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4"/>
    <p:sldMasterId id="2147483684" r:id="rId5"/>
    <p:sldMasterId id="2147483672" r:id="rId6"/>
  </p:sldMasterIdLst>
  <p:notesMasterIdLst>
    <p:notesMasterId r:id="rId44"/>
  </p:notesMasterIdLst>
  <p:handoutMasterIdLst>
    <p:handoutMasterId r:id="rId45"/>
  </p:handoutMasterIdLst>
  <p:sldIdLst>
    <p:sldId id="661" r:id="rId7"/>
    <p:sldId id="487" r:id="rId8"/>
    <p:sldId id="641" r:id="rId9"/>
    <p:sldId id="443" r:id="rId10"/>
    <p:sldId id="440" r:id="rId11"/>
    <p:sldId id="461" r:id="rId12"/>
    <p:sldId id="623" r:id="rId13"/>
    <p:sldId id="692" r:id="rId14"/>
    <p:sldId id="639" r:id="rId15"/>
    <p:sldId id="697" r:id="rId16"/>
    <p:sldId id="679" r:id="rId17"/>
    <p:sldId id="680" r:id="rId18"/>
    <p:sldId id="640" r:id="rId19"/>
    <p:sldId id="653" r:id="rId20"/>
    <p:sldId id="597" r:id="rId21"/>
    <p:sldId id="457" r:id="rId22"/>
    <p:sldId id="664" r:id="rId23"/>
    <p:sldId id="625" r:id="rId24"/>
    <p:sldId id="685" r:id="rId25"/>
    <p:sldId id="636" r:id="rId26"/>
    <p:sldId id="690" r:id="rId27"/>
    <p:sldId id="682" r:id="rId28"/>
    <p:sldId id="683" r:id="rId29"/>
    <p:sldId id="684" r:id="rId30"/>
    <p:sldId id="669" r:id="rId31"/>
    <p:sldId id="672" r:id="rId32"/>
    <p:sldId id="676" r:id="rId33"/>
    <p:sldId id="677" r:id="rId34"/>
    <p:sldId id="687" r:id="rId35"/>
    <p:sldId id="665" r:id="rId36"/>
    <p:sldId id="474" r:id="rId37"/>
    <p:sldId id="698" r:id="rId38"/>
    <p:sldId id="686" r:id="rId39"/>
    <p:sldId id="630" r:id="rId40"/>
    <p:sldId id="631" r:id="rId41"/>
    <p:sldId id="691" r:id="rId42"/>
    <p:sldId id="66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984" userDrawn="1">
          <p15:clr>
            <a:srgbClr val="A4A3A4"/>
          </p15:clr>
        </p15:guide>
        <p15:guide id="4" orient="horz" pos="24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3057"/>
    <a:srgbClr val="000000"/>
    <a:srgbClr val="D2E795"/>
    <a:srgbClr val="B1D6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5" autoAdjust="0"/>
    <p:restoredTop sz="80317" autoAdjust="0"/>
  </p:normalViewPr>
  <p:slideViewPr>
    <p:cSldViewPr snapToGrid="0" showGuides="1">
      <p:cViewPr varScale="1">
        <p:scale>
          <a:sx n="49" d="100"/>
          <a:sy n="49" d="100"/>
        </p:scale>
        <p:origin x="1236" y="17"/>
      </p:cViewPr>
      <p:guideLst>
        <p:guide orient="horz" pos="912"/>
        <p:guide pos="3840"/>
        <p:guide orient="horz" pos="3984"/>
        <p:guide orient="horz" pos="2472"/>
      </p:guideLst>
    </p:cSldViewPr>
  </p:slideViewPr>
  <p:outlineViewPr>
    <p:cViewPr>
      <p:scale>
        <a:sx n="33" d="100"/>
        <a:sy n="33" d="100"/>
      </p:scale>
      <p:origin x="0" y="-34519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80" d="100"/>
          <a:sy n="80" d="100"/>
        </p:scale>
        <p:origin x="1999" y="-99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63AC8F-4949-4188-AE37-C9155E1E9D64}" type="doc">
      <dgm:prSet loTypeId="urn:microsoft.com/office/officeart/2005/8/layout/target3" loCatId="relationship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018C670-C87E-4769-AF6A-A023C58681FD}">
      <dgm:prSet phldrT="[Text]" custT="1"/>
      <dgm:spPr/>
      <dgm:t>
        <a:bodyPr/>
        <a:lstStyle/>
        <a:p>
          <a:r>
            <a:rPr lang="en-US" sz="2400" b="1" dirty="0"/>
            <a:t>Physical Risk</a:t>
          </a:r>
        </a:p>
      </dgm:t>
    </dgm:pt>
    <dgm:pt modelId="{6A7A5064-098D-4068-BD57-5901DC1C12F2}" type="parTrans" cxnId="{6A41B3E5-3C4E-4EFB-8C1E-57F52CBDD8DB}">
      <dgm:prSet/>
      <dgm:spPr/>
      <dgm:t>
        <a:bodyPr/>
        <a:lstStyle/>
        <a:p>
          <a:endParaRPr lang="en-US"/>
        </a:p>
      </dgm:t>
    </dgm:pt>
    <dgm:pt modelId="{037DEFFB-4728-4187-B493-BDDF65E2E3CC}" type="sibTrans" cxnId="{6A41B3E5-3C4E-4EFB-8C1E-57F52CBDD8DB}">
      <dgm:prSet/>
      <dgm:spPr/>
      <dgm:t>
        <a:bodyPr/>
        <a:lstStyle/>
        <a:p>
          <a:endParaRPr lang="en-US"/>
        </a:p>
      </dgm:t>
    </dgm:pt>
    <dgm:pt modelId="{0542EFD3-267E-421B-BE1E-39C607C41394}">
      <dgm:prSet phldrT="[Text]"/>
      <dgm:spPr/>
      <dgm:t>
        <a:bodyPr/>
        <a:lstStyle/>
        <a:p>
          <a:r>
            <a:rPr lang="en-US" b="1" dirty="0"/>
            <a:t>flooding, Droughts, Heat waves, Hurricanes </a:t>
          </a:r>
          <a:r>
            <a:rPr lang="en-US" b="1" dirty="0" smtClean="0"/>
            <a:t>&amp; storms</a:t>
          </a:r>
          <a:r>
            <a:rPr lang="en-US" b="1" dirty="0"/>
            <a:t>, bushfires etc. </a:t>
          </a:r>
        </a:p>
      </dgm:t>
    </dgm:pt>
    <dgm:pt modelId="{673A5E8D-D08B-474E-BB85-A4C2A7CF611F}" type="parTrans" cxnId="{E56C4E57-A29E-4897-BFFB-AFC9873CEC83}">
      <dgm:prSet/>
      <dgm:spPr/>
      <dgm:t>
        <a:bodyPr/>
        <a:lstStyle/>
        <a:p>
          <a:endParaRPr lang="en-US"/>
        </a:p>
      </dgm:t>
    </dgm:pt>
    <dgm:pt modelId="{0B0C96B7-341C-4C25-8925-B1A3806284A0}" type="sibTrans" cxnId="{E56C4E57-A29E-4897-BFFB-AFC9873CEC83}">
      <dgm:prSet/>
      <dgm:spPr/>
      <dgm:t>
        <a:bodyPr/>
        <a:lstStyle/>
        <a:p>
          <a:endParaRPr lang="en-US"/>
        </a:p>
      </dgm:t>
    </dgm:pt>
    <dgm:pt modelId="{9579CC00-D115-4D93-A5C2-6A6984229E16}">
      <dgm:prSet phldrT="[Text]" custT="1"/>
      <dgm:spPr/>
      <dgm:t>
        <a:bodyPr/>
        <a:lstStyle/>
        <a:p>
          <a:r>
            <a:rPr lang="en-US" sz="2400" b="1" dirty="0"/>
            <a:t>Transition Risk </a:t>
          </a:r>
        </a:p>
      </dgm:t>
    </dgm:pt>
    <dgm:pt modelId="{42677B47-B82B-4AA3-B6B2-69E054104E69}" type="parTrans" cxnId="{10544D56-5A5D-492D-89D8-5F45F1865B90}">
      <dgm:prSet/>
      <dgm:spPr/>
      <dgm:t>
        <a:bodyPr/>
        <a:lstStyle/>
        <a:p>
          <a:endParaRPr lang="en-US"/>
        </a:p>
      </dgm:t>
    </dgm:pt>
    <dgm:pt modelId="{4BB6C57A-914C-4182-8373-46434D8F4C30}" type="sibTrans" cxnId="{10544D56-5A5D-492D-89D8-5F45F1865B90}">
      <dgm:prSet/>
      <dgm:spPr/>
      <dgm:t>
        <a:bodyPr/>
        <a:lstStyle/>
        <a:p>
          <a:endParaRPr lang="en-US"/>
        </a:p>
      </dgm:t>
    </dgm:pt>
    <dgm:pt modelId="{3ADF5D20-5C3A-4A60-90D1-511C10BB9360}">
      <dgm:prSet phldrT="[Text]"/>
      <dgm:spPr/>
      <dgm:t>
        <a:bodyPr/>
        <a:lstStyle/>
        <a:p>
          <a:r>
            <a:rPr lang="en-US" b="1" dirty="0"/>
            <a:t>Carbon pricing, Litigation, Regulatory, Reputation, Technology</a:t>
          </a:r>
        </a:p>
      </dgm:t>
    </dgm:pt>
    <dgm:pt modelId="{66230046-A0CD-4FF9-BDF9-C3FCFCAE4480}" type="parTrans" cxnId="{9BC1A463-032F-4D5D-AC4D-F331972B8B3E}">
      <dgm:prSet/>
      <dgm:spPr/>
      <dgm:t>
        <a:bodyPr/>
        <a:lstStyle/>
        <a:p>
          <a:endParaRPr lang="en-US"/>
        </a:p>
      </dgm:t>
    </dgm:pt>
    <dgm:pt modelId="{474DF4F1-9861-462A-AB50-F4CA8C5A2745}" type="sibTrans" cxnId="{9BC1A463-032F-4D5D-AC4D-F331972B8B3E}">
      <dgm:prSet/>
      <dgm:spPr/>
      <dgm:t>
        <a:bodyPr/>
        <a:lstStyle/>
        <a:p>
          <a:endParaRPr lang="en-US"/>
        </a:p>
      </dgm:t>
    </dgm:pt>
    <dgm:pt modelId="{5BDE4056-8306-4F65-AFA3-AB958D552774}">
      <dgm:prSet phldrT="[Text]" custT="1"/>
      <dgm:spPr/>
      <dgm:t>
        <a:bodyPr/>
        <a:lstStyle/>
        <a:p>
          <a:r>
            <a:rPr lang="en-US" sz="2000" b="1" dirty="0"/>
            <a:t>Business Vulnerabilities </a:t>
          </a:r>
        </a:p>
      </dgm:t>
    </dgm:pt>
    <dgm:pt modelId="{7BE70F28-9CEE-44D7-A333-48B316F0C424}" type="parTrans" cxnId="{36D7087C-80C1-4C9B-B18E-2A1CF0EA0085}">
      <dgm:prSet/>
      <dgm:spPr/>
      <dgm:t>
        <a:bodyPr/>
        <a:lstStyle/>
        <a:p>
          <a:endParaRPr lang="en-US"/>
        </a:p>
      </dgm:t>
    </dgm:pt>
    <dgm:pt modelId="{5104132F-5AB6-48FB-B3E4-0EFE0F58AC5A}" type="sibTrans" cxnId="{36D7087C-80C1-4C9B-B18E-2A1CF0EA0085}">
      <dgm:prSet/>
      <dgm:spPr/>
      <dgm:t>
        <a:bodyPr/>
        <a:lstStyle/>
        <a:p>
          <a:endParaRPr lang="en-US"/>
        </a:p>
      </dgm:t>
    </dgm:pt>
    <dgm:pt modelId="{2C343BE5-2F34-4FF5-92F1-3FD6FD828618}">
      <dgm:prSet phldrT="[Text]" custT="1"/>
      <dgm:spPr/>
      <dgm:t>
        <a:bodyPr/>
        <a:lstStyle/>
        <a:p>
          <a:r>
            <a:rPr lang="en-US" sz="2000" b="1" dirty="0"/>
            <a:t> </a:t>
          </a:r>
          <a:r>
            <a:rPr lang="en-US" sz="2000" b="1" dirty="0" smtClean="0"/>
            <a:t>Business </a:t>
          </a:r>
          <a:r>
            <a:rPr lang="en-US" sz="2000" b="1" dirty="0"/>
            <a:t>operations</a:t>
          </a:r>
        </a:p>
      </dgm:t>
    </dgm:pt>
    <dgm:pt modelId="{EAAE04BF-0AA7-4DF2-9BAD-8F1D600227AA}" type="parTrans" cxnId="{57284A11-F620-4DC5-9D8E-EB655010086A}">
      <dgm:prSet/>
      <dgm:spPr/>
      <dgm:t>
        <a:bodyPr/>
        <a:lstStyle/>
        <a:p>
          <a:endParaRPr lang="en-US"/>
        </a:p>
      </dgm:t>
    </dgm:pt>
    <dgm:pt modelId="{3E6699E3-8DE6-4AB6-BBFC-2575DCEE7615}" type="sibTrans" cxnId="{57284A11-F620-4DC5-9D8E-EB655010086A}">
      <dgm:prSet/>
      <dgm:spPr/>
      <dgm:t>
        <a:bodyPr/>
        <a:lstStyle/>
        <a:p>
          <a:endParaRPr lang="en-US"/>
        </a:p>
      </dgm:t>
    </dgm:pt>
    <dgm:pt modelId="{C434F139-C2DF-4641-8389-B0971BDC5032}">
      <dgm:prSet custT="1"/>
      <dgm:spPr/>
      <dgm:t>
        <a:bodyPr/>
        <a:lstStyle/>
        <a:p>
          <a:r>
            <a:rPr lang="en-US" sz="2000" b="1" dirty="0"/>
            <a:t> </a:t>
          </a:r>
          <a:r>
            <a:rPr lang="en-US" sz="2000" b="1" dirty="0" smtClean="0"/>
            <a:t>supply chains</a:t>
          </a:r>
          <a:endParaRPr lang="en-US" sz="2000" b="1" dirty="0"/>
        </a:p>
      </dgm:t>
    </dgm:pt>
    <dgm:pt modelId="{2FC5361E-0D03-4110-842C-982CEAA9652A}" type="parTrans" cxnId="{585D277E-1210-4593-973D-CF5C51B6A9AB}">
      <dgm:prSet/>
      <dgm:spPr/>
      <dgm:t>
        <a:bodyPr/>
        <a:lstStyle/>
        <a:p>
          <a:endParaRPr lang="en-US"/>
        </a:p>
      </dgm:t>
    </dgm:pt>
    <dgm:pt modelId="{D5CC49F3-3299-4C27-8075-55EA5979F7E2}" type="sibTrans" cxnId="{585D277E-1210-4593-973D-CF5C51B6A9AB}">
      <dgm:prSet/>
      <dgm:spPr/>
      <dgm:t>
        <a:bodyPr/>
        <a:lstStyle/>
        <a:p>
          <a:endParaRPr lang="en-US"/>
        </a:p>
      </dgm:t>
    </dgm:pt>
    <dgm:pt modelId="{032919E1-4ADE-498E-949A-E0F4D56086D8}">
      <dgm:prSet custT="1"/>
      <dgm:spPr/>
      <dgm:t>
        <a:bodyPr/>
        <a:lstStyle/>
        <a:p>
          <a:r>
            <a:rPr lang="en-US" sz="2000" b="1" dirty="0"/>
            <a:t>  </a:t>
          </a:r>
          <a:r>
            <a:rPr lang="en-US" sz="2000" b="1" dirty="0" smtClean="0"/>
            <a:t>strategy</a:t>
          </a:r>
          <a:r>
            <a:rPr lang="en-US" sz="2000" b="1" dirty="0"/>
            <a:t>. </a:t>
          </a:r>
        </a:p>
      </dgm:t>
    </dgm:pt>
    <dgm:pt modelId="{7A9C4002-5D77-47AF-9B69-175ECB42BF22}" type="parTrans" cxnId="{F9ACA987-F546-4814-8BF8-F592972817BF}">
      <dgm:prSet/>
      <dgm:spPr/>
      <dgm:t>
        <a:bodyPr/>
        <a:lstStyle/>
        <a:p>
          <a:endParaRPr lang="en-US"/>
        </a:p>
      </dgm:t>
    </dgm:pt>
    <dgm:pt modelId="{B2296274-B2EF-4649-908E-7A4480307B21}" type="sibTrans" cxnId="{F9ACA987-F546-4814-8BF8-F592972817BF}">
      <dgm:prSet/>
      <dgm:spPr/>
      <dgm:t>
        <a:bodyPr/>
        <a:lstStyle/>
        <a:p>
          <a:endParaRPr lang="en-US"/>
        </a:p>
      </dgm:t>
    </dgm:pt>
    <dgm:pt modelId="{71A0C865-F9B2-415C-851E-17CCCE055014}" type="pres">
      <dgm:prSet presAssocID="{5A63AC8F-4949-4188-AE37-C9155E1E9D6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3B27C9C-1B6B-442E-A9E9-ED86AA57765D}" type="pres">
      <dgm:prSet presAssocID="{8018C670-C87E-4769-AF6A-A023C58681FD}" presName="circle1" presStyleLbl="node1" presStyleIdx="0" presStyleCnt="3"/>
      <dgm:spPr/>
      <dgm:t>
        <a:bodyPr/>
        <a:lstStyle/>
        <a:p>
          <a:endParaRPr lang="en-US"/>
        </a:p>
      </dgm:t>
    </dgm:pt>
    <dgm:pt modelId="{097A52FB-C676-44F8-806C-95402EA1E7B1}" type="pres">
      <dgm:prSet presAssocID="{8018C670-C87E-4769-AF6A-A023C58681FD}" presName="space" presStyleCnt="0"/>
      <dgm:spPr/>
      <dgm:t>
        <a:bodyPr/>
        <a:lstStyle/>
        <a:p>
          <a:endParaRPr lang="en-US"/>
        </a:p>
      </dgm:t>
    </dgm:pt>
    <dgm:pt modelId="{570BB13B-E55A-4C28-B1E6-0BB9D37DFBAB}" type="pres">
      <dgm:prSet presAssocID="{8018C670-C87E-4769-AF6A-A023C58681FD}" presName="rect1" presStyleLbl="alignAcc1" presStyleIdx="0" presStyleCnt="3"/>
      <dgm:spPr/>
      <dgm:t>
        <a:bodyPr/>
        <a:lstStyle/>
        <a:p>
          <a:endParaRPr lang="en-US"/>
        </a:p>
      </dgm:t>
    </dgm:pt>
    <dgm:pt modelId="{ECE354CF-0EF5-4DB7-A0DA-0B65C0DAAEBA}" type="pres">
      <dgm:prSet presAssocID="{9579CC00-D115-4D93-A5C2-6A6984229E16}" presName="vertSpace2" presStyleLbl="node1" presStyleIdx="0" presStyleCnt="3"/>
      <dgm:spPr/>
      <dgm:t>
        <a:bodyPr/>
        <a:lstStyle/>
        <a:p>
          <a:endParaRPr lang="en-US"/>
        </a:p>
      </dgm:t>
    </dgm:pt>
    <dgm:pt modelId="{0D667CCB-B7B2-4DD5-B487-6E1CD267B13A}" type="pres">
      <dgm:prSet presAssocID="{9579CC00-D115-4D93-A5C2-6A6984229E16}" presName="circle2" presStyleLbl="node1" presStyleIdx="1" presStyleCnt="3"/>
      <dgm:spPr/>
      <dgm:t>
        <a:bodyPr/>
        <a:lstStyle/>
        <a:p>
          <a:endParaRPr lang="en-US"/>
        </a:p>
      </dgm:t>
    </dgm:pt>
    <dgm:pt modelId="{B6F19532-2CA2-4685-B4B2-E3B2466BADFD}" type="pres">
      <dgm:prSet presAssocID="{9579CC00-D115-4D93-A5C2-6A6984229E16}" presName="rect2" presStyleLbl="alignAcc1" presStyleIdx="1" presStyleCnt="3"/>
      <dgm:spPr/>
      <dgm:t>
        <a:bodyPr/>
        <a:lstStyle/>
        <a:p>
          <a:endParaRPr lang="en-US"/>
        </a:p>
      </dgm:t>
    </dgm:pt>
    <dgm:pt modelId="{9ECC7B7D-D49F-4860-AE6A-F02F2EDE2286}" type="pres">
      <dgm:prSet presAssocID="{5BDE4056-8306-4F65-AFA3-AB958D552774}" presName="vertSpace3" presStyleLbl="node1" presStyleIdx="1" presStyleCnt="3"/>
      <dgm:spPr/>
      <dgm:t>
        <a:bodyPr/>
        <a:lstStyle/>
        <a:p>
          <a:endParaRPr lang="en-US"/>
        </a:p>
      </dgm:t>
    </dgm:pt>
    <dgm:pt modelId="{F97614E9-BF0A-4D77-B435-B8D958C10D97}" type="pres">
      <dgm:prSet presAssocID="{5BDE4056-8306-4F65-AFA3-AB958D552774}" presName="circle3" presStyleLbl="node1" presStyleIdx="2" presStyleCnt="3"/>
      <dgm:spPr/>
      <dgm:t>
        <a:bodyPr/>
        <a:lstStyle/>
        <a:p>
          <a:endParaRPr lang="en-US"/>
        </a:p>
      </dgm:t>
    </dgm:pt>
    <dgm:pt modelId="{7087AA38-F56D-482C-80C1-D72C328A811C}" type="pres">
      <dgm:prSet presAssocID="{5BDE4056-8306-4F65-AFA3-AB958D552774}" presName="rect3" presStyleLbl="alignAcc1" presStyleIdx="2" presStyleCnt="3"/>
      <dgm:spPr/>
      <dgm:t>
        <a:bodyPr/>
        <a:lstStyle/>
        <a:p>
          <a:endParaRPr lang="en-US"/>
        </a:p>
      </dgm:t>
    </dgm:pt>
    <dgm:pt modelId="{05ADC923-E92E-46EE-9151-A96E7C4C4C70}" type="pres">
      <dgm:prSet presAssocID="{8018C670-C87E-4769-AF6A-A023C58681FD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0E6B98-6443-4BCE-B944-3239C2276625}" type="pres">
      <dgm:prSet presAssocID="{8018C670-C87E-4769-AF6A-A023C58681FD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0922F9-B6AA-4375-AFE0-978B43646BE0}" type="pres">
      <dgm:prSet presAssocID="{9579CC00-D115-4D93-A5C2-6A6984229E16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947C99-6B7C-4D7E-8BF5-0641F6278016}" type="pres">
      <dgm:prSet presAssocID="{9579CC00-D115-4D93-A5C2-6A6984229E16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34A9BE-E68C-4FB4-A72D-D6AED56BBB13}" type="pres">
      <dgm:prSet presAssocID="{5BDE4056-8306-4F65-AFA3-AB958D552774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6AB449-43AE-42C3-A860-16A14257965E}" type="pres">
      <dgm:prSet presAssocID="{5BDE4056-8306-4F65-AFA3-AB958D552774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BC1A463-032F-4D5D-AC4D-F331972B8B3E}" srcId="{9579CC00-D115-4D93-A5C2-6A6984229E16}" destId="{3ADF5D20-5C3A-4A60-90D1-511C10BB9360}" srcOrd="0" destOrd="0" parTransId="{66230046-A0CD-4FF9-BDF9-C3FCFCAE4480}" sibTransId="{474DF4F1-9861-462A-AB50-F4CA8C5A2745}"/>
    <dgm:cxn modelId="{3505BC47-7692-40F6-9D33-DA4AAF979EEB}" type="presOf" srcId="{C434F139-C2DF-4641-8389-B0971BDC5032}" destId="{706AB449-43AE-42C3-A860-16A14257965E}" srcOrd="0" destOrd="1" presId="urn:microsoft.com/office/officeart/2005/8/layout/target3"/>
    <dgm:cxn modelId="{2370D5EF-4790-4828-AD00-C9DB6BDFA8BA}" type="presOf" srcId="{9579CC00-D115-4D93-A5C2-6A6984229E16}" destId="{B6F19532-2CA2-4685-B4B2-E3B2466BADFD}" srcOrd="0" destOrd="0" presId="urn:microsoft.com/office/officeart/2005/8/layout/target3"/>
    <dgm:cxn modelId="{5B7CE7B9-33B1-42E4-BC1B-AB6CA1B8C7A9}" type="presOf" srcId="{3ADF5D20-5C3A-4A60-90D1-511C10BB9360}" destId="{BE947C99-6B7C-4D7E-8BF5-0641F6278016}" srcOrd="0" destOrd="0" presId="urn:microsoft.com/office/officeart/2005/8/layout/target3"/>
    <dgm:cxn modelId="{57284A11-F620-4DC5-9D8E-EB655010086A}" srcId="{5BDE4056-8306-4F65-AFA3-AB958D552774}" destId="{2C343BE5-2F34-4FF5-92F1-3FD6FD828618}" srcOrd="0" destOrd="0" parTransId="{EAAE04BF-0AA7-4DF2-9BAD-8F1D600227AA}" sibTransId="{3E6699E3-8DE6-4AB6-BBFC-2575DCEE7615}"/>
    <dgm:cxn modelId="{A1D55BF8-C096-4C71-AC6E-16B3019CE539}" type="presOf" srcId="{5BDE4056-8306-4F65-AFA3-AB958D552774}" destId="{0234A9BE-E68C-4FB4-A72D-D6AED56BBB13}" srcOrd="1" destOrd="0" presId="urn:microsoft.com/office/officeart/2005/8/layout/target3"/>
    <dgm:cxn modelId="{6A41B3E5-3C4E-4EFB-8C1E-57F52CBDD8DB}" srcId="{5A63AC8F-4949-4188-AE37-C9155E1E9D64}" destId="{8018C670-C87E-4769-AF6A-A023C58681FD}" srcOrd="0" destOrd="0" parTransId="{6A7A5064-098D-4068-BD57-5901DC1C12F2}" sibTransId="{037DEFFB-4728-4187-B493-BDDF65E2E3CC}"/>
    <dgm:cxn modelId="{D3093E4B-F687-49CA-A797-258079E204FE}" type="presOf" srcId="{9579CC00-D115-4D93-A5C2-6A6984229E16}" destId="{D00922F9-B6AA-4375-AFE0-978B43646BE0}" srcOrd="1" destOrd="0" presId="urn:microsoft.com/office/officeart/2005/8/layout/target3"/>
    <dgm:cxn modelId="{5D3F45D5-AFD9-40BB-AF48-761746E50C48}" type="presOf" srcId="{0542EFD3-267E-421B-BE1E-39C607C41394}" destId="{430E6B98-6443-4BCE-B944-3239C2276625}" srcOrd="0" destOrd="0" presId="urn:microsoft.com/office/officeart/2005/8/layout/target3"/>
    <dgm:cxn modelId="{BF48AC5C-6302-4E88-8E77-EAFBA8698D54}" type="presOf" srcId="{8018C670-C87E-4769-AF6A-A023C58681FD}" destId="{570BB13B-E55A-4C28-B1E6-0BB9D37DFBAB}" srcOrd="0" destOrd="0" presId="urn:microsoft.com/office/officeart/2005/8/layout/target3"/>
    <dgm:cxn modelId="{024201AC-3561-4030-9DE9-57C91C2BA0A9}" type="presOf" srcId="{032919E1-4ADE-498E-949A-E0F4D56086D8}" destId="{706AB449-43AE-42C3-A860-16A14257965E}" srcOrd="0" destOrd="2" presId="urn:microsoft.com/office/officeart/2005/8/layout/target3"/>
    <dgm:cxn modelId="{585D277E-1210-4593-973D-CF5C51B6A9AB}" srcId="{5BDE4056-8306-4F65-AFA3-AB958D552774}" destId="{C434F139-C2DF-4641-8389-B0971BDC5032}" srcOrd="1" destOrd="0" parTransId="{2FC5361E-0D03-4110-842C-982CEAA9652A}" sibTransId="{D5CC49F3-3299-4C27-8075-55EA5979F7E2}"/>
    <dgm:cxn modelId="{C76A7E70-2CBF-4922-9EFD-F3D031CEDD58}" type="presOf" srcId="{8018C670-C87E-4769-AF6A-A023C58681FD}" destId="{05ADC923-E92E-46EE-9151-A96E7C4C4C70}" srcOrd="1" destOrd="0" presId="urn:microsoft.com/office/officeart/2005/8/layout/target3"/>
    <dgm:cxn modelId="{E56C4E57-A29E-4897-BFFB-AFC9873CEC83}" srcId="{8018C670-C87E-4769-AF6A-A023C58681FD}" destId="{0542EFD3-267E-421B-BE1E-39C607C41394}" srcOrd="0" destOrd="0" parTransId="{673A5E8D-D08B-474E-BB85-A4C2A7CF611F}" sibTransId="{0B0C96B7-341C-4C25-8925-B1A3806284A0}"/>
    <dgm:cxn modelId="{94116CF8-274B-4B4D-8FFA-7FBFC4955343}" type="presOf" srcId="{5BDE4056-8306-4F65-AFA3-AB958D552774}" destId="{7087AA38-F56D-482C-80C1-D72C328A811C}" srcOrd="0" destOrd="0" presId="urn:microsoft.com/office/officeart/2005/8/layout/target3"/>
    <dgm:cxn modelId="{F9ACA987-F546-4814-8BF8-F592972817BF}" srcId="{5BDE4056-8306-4F65-AFA3-AB958D552774}" destId="{032919E1-4ADE-498E-949A-E0F4D56086D8}" srcOrd="2" destOrd="0" parTransId="{7A9C4002-5D77-47AF-9B69-175ECB42BF22}" sibTransId="{B2296274-B2EF-4649-908E-7A4480307B21}"/>
    <dgm:cxn modelId="{36D7087C-80C1-4C9B-B18E-2A1CF0EA0085}" srcId="{5A63AC8F-4949-4188-AE37-C9155E1E9D64}" destId="{5BDE4056-8306-4F65-AFA3-AB958D552774}" srcOrd="2" destOrd="0" parTransId="{7BE70F28-9CEE-44D7-A333-48B316F0C424}" sibTransId="{5104132F-5AB6-48FB-B3E4-0EFE0F58AC5A}"/>
    <dgm:cxn modelId="{47F450A4-7AB2-4E80-A949-A8D9DF57C70A}" type="presOf" srcId="{5A63AC8F-4949-4188-AE37-C9155E1E9D64}" destId="{71A0C865-F9B2-415C-851E-17CCCE055014}" srcOrd="0" destOrd="0" presId="urn:microsoft.com/office/officeart/2005/8/layout/target3"/>
    <dgm:cxn modelId="{10544D56-5A5D-492D-89D8-5F45F1865B90}" srcId="{5A63AC8F-4949-4188-AE37-C9155E1E9D64}" destId="{9579CC00-D115-4D93-A5C2-6A6984229E16}" srcOrd="1" destOrd="0" parTransId="{42677B47-B82B-4AA3-B6B2-69E054104E69}" sibTransId="{4BB6C57A-914C-4182-8373-46434D8F4C30}"/>
    <dgm:cxn modelId="{8D2E26EF-E5E8-4280-B8D4-C857A57E910F}" type="presOf" srcId="{2C343BE5-2F34-4FF5-92F1-3FD6FD828618}" destId="{706AB449-43AE-42C3-A860-16A14257965E}" srcOrd="0" destOrd="0" presId="urn:microsoft.com/office/officeart/2005/8/layout/target3"/>
    <dgm:cxn modelId="{BE125E9D-1B33-4A3A-9E21-DED09949D478}" type="presParOf" srcId="{71A0C865-F9B2-415C-851E-17CCCE055014}" destId="{A3B27C9C-1B6B-442E-A9E9-ED86AA57765D}" srcOrd="0" destOrd="0" presId="urn:microsoft.com/office/officeart/2005/8/layout/target3"/>
    <dgm:cxn modelId="{06BBCAC0-62D3-497C-B78B-AAF4286224A1}" type="presParOf" srcId="{71A0C865-F9B2-415C-851E-17CCCE055014}" destId="{097A52FB-C676-44F8-806C-95402EA1E7B1}" srcOrd="1" destOrd="0" presId="urn:microsoft.com/office/officeart/2005/8/layout/target3"/>
    <dgm:cxn modelId="{285F0CA1-2666-436A-83FE-F313BC394474}" type="presParOf" srcId="{71A0C865-F9B2-415C-851E-17CCCE055014}" destId="{570BB13B-E55A-4C28-B1E6-0BB9D37DFBAB}" srcOrd="2" destOrd="0" presId="urn:microsoft.com/office/officeart/2005/8/layout/target3"/>
    <dgm:cxn modelId="{2A56D5CD-FD0F-46D6-B7C1-0948AA1250AE}" type="presParOf" srcId="{71A0C865-F9B2-415C-851E-17CCCE055014}" destId="{ECE354CF-0EF5-4DB7-A0DA-0B65C0DAAEBA}" srcOrd="3" destOrd="0" presId="urn:microsoft.com/office/officeart/2005/8/layout/target3"/>
    <dgm:cxn modelId="{398EC471-C314-4A47-8E94-EE21E318D415}" type="presParOf" srcId="{71A0C865-F9B2-415C-851E-17CCCE055014}" destId="{0D667CCB-B7B2-4DD5-B487-6E1CD267B13A}" srcOrd="4" destOrd="0" presId="urn:microsoft.com/office/officeart/2005/8/layout/target3"/>
    <dgm:cxn modelId="{03493E5F-8F25-4879-A796-3D90B964C749}" type="presParOf" srcId="{71A0C865-F9B2-415C-851E-17CCCE055014}" destId="{B6F19532-2CA2-4685-B4B2-E3B2466BADFD}" srcOrd="5" destOrd="0" presId="urn:microsoft.com/office/officeart/2005/8/layout/target3"/>
    <dgm:cxn modelId="{258C0B95-6328-4356-A923-E6464E27681B}" type="presParOf" srcId="{71A0C865-F9B2-415C-851E-17CCCE055014}" destId="{9ECC7B7D-D49F-4860-AE6A-F02F2EDE2286}" srcOrd="6" destOrd="0" presId="urn:microsoft.com/office/officeart/2005/8/layout/target3"/>
    <dgm:cxn modelId="{91E3FDDA-E088-4D8C-8F20-D0DB9B914123}" type="presParOf" srcId="{71A0C865-F9B2-415C-851E-17CCCE055014}" destId="{F97614E9-BF0A-4D77-B435-B8D958C10D97}" srcOrd="7" destOrd="0" presId="urn:microsoft.com/office/officeart/2005/8/layout/target3"/>
    <dgm:cxn modelId="{BF16ADD6-2DCB-458D-BC64-236ADA3D172E}" type="presParOf" srcId="{71A0C865-F9B2-415C-851E-17CCCE055014}" destId="{7087AA38-F56D-482C-80C1-D72C328A811C}" srcOrd="8" destOrd="0" presId="urn:microsoft.com/office/officeart/2005/8/layout/target3"/>
    <dgm:cxn modelId="{AF7AEEDC-6717-40B2-A271-37F5348DD722}" type="presParOf" srcId="{71A0C865-F9B2-415C-851E-17CCCE055014}" destId="{05ADC923-E92E-46EE-9151-A96E7C4C4C70}" srcOrd="9" destOrd="0" presId="urn:microsoft.com/office/officeart/2005/8/layout/target3"/>
    <dgm:cxn modelId="{81014805-B828-48D7-9E61-4E2651237A36}" type="presParOf" srcId="{71A0C865-F9B2-415C-851E-17CCCE055014}" destId="{430E6B98-6443-4BCE-B944-3239C2276625}" srcOrd="10" destOrd="0" presId="urn:microsoft.com/office/officeart/2005/8/layout/target3"/>
    <dgm:cxn modelId="{8E1B2777-6E56-42C1-8686-1A0B755513CE}" type="presParOf" srcId="{71A0C865-F9B2-415C-851E-17CCCE055014}" destId="{D00922F9-B6AA-4375-AFE0-978B43646BE0}" srcOrd="11" destOrd="0" presId="urn:microsoft.com/office/officeart/2005/8/layout/target3"/>
    <dgm:cxn modelId="{29BC818D-D68E-4B5F-8313-416621BCCA04}" type="presParOf" srcId="{71A0C865-F9B2-415C-851E-17CCCE055014}" destId="{BE947C99-6B7C-4D7E-8BF5-0641F6278016}" srcOrd="12" destOrd="0" presId="urn:microsoft.com/office/officeart/2005/8/layout/target3"/>
    <dgm:cxn modelId="{0CE918AC-9A1F-4DBC-8514-8BB8BC2B1955}" type="presParOf" srcId="{71A0C865-F9B2-415C-851E-17CCCE055014}" destId="{0234A9BE-E68C-4FB4-A72D-D6AED56BBB13}" srcOrd="13" destOrd="0" presId="urn:microsoft.com/office/officeart/2005/8/layout/target3"/>
    <dgm:cxn modelId="{547ED16B-5528-4832-9416-0236D0D4AE7D}" type="presParOf" srcId="{71A0C865-F9B2-415C-851E-17CCCE055014}" destId="{706AB449-43AE-42C3-A860-16A14257965E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D633C5-3D10-47F2-9634-F6D0F6671CAE}" type="doc">
      <dgm:prSet loTypeId="urn:microsoft.com/office/officeart/2005/8/layout/funnel1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966DBD5-8650-45D0-8697-58DB54394F96}">
      <dgm:prSet phldrT="[Text]" custT="1"/>
      <dgm:spPr/>
      <dgm:t>
        <a:bodyPr/>
        <a:lstStyle/>
        <a:p>
          <a:r>
            <a:rPr lang="en-US" sz="2800" b="1" dirty="0" smtClean="0"/>
            <a:t>IFRS S1 &amp; S2</a:t>
          </a:r>
          <a:endParaRPr lang="en-US" sz="2800" b="1" dirty="0"/>
        </a:p>
      </dgm:t>
    </dgm:pt>
    <dgm:pt modelId="{D9F5D4ED-610B-4C32-B3B6-84B3D5C7BAA6}" type="parTrans" cxnId="{98202BF9-AE33-423D-8CBC-4743D0CAFCA2}">
      <dgm:prSet/>
      <dgm:spPr/>
      <dgm:t>
        <a:bodyPr/>
        <a:lstStyle/>
        <a:p>
          <a:endParaRPr lang="en-US" b="1"/>
        </a:p>
      </dgm:t>
    </dgm:pt>
    <dgm:pt modelId="{665E3A97-437F-49EA-97BB-CB7055AC877F}" type="sibTrans" cxnId="{98202BF9-AE33-423D-8CBC-4743D0CAFCA2}">
      <dgm:prSet/>
      <dgm:spPr/>
      <dgm:t>
        <a:bodyPr/>
        <a:lstStyle/>
        <a:p>
          <a:endParaRPr lang="en-US" b="1"/>
        </a:p>
      </dgm:t>
    </dgm:pt>
    <dgm:pt modelId="{AA8CE661-618F-438F-A817-DD75B15E2365}">
      <dgm:prSet phldrT="[Text]" custT="1"/>
      <dgm:spPr/>
      <dgm:t>
        <a:bodyPr/>
        <a:lstStyle/>
        <a:p>
          <a:r>
            <a:rPr lang="en-US" sz="3200" b="1" dirty="0" smtClean="0"/>
            <a:t>ISSA </a:t>
          </a:r>
          <a:r>
            <a:rPr lang="en-US" sz="2800" b="1" dirty="0" smtClean="0"/>
            <a:t>5000</a:t>
          </a:r>
          <a:r>
            <a:rPr lang="en-US" sz="3200" b="1" dirty="0" smtClean="0"/>
            <a:t> &amp; ISAEs </a:t>
          </a:r>
          <a:endParaRPr lang="en-US" sz="3200" b="1" dirty="0"/>
        </a:p>
      </dgm:t>
    </dgm:pt>
    <dgm:pt modelId="{B702BEA3-898F-495C-A404-4AFBE957EA8C}" type="parTrans" cxnId="{BB64A78C-984E-4695-8928-6E200F6C85CE}">
      <dgm:prSet/>
      <dgm:spPr/>
      <dgm:t>
        <a:bodyPr/>
        <a:lstStyle/>
        <a:p>
          <a:endParaRPr lang="en-US" b="1"/>
        </a:p>
      </dgm:t>
    </dgm:pt>
    <dgm:pt modelId="{44B4CA36-AB64-466B-B464-64E882B921CC}" type="sibTrans" cxnId="{BB64A78C-984E-4695-8928-6E200F6C85CE}">
      <dgm:prSet/>
      <dgm:spPr/>
      <dgm:t>
        <a:bodyPr/>
        <a:lstStyle/>
        <a:p>
          <a:endParaRPr lang="en-US" b="1"/>
        </a:p>
      </dgm:t>
    </dgm:pt>
    <dgm:pt modelId="{C376ADEF-8BC8-4DF2-8D14-670A2537E2EF}">
      <dgm:prSet phldrT="[Text]" custT="1"/>
      <dgm:spPr/>
      <dgm:t>
        <a:bodyPr/>
        <a:lstStyle/>
        <a:p>
          <a:r>
            <a:rPr lang="en-US" sz="2800" b="1" dirty="0" smtClean="0"/>
            <a:t>Sustainability Disclosures &amp; Assurance</a:t>
          </a:r>
          <a:endParaRPr lang="en-US" sz="2800" b="1" dirty="0"/>
        </a:p>
      </dgm:t>
    </dgm:pt>
    <dgm:pt modelId="{C3F79B94-D10D-4927-B370-5B09A1B2A41D}" type="parTrans" cxnId="{7C985614-E4C0-4638-A357-DF731202A862}">
      <dgm:prSet/>
      <dgm:spPr/>
      <dgm:t>
        <a:bodyPr/>
        <a:lstStyle/>
        <a:p>
          <a:endParaRPr lang="en-US" b="1"/>
        </a:p>
      </dgm:t>
    </dgm:pt>
    <dgm:pt modelId="{CBDB879A-9AC6-46E3-9557-90CF63B2865E}" type="sibTrans" cxnId="{7C985614-E4C0-4638-A357-DF731202A862}">
      <dgm:prSet/>
      <dgm:spPr/>
      <dgm:t>
        <a:bodyPr/>
        <a:lstStyle/>
        <a:p>
          <a:endParaRPr lang="en-US" b="1"/>
        </a:p>
      </dgm:t>
    </dgm:pt>
    <dgm:pt modelId="{7C30BE81-67C4-431E-96A0-D7BC3DB1D673}">
      <dgm:prSet phldrT="[Text]" custT="1"/>
      <dgm:spPr/>
      <dgm:t>
        <a:bodyPr/>
        <a:lstStyle/>
        <a:p>
          <a:r>
            <a:rPr lang="en-US" sz="2000" b="1" dirty="0" smtClean="0"/>
            <a:t>IESBA Code + Continuous learning</a:t>
          </a:r>
          <a:endParaRPr lang="en-US" sz="2000" b="1" dirty="0"/>
        </a:p>
      </dgm:t>
    </dgm:pt>
    <dgm:pt modelId="{87462FC8-BB63-4480-8F0D-F85D70812FA7}" type="sibTrans" cxnId="{93872498-AB24-4FD8-BAE7-E5F2185B0EF6}">
      <dgm:prSet/>
      <dgm:spPr/>
      <dgm:t>
        <a:bodyPr/>
        <a:lstStyle/>
        <a:p>
          <a:endParaRPr lang="en-US" b="1"/>
        </a:p>
      </dgm:t>
    </dgm:pt>
    <dgm:pt modelId="{027850C5-172E-402C-BB9D-4276F68B0B04}" type="parTrans" cxnId="{93872498-AB24-4FD8-BAE7-E5F2185B0EF6}">
      <dgm:prSet/>
      <dgm:spPr/>
      <dgm:t>
        <a:bodyPr/>
        <a:lstStyle/>
        <a:p>
          <a:endParaRPr lang="en-US" b="1"/>
        </a:p>
      </dgm:t>
    </dgm:pt>
    <dgm:pt modelId="{5CA09402-D036-415A-A6BF-D867AD6774D5}" type="pres">
      <dgm:prSet presAssocID="{22D633C5-3D10-47F2-9634-F6D0F6671CAE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FDB399A-F37D-46BB-8D3C-978430CDFAD3}" type="pres">
      <dgm:prSet presAssocID="{22D633C5-3D10-47F2-9634-F6D0F6671CAE}" presName="ellipse" presStyleLbl="trBgShp" presStyleIdx="0" presStyleCnt="1"/>
      <dgm:spPr/>
    </dgm:pt>
    <dgm:pt modelId="{38AA04F1-AF4E-4928-8EB8-16248F09B023}" type="pres">
      <dgm:prSet presAssocID="{22D633C5-3D10-47F2-9634-F6D0F6671CAE}" presName="arrow1" presStyleLbl="fgShp" presStyleIdx="0" presStyleCnt="1" custLinFactNeighborX="5269" custLinFactNeighborY="24697"/>
      <dgm:spPr/>
    </dgm:pt>
    <dgm:pt modelId="{92959CA3-EA7E-430C-9248-D3D4B5FE63FA}" type="pres">
      <dgm:prSet presAssocID="{22D633C5-3D10-47F2-9634-F6D0F6671CAE}" presName="rectangle" presStyleLbl="revTx" presStyleIdx="0" presStyleCnt="1" custScaleX="131245" custLinFactNeighborX="-659" custLinFactNeighborY="184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76F9FC-205F-4E91-AA52-21DDBD03D5A6}" type="pres">
      <dgm:prSet presAssocID="{AA8CE661-618F-438F-A817-DD75B15E2365}" presName="item1" presStyleLbl="node1" presStyleIdx="0" presStyleCnt="3" custScaleX="156930" custScaleY="125230" custLinFactNeighborY="128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142EC0-6FC5-41EB-A868-F0B4DA78B412}" type="pres">
      <dgm:prSet presAssocID="{7C30BE81-67C4-431E-96A0-D7BC3DB1D673}" presName="item2" presStyleLbl="node1" presStyleIdx="1" presStyleCnt="3" custScaleX="127309" custScaleY="118385" custLinFactNeighborX="-11123" custLinFactNeighborY="-52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EFEF14-B2BC-45F6-B25D-B5D56E80B315}" type="pres">
      <dgm:prSet presAssocID="{C376ADEF-8BC8-4DF2-8D14-670A2537E2EF}" presName="item3" presStyleLbl="node1" presStyleIdx="2" presStyleCnt="3" custScaleX="134233" custScaleY="118942" custLinFactNeighborX="12294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C73872-9C27-404A-9D84-CAF7687DDFD4}" type="pres">
      <dgm:prSet presAssocID="{22D633C5-3D10-47F2-9634-F6D0F6671CAE}" presName="funnel" presStyleLbl="trAlignAcc1" presStyleIdx="0" presStyleCnt="1" custScaleX="136939" custScaleY="103540" custLinFactNeighborX="565" custLinFactNeighborY="941"/>
      <dgm:spPr/>
      <dgm:t>
        <a:bodyPr/>
        <a:lstStyle/>
        <a:p>
          <a:endParaRPr lang="en-US"/>
        </a:p>
      </dgm:t>
    </dgm:pt>
  </dgm:ptLst>
  <dgm:cxnLst>
    <dgm:cxn modelId="{BB64A78C-984E-4695-8928-6E200F6C85CE}" srcId="{22D633C5-3D10-47F2-9634-F6D0F6671CAE}" destId="{AA8CE661-618F-438F-A817-DD75B15E2365}" srcOrd="1" destOrd="0" parTransId="{B702BEA3-898F-495C-A404-4AFBE957EA8C}" sibTransId="{44B4CA36-AB64-466B-B464-64E882B921CC}"/>
    <dgm:cxn modelId="{93872498-AB24-4FD8-BAE7-E5F2185B0EF6}" srcId="{22D633C5-3D10-47F2-9634-F6D0F6671CAE}" destId="{7C30BE81-67C4-431E-96A0-D7BC3DB1D673}" srcOrd="2" destOrd="0" parTransId="{027850C5-172E-402C-BB9D-4276F68B0B04}" sibTransId="{87462FC8-BB63-4480-8F0D-F85D70812FA7}"/>
    <dgm:cxn modelId="{A8B8734B-DA8A-4881-949C-653C403C70F9}" type="presOf" srcId="{C376ADEF-8BC8-4DF2-8D14-670A2537E2EF}" destId="{92959CA3-EA7E-430C-9248-D3D4B5FE63FA}" srcOrd="0" destOrd="0" presId="urn:microsoft.com/office/officeart/2005/8/layout/funnel1"/>
    <dgm:cxn modelId="{913A58AC-5792-496D-A50C-35109BC9D1E4}" type="presOf" srcId="{AA8CE661-618F-438F-A817-DD75B15E2365}" destId="{EF142EC0-6FC5-41EB-A868-F0B4DA78B412}" srcOrd="0" destOrd="0" presId="urn:microsoft.com/office/officeart/2005/8/layout/funnel1"/>
    <dgm:cxn modelId="{D7CD54E1-C37C-423C-85EA-2B055686F452}" type="presOf" srcId="{F966DBD5-8650-45D0-8697-58DB54394F96}" destId="{47EFEF14-B2BC-45F6-B25D-B5D56E80B315}" srcOrd="0" destOrd="0" presId="urn:microsoft.com/office/officeart/2005/8/layout/funnel1"/>
    <dgm:cxn modelId="{C0489896-BBE6-4F83-84E6-2FE1DE7BFF7A}" type="presOf" srcId="{7C30BE81-67C4-431E-96A0-D7BC3DB1D673}" destId="{AD76F9FC-205F-4E91-AA52-21DDBD03D5A6}" srcOrd="0" destOrd="0" presId="urn:microsoft.com/office/officeart/2005/8/layout/funnel1"/>
    <dgm:cxn modelId="{98202BF9-AE33-423D-8CBC-4743D0CAFCA2}" srcId="{22D633C5-3D10-47F2-9634-F6D0F6671CAE}" destId="{F966DBD5-8650-45D0-8697-58DB54394F96}" srcOrd="0" destOrd="0" parTransId="{D9F5D4ED-610B-4C32-B3B6-84B3D5C7BAA6}" sibTransId="{665E3A97-437F-49EA-97BB-CB7055AC877F}"/>
    <dgm:cxn modelId="{7C985614-E4C0-4638-A357-DF731202A862}" srcId="{22D633C5-3D10-47F2-9634-F6D0F6671CAE}" destId="{C376ADEF-8BC8-4DF2-8D14-670A2537E2EF}" srcOrd="3" destOrd="0" parTransId="{C3F79B94-D10D-4927-B370-5B09A1B2A41D}" sibTransId="{CBDB879A-9AC6-46E3-9557-90CF63B2865E}"/>
    <dgm:cxn modelId="{C23828BA-5E39-4CCE-8E9C-43DC39EF0AAF}" type="presOf" srcId="{22D633C5-3D10-47F2-9634-F6D0F6671CAE}" destId="{5CA09402-D036-415A-A6BF-D867AD6774D5}" srcOrd="0" destOrd="0" presId="urn:microsoft.com/office/officeart/2005/8/layout/funnel1"/>
    <dgm:cxn modelId="{7D2A8971-0A3A-4211-AA40-CC15A1015665}" type="presParOf" srcId="{5CA09402-D036-415A-A6BF-D867AD6774D5}" destId="{DFDB399A-F37D-46BB-8D3C-978430CDFAD3}" srcOrd="0" destOrd="0" presId="urn:microsoft.com/office/officeart/2005/8/layout/funnel1"/>
    <dgm:cxn modelId="{A544F735-2E92-49E1-B2A3-38EB86908FAF}" type="presParOf" srcId="{5CA09402-D036-415A-A6BF-D867AD6774D5}" destId="{38AA04F1-AF4E-4928-8EB8-16248F09B023}" srcOrd="1" destOrd="0" presId="urn:microsoft.com/office/officeart/2005/8/layout/funnel1"/>
    <dgm:cxn modelId="{6EB2BA2D-1F44-4FD1-ABF3-DF4602203F23}" type="presParOf" srcId="{5CA09402-D036-415A-A6BF-D867AD6774D5}" destId="{92959CA3-EA7E-430C-9248-D3D4B5FE63FA}" srcOrd="2" destOrd="0" presId="urn:microsoft.com/office/officeart/2005/8/layout/funnel1"/>
    <dgm:cxn modelId="{08697367-7FF0-499A-B5C7-17BD860B7A36}" type="presParOf" srcId="{5CA09402-D036-415A-A6BF-D867AD6774D5}" destId="{AD76F9FC-205F-4E91-AA52-21DDBD03D5A6}" srcOrd="3" destOrd="0" presId="urn:microsoft.com/office/officeart/2005/8/layout/funnel1"/>
    <dgm:cxn modelId="{A527102D-C685-458C-AA1E-AB4B3E3EE2F7}" type="presParOf" srcId="{5CA09402-D036-415A-A6BF-D867AD6774D5}" destId="{EF142EC0-6FC5-41EB-A868-F0B4DA78B412}" srcOrd="4" destOrd="0" presId="urn:microsoft.com/office/officeart/2005/8/layout/funnel1"/>
    <dgm:cxn modelId="{DFEF1537-3905-4C26-A28D-26D4B74FD4F2}" type="presParOf" srcId="{5CA09402-D036-415A-A6BF-D867AD6774D5}" destId="{47EFEF14-B2BC-45F6-B25D-B5D56E80B315}" srcOrd="5" destOrd="0" presId="urn:microsoft.com/office/officeart/2005/8/layout/funnel1"/>
    <dgm:cxn modelId="{348D5FA3-F949-458D-B219-20CC328E4452}" type="presParOf" srcId="{5CA09402-D036-415A-A6BF-D867AD6774D5}" destId="{BAC73872-9C27-404A-9D84-CAF7687DDFD4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B20AE4-9166-4298-A247-29F8B39813AD}" type="doc">
      <dgm:prSet loTypeId="urn:microsoft.com/office/officeart/2005/8/layout/hList7" loCatId="picture" qsTypeId="urn:microsoft.com/office/officeart/2005/8/quickstyle/simple1" qsCatId="simple" csTypeId="urn:microsoft.com/office/officeart/2005/8/colors/accent1_2" csCatId="accent1" phldr="1"/>
      <dgm:spPr/>
    </dgm:pt>
    <dgm:pt modelId="{2F67DA44-EEB9-4F9D-97ED-681AA422C72E}">
      <dgm:prSet phldrT="[Text]"/>
      <dgm:spPr/>
      <dgm:t>
        <a:bodyPr/>
        <a:lstStyle/>
        <a:p>
          <a:r>
            <a:rPr lang="en-US" dirty="0" smtClean="0"/>
            <a:t>Governance</a:t>
          </a:r>
          <a:endParaRPr lang="en-US" dirty="0"/>
        </a:p>
      </dgm:t>
    </dgm:pt>
    <dgm:pt modelId="{D3153920-EB40-4981-AF70-1027325EF19F}" type="parTrans" cxnId="{141FE84C-221F-4145-A607-D26FA8601701}">
      <dgm:prSet/>
      <dgm:spPr/>
      <dgm:t>
        <a:bodyPr/>
        <a:lstStyle/>
        <a:p>
          <a:endParaRPr lang="en-US"/>
        </a:p>
      </dgm:t>
    </dgm:pt>
    <dgm:pt modelId="{35F3D54E-F326-40BC-9830-535F3AFE70DE}" type="sibTrans" cxnId="{141FE84C-221F-4145-A607-D26FA8601701}">
      <dgm:prSet/>
      <dgm:spPr/>
      <dgm:t>
        <a:bodyPr/>
        <a:lstStyle/>
        <a:p>
          <a:endParaRPr lang="en-US"/>
        </a:p>
      </dgm:t>
    </dgm:pt>
    <dgm:pt modelId="{DE8029EF-0170-48C6-B9CA-4B28094A4085}">
      <dgm:prSet phldrT="[Text]"/>
      <dgm:spPr/>
      <dgm:t>
        <a:bodyPr/>
        <a:lstStyle/>
        <a:p>
          <a:r>
            <a:rPr lang="en-US" dirty="0" smtClean="0"/>
            <a:t>Strategy </a:t>
          </a:r>
          <a:endParaRPr lang="en-US" dirty="0"/>
        </a:p>
      </dgm:t>
    </dgm:pt>
    <dgm:pt modelId="{4089143B-1461-4575-9E4E-AD043B0468C2}" type="parTrans" cxnId="{86903503-AC70-45A5-BFAE-5452F01B45C8}">
      <dgm:prSet/>
      <dgm:spPr/>
      <dgm:t>
        <a:bodyPr/>
        <a:lstStyle/>
        <a:p>
          <a:endParaRPr lang="en-US"/>
        </a:p>
      </dgm:t>
    </dgm:pt>
    <dgm:pt modelId="{15C42DA5-F1B7-4899-AD3D-B9898CCCBB53}" type="sibTrans" cxnId="{86903503-AC70-45A5-BFAE-5452F01B45C8}">
      <dgm:prSet/>
      <dgm:spPr/>
      <dgm:t>
        <a:bodyPr/>
        <a:lstStyle/>
        <a:p>
          <a:endParaRPr lang="en-US"/>
        </a:p>
      </dgm:t>
    </dgm:pt>
    <dgm:pt modelId="{1B337B33-390D-4E7E-8335-E54EE314FA23}">
      <dgm:prSet phldrT="[Text]"/>
      <dgm:spPr/>
      <dgm:t>
        <a:bodyPr/>
        <a:lstStyle/>
        <a:p>
          <a:r>
            <a:rPr lang="en-US" dirty="0" smtClean="0"/>
            <a:t>Risk Management </a:t>
          </a:r>
          <a:endParaRPr lang="en-US" dirty="0"/>
        </a:p>
      </dgm:t>
    </dgm:pt>
    <dgm:pt modelId="{6180C1E9-771D-4A08-8BA2-F8397E62C625}" type="parTrans" cxnId="{41CB86A2-F1BD-4DF1-BCBE-5F72275FFE2A}">
      <dgm:prSet/>
      <dgm:spPr/>
      <dgm:t>
        <a:bodyPr/>
        <a:lstStyle/>
        <a:p>
          <a:endParaRPr lang="en-US"/>
        </a:p>
      </dgm:t>
    </dgm:pt>
    <dgm:pt modelId="{D7E37479-5E3D-4569-871C-A2AB39F69412}" type="sibTrans" cxnId="{41CB86A2-F1BD-4DF1-BCBE-5F72275FFE2A}">
      <dgm:prSet/>
      <dgm:spPr/>
      <dgm:t>
        <a:bodyPr/>
        <a:lstStyle/>
        <a:p>
          <a:endParaRPr lang="en-US"/>
        </a:p>
      </dgm:t>
    </dgm:pt>
    <dgm:pt modelId="{02EBD10A-05C0-4F19-98F7-1ECEB0358769}">
      <dgm:prSet phldrT="[Text]"/>
      <dgm:spPr/>
      <dgm:t>
        <a:bodyPr/>
        <a:lstStyle/>
        <a:p>
          <a:r>
            <a:rPr lang="en-US" dirty="0" smtClean="0"/>
            <a:t>Metrics &amp; Targets</a:t>
          </a:r>
          <a:endParaRPr lang="en-US" dirty="0"/>
        </a:p>
      </dgm:t>
    </dgm:pt>
    <dgm:pt modelId="{A4C905B2-4C20-4F84-AAA3-6D879E022680}" type="parTrans" cxnId="{4ACD4EDC-46CE-49CE-B518-22F2E9227311}">
      <dgm:prSet/>
      <dgm:spPr/>
      <dgm:t>
        <a:bodyPr/>
        <a:lstStyle/>
        <a:p>
          <a:endParaRPr lang="en-US"/>
        </a:p>
      </dgm:t>
    </dgm:pt>
    <dgm:pt modelId="{3FC57244-D5C9-42E8-85B4-4E63FEA1584A}" type="sibTrans" cxnId="{4ACD4EDC-46CE-49CE-B518-22F2E9227311}">
      <dgm:prSet/>
      <dgm:spPr/>
      <dgm:t>
        <a:bodyPr/>
        <a:lstStyle/>
        <a:p>
          <a:endParaRPr lang="en-US"/>
        </a:p>
      </dgm:t>
    </dgm:pt>
    <dgm:pt modelId="{7014832E-E7A6-4490-B6F1-20F3F34EBCBB}" type="pres">
      <dgm:prSet presAssocID="{B2B20AE4-9166-4298-A247-29F8B39813AD}" presName="Name0" presStyleCnt="0">
        <dgm:presLayoutVars>
          <dgm:dir/>
          <dgm:resizeHandles val="exact"/>
        </dgm:presLayoutVars>
      </dgm:prSet>
      <dgm:spPr/>
    </dgm:pt>
    <dgm:pt modelId="{6FD53794-E4BC-423D-ABA5-4B4715A75249}" type="pres">
      <dgm:prSet presAssocID="{B2B20AE4-9166-4298-A247-29F8B39813AD}" presName="fgShape" presStyleLbl="fgShp" presStyleIdx="0" presStyleCnt="1"/>
      <dgm:spPr/>
    </dgm:pt>
    <dgm:pt modelId="{9FEF79B8-0658-4828-8C04-CBBA259D3409}" type="pres">
      <dgm:prSet presAssocID="{B2B20AE4-9166-4298-A247-29F8B39813AD}" presName="linComp" presStyleCnt="0"/>
      <dgm:spPr/>
    </dgm:pt>
    <dgm:pt modelId="{CBD07060-D41B-4742-96E2-639D07919636}" type="pres">
      <dgm:prSet presAssocID="{2F67DA44-EEB9-4F9D-97ED-681AA422C72E}" presName="compNode" presStyleCnt="0"/>
      <dgm:spPr/>
    </dgm:pt>
    <dgm:pt modelId="{0FB8DADD-5EC9-4CD8-94F4-03EAA287F99A}" type="pres">
      <dgm:prSet presAssocID="{2F67DA44-EEB9-4F9D-97ED-681AA422C72E}" presName="bkgdShape" presStyleLbl="node1" presStyleIdx="0" presStyleCnt="4" custLinFactNeighborX="-3541" custLinFactNeighborY="-288"/>
      <dgm:spPr/>
      <dgm:t>
        <a:bodyPr/>
        <a:lstStyle/>
        <a:p>
          <a:endParaRPr lang="en-US"/>
        </a:p>
      </dgm:t>
    </dgm:pt>
    <dgm:pt modelId="{4CC54F9F-9C42-4C6B-B309-E6F57C3EE317}" type="pres">
      <dgm:prSet presAssocID="{2F67DA44-EEB9-4F9D-97ED-681AA422C72E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8CC83C-1503-4FA2-8E27-EA33F9D254A4}" type="pres">
      <dgm:prSet presAssocID="{2F67DA44-EEB9-4F9D-97ED-681AA422C72E}" presName="invisiNode" presStyleLbl="node1" presStyleIdx="0" presStyleCnt="4"/>
      <dgm:spPr/>
    </dgm:pt>
    <dgm:pt modelId="{67345C15-2E2A-438C-9085-1EEEDE47CA5B}" type="pres">
      <dgm:prSet presAssocID="{2F67DA44-EEB9-4F9D-97ED-681AA422C72E}" presName="imagNode" presStyleLbl="fgImgPlace1" presStyleIdx="0" presStyleCnt="4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1A5171DF-3C1F-47BA-BDF2-851B5212A27E}" type="pres">
      <dgm:prSet presAssocID="{35F3D54E-F326-40BC-9830-535F3AFE70D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1B8EB01-915A-4B23-B2D4-7B0634FE60E4}" type="pres">
      <dgm:prSet presAssocID="{DE8029EF-0170-48C6-B9CA-4B28094A4085}" presName="compNode" presStyleCnt="0"/>
      <dgm:spPr/>
    </dgm:pt>
    <dgm:pt modelId="{DBD3FF4C-09F1-42E4-816C-855715420664}" type="pres">
      <dgm:prSet presAssocID="{DE8029EF-0170-48C6-B9CA-4B28094A4085}" presName="bkgdShape" presStyleLbl="node1" presStyleIdx="1" presStyleCnt="4" custLinFactNeighborX="-589" custLinFactNeighborY="-288"/>
      <dgm:spPr/>
      <dgm:t>
        <a:bodyPr/>
        <a:lstStyle/>
        <a:p>
          <a:endParaRPr lang="en-US"/>
        </a:p>
      </dgm:t>
    </dgm:pt>
    <dgm:pt modelId="{4D56EAB1-D2FE-4039-941C-1167081AFD4A}" type="pres">
      <dgm:prSet presAssocID="{DE8029EF-0170-48C6-B9CA-4B28094A4085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8BC4A9-8CA8-4F7D-96EE-9CE96FA830AF}" type="pres">
      <dgm:prSet presAssocID="{DE8029EF-0170-48C6-B9CA-4B28094A4085}" presName="invisiNode" presStyleLbl="node1" presStyleIdx="1" presStyleCnt="4"/>
      <dgm:spPr/>
    </dgm:pt>
    <dgm:pt modelId="{9F5DC2B6-42A3-4AE7-818F-31488174F259}" type="pres">
      <dgm:prSet presAssocID="{DE8029EF-0170-48C6-B9CA-4B28094A4085}" presName="imagNode" presStyleLbl="fgImgPlace1" presStyleIdx="1" presStyleCnt="4"/>
      <dgm:spPr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B6628B34-7975-4406-9043-AADF4A99ED48}" type="pres">
      <dgm:prSet presAssocID="{15C42DA5-F1B7-4899-AD3D-B9898CCCBB5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CBFF1A0-6FCA-41BF-A397-45B88CB61531}" type="pres">
      <dgm:prSet presAssocID="{1B337B33-390D-4E7E-8335-E54EE314FA23}" presName="compNode" presStyleCnt="0"/>
      <dgm:spPr/>
    </dgm:pt>
    <dgm:pt modelId="{C756ACAC-0AC3-41CE-9E6B-ACB1B688773F}" type="pres">
      <dgm:prSet presAssocID="{1B337B33-390D-4E7E-8335-E54EE314FA23}" presName="bkgdShape" presStyleLbl="node1" presStyleIdx="2" presStyleCnt="4"/>
      <dgm:spPr/>
      <dgm:t>
        <a:bodyPr/>
        <a:lstStyle/>
        <a:p>
          <a:endParaRPr lang="en-US"/>
        </a:p>
      </dgm:t>
    </dgm:pt>
    <dgm:pt modelId="{FD861F77-0667-41DD-8DF2-73FD74EA3528}" type="pres">
      <dgm:prSet presAssocID="{1B337B33-390D-4E7E-8335-E54EE314FA23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CD0737-3DED-4F30-8728-4562BB4F0F4D}" type="pres">
      <dgm:prSet presAssocID="{1B337B33-390D-4E7E-8335-E54EE314FA23}" presName="invisiNode" presStyleLbl="node1" presStyleIdx="2" presStyleCnt="4"/>
      <dgm:spPr/>
    </dgm:pt>
    <dgm:pt modelId="{866480CC-050D-4DF9-8993-406A30952D3C}" type="pres">
      <dgm:prSet presAssocID="{1B337B33-390D-4E7E-8335-E54EE314FA23}" presName="imagNod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F1164D91-FCAF-49E9-B6A9-00F9B546C579}" type="pres">
      <dgm:prSet presAssocID="{D7E37479-5E3D-4569-871C-A2AB39F6941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ED013C8-9BEF-4BAF-A302-3A3E7C9F2184}" type="pres">
      <dgm:prSet presAssocID="{02EBD10A-05C0-4F19-98F7-1ECEB0358769}" presName="compNode" presStyleCnt="0"/>
      <dgm:spPr/>
    </dgm:pt>
    <dgm:pt modelId="{550296FA-A750-450C-8A8B-85DD1F3057B7}" type="pres">
      <dgm:prSet presAssocID="{02EBD10A-05C0-4F19-98F7-1ECEB0358769}" presName="bkgdShape" presStyleLbl="node1" presStyleIdx="3" presStyleCnt="4"/>
      <dgm:spPr/>
      <dgm:t>
        <a:bodyPr/>
        <a:lstStyle/>
        <a:p>
          <a:endParaRPr lang="en-US"/>
        </a:p>
      </dgm:t>
    </dgm:pt>
    <dgm:pt modelId="{68E5D19E-AED6-418E-8872-F7B831442C6D}" type="pres">
      <dgm:prSet presAssocID="{02EBD10A-05C0-4F19-98F7-1ECEB0358769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069990-0952-4E56-80BB-49392E0C3F0A}" type="pres">
      <dgm:prSet presAssocID="{02EBD10A-05C0-4F19-98F7-1ECEB0358769}" presName="invisiNode" presStyleLbl="node1" presStyleIdx="3" presStyleCnt="4"/>
      <dgm:spPr/>
    </dgm:pt>
    <dgm:pt modelId="{08702DCA-B866-4C48-9270-81C69ACDA12A}" type="pres">
      <dgm:prSet presAssocID="{02EBD10A-05C0-4F19-98F7-1ECEB0358769}" presName="imagNod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86903503-AC70-45A5-BFAE-5452F01B45C8}" srcId="{B2B20AE4-9166-4298-A247-29F8B39813AD}" destId="{DE8029EF-0170-48C6-B9CA-4B28094A4085}" srcOrd="1" destOrd="0" parTransId="{4089143B-1461-4575-9E4E-AD043B0468C2}" sibTransId="{15C42DA5-F1B7-4899-AD3D-B9898CCCBB53}"/>
    <dgm:cxn modelId="{141FE84C-221F-4145-A607-D26FA8601701}" srcId="{B2B20AE4-9166-4298-A247-29F8B39813AD}" destId="{2F67DA44-EEB9-4F9D-97ED-681AA422C72E}" srcOrd="0" destOrd="0" parTransId="{D3153920-EB40-4981-AF70-1027325EF19F}" sibTransId="{35F3D54E-F326-40BC-9830-535F3AFE70DE}"/>
    <dgm:cxn modelId="{F017DD03-5168-40F7-9A91-0B305AEDF7D5}" type="presOf" srcId="{1B337B33-390D-4E7E-8335-E54EE314FA23}" destId="{C756ACAC-0AC3-41CE-9E6B-ACB1B688773F}" srcOrd="0" destOrd="0" presId="urn:microsoft.com/office/officeart/2005/8/layout/hList7"/>
    <dgm:cxn modelId="{41CB86A2-F1BD-4DF1-BCBE-5F72275FFE2A}" srcId="{B2B20AE4-9166-4298-A247-29F8B39813AD}" destId="{1B337B33-390D-4E7E-8335-E54EE314FA23}" srcOrd="2" destOrd="0" parTransId="{6180C1E9-771D-4A08-8BA2-F8397E62C625}" sibTransId="{D7E37479-5E3D-4569-871C-A2AB39F69412}"/>
    <dgm:cxn modelId="{B4AA20C1-F97B-40D2-8BD6-44C589CE88B5}" type="presOf" srcId="{02EBD10A-05C0-4F19-98F7-1ECEB0358769}" destId="{550296FA-A750-450C-8A8B-85DD1F3057B7}" srcOrd="0" destOrd="0" presId="urn:microsoft.com/office/officeart/2005/8/layout/hList7"/>
    <dgm:cxn modelId="{EDB2F2B3-A788-4814-B16B-7471B5F4D5F1}" type="presOf" srcId="{1B337B33-390D-4E7E-8335-E54EE314FA23}" destId="{FD861F77-0667-41DD-8DF2-73FD74EA3528}" srcOrd="1" destOrd="0" presId="urn:microsoft.com/office/officeart/2005/8/layout/hList7"/>
    <dgm:cxn modelId="{0DA7F1EE-134A-4D7C-94D0-68E1524FA6CF}" type="presOf" srcId="{DE8029EF-0170-48C6-B9CA-4B28094A4085}" destId="{DBD3FF4C-09F1-42E4-816C-855715420664}" srcOrd="0" destOrd="0" presId="urn:microsoft.com/office/officeart/2005/8/layout/hList7"/>
    <dgm:cxn modelId="{21B86636-1721-4956-9909-3449B58691E6}" type="presOf" srcId="{15C42DA5-F1B7-4899-AD3D-B9898CCCBB53}" destId="{B6628B34-7975-4406-9043-AADF4A99ED48}" srcOrd="0" destOrd="0" presId="urn:microsoft.com/office/officeart/2005/8/layout/hList7"/>
    <dgm:cxn modelId="{FB26C527-58A6-4AF6-9C42-42A4FBB33940}" type="presOf" srcId="{35F3D54E-F326-40BC-9830-535F3AFE70DE}" destId="{1A5171DF-3C1F-47BA-BDF2-851B5212A27E}" srcOrd="0" destOrd="0" presId="urn:microsoft.com/office/officeart/2005/8/layout/hList7"/>
    <dgm:cxn modelId="{DF266AED-D20C-4DA7-8AC1-1ABE5EE2DDAC}" type="presOf" srcId="{D7E37479-5E3D-4569-871C-A2AB39F69412}" destId="{F1164D91-FCAF-49E9-B6A9-00F9B546C579}" srcOrd="0" destOrd="0" presId="urn:microsoft.com/office/officeart/2005/8/layout/hList7"/>
    <dgm:cxn modelId="{9F61089A-AC0E-44BB-BAD1-275DF7434373}" type="presOf" srcId="{02EBD10A-05C0-4F19-98F7-1ECEB0358769}" destId="{68E5D19E-AED6-418E-8872-F7B831442C6D}" srcOrd="1" destOrd="0" presId="urn:microsoft.com/office/officeart/2005/8/layout/hList7"/>
    <dgm:cxn modelId="{8AC56E5F-713F-410D-AE9B-1AB4E7FDA1EF}" type="presOf" srcId="{2F67DA44-EEB9-4F9D-97ED-681AA422C72E}" destId="{0FB8DADD-5EC9-4CD8-94F4-03EAA287F99A}" srcOrd="0" destOrd="0" presId="urn:microsoft.com/office/officeart/2005/8/layout/hList7"/>
    <dgm:cxn modelId="{3D8C402E-4CDF-4397-8507-48748EEEF8DF}" type="presOf" srcId="{DE8029EF-0170-48C6-B9CA-4B28094A4085}" destId="{4D56EAB1-D2FE-4039-941C-1167081AFD4A}" srcOrd="1" destOrd="0" presId="urn:microsoft.com/office/officeart/2005/8/layout/hList7"/>
    <dgm:cxn modelId="{4ACD4EDC-46CE-49CE-B518-22F2E9227311}" srcId="{B2B20AE4-9166-4298-A247-29F8B39813AD}" destId="{02EBD10A-05C0-4F19-98F7-1ECEB0358769}" srcOrd="3" destOrd="0" parTransId="{A4C905B2-4C20-4F84-AAA3-6D879E022680}" sibTransId="{3FC57244-D5C9-42E8-85B4-4E63FEA1584A}"/>
    <dgm:cxn modelId="{4B7AD4E8-B307-4194-BAE5-B184E019B2FD}" type="presOf" srcId="{2F67DA44-EEB9-4F9D-97ED-681AA422C72E}" destId="{4CC54F9F-9C42-4C6B-B309-E6F57C3EE317}" srcOrd="1" destOrd="0" presId="urn:microsoft.com/office/officeart/2005/8/layout/hList7"/>
    <dgm:cxn modelId="{CF7E526F-2C34-4868-8777-A8E04C6AA437}" type="presOf" srcId="{B2B20AE4-9166-4298-A247-29F8B39813AD}" destId="{7014832E-E7A6-4490-B6F1-20F3F34EBCBB}" srcOrd="0" destOrd="0" presId="urn:microsoft.com/office/officeart/2005/8/layout/hList7"/>
    <dgm:cxn modelId="{42AD1433-A61B-46E1-BAF8-09F2D74A3E86}" type="presParOf" srcId="{7014832E-E7A6-4490-B6F1-20F3F34EBCBB}" destId="{6FD53794-E4BC-423D-ABA5-4B4715A75249}" srcOrd="0" destOrd="0" presId="urn:microsoft.com/office/officeart/2005/8/layout/hList7"/>
    <dgm:cxn modelId="{DA5F1909-9390-428E-809C-4E44BF87ED3D}" type="presParOf" srcId="{7014832E-E7A6-4490-B6F1-20F3F34EBCBB}" destId="{9FEF79B8-0658-4828-8C04-CBBA259D3409}" srcOrd="1" destOrd="0" presId="urn:microsoft.com/office/officeart/2005/8/layout/hList7"/>
    <dgm:cxn modelId="{C3ED2049-7C53-4CCA-8A3D-617416EC572A}" type="presParOf" srcId="{9FEF79B8-0658-4828-8C04-CBBA259D3409}" destId="{CBD07060-D41B-4742-96E2-639D07919636}" srcOrd="0" destOrd="0" presId="urn:microsoft.com/office/officeart/2005/8/layout/hList7"/>
    <dgm:cxn modelId="{7B56A875-B2C1-455E-872A-501609E659BD}" type="presParOf" srcId="{CBD07060-D41B-4742-96E2-639D07919636}" destId="{0FB8DADD-5EC9-4CD8-94F4-03EAA287F99A}" srcOrd="0" destOrd="0" presId="urn:microsoft.com/office/officeart/2005/8/layout/hList7"/>
    <dgm:cxn modelId="{4DF71AD5-02A8-42C2-BE31-F37BA283336A}" type="presParOf" srcId="{CBD07060-D41B-4742-96E2-639D07919636}" destId="{4CC54F9F-9C42-4C6B-B309-E6F57C3EE317}" srcOrd="1" destOrd="0" presId="urn:microsoft.com/office/officeart/2005/8/layout/hList7"/>
    <dgm:cxn modelId="{6866844E-E131-40BA-BC08-49AFAEE41EDD}" type="presParOf" srcId="{CBD07060-D41B-4742-96E2-639D07919636}" destId="{298CC83C-1503-4FA2-8E27-EA33F9D254A4}" srcOrd="2" destOrd="0" presId="urn:microsoft.com/office/officeart/2005/8/layout/hList7"/>
    <dgm:cxn modelId="{7C762342-DFF2-4D49-80C6-D320C73A7977}" type="presParOf" srcId="{CBD07060-D41B-4742-96E2-639D07919636}" destId="{67345C15-2E2A-438C-9085-1EEEDE47CA5B}" srcOrd="3" destOrd="0" presId="urn:microsoft.com/office/officeart/2005/8/layout/hList7"/>
    <dgm:cxn modelId="{148E64D4-0276-4D84-B7DD-FC43A89EB8E1}" type="presParOf" srcId="{9FEF79B8-0658-4828-8C04-CBBA259D3409}" destId="{1A5171DF-3C1F-47BA-BDF2-851B5212A27E}" srcOrd="1" destOrd="0" presId="urn:microsoft.com/office/officeart/2005/8/layout/hList7"/>
    <dgm:cxn modelId="{3FD4869F-7FD9-46BA-9449-9FFE880B6EE9}" type="presParOf" srcId="{9FEF79B8-0658-4828-8C04-CBBA259D3409}" destId="{61B8EB01-915A-4B23-B2D4-7B0634FE60E4}" srcOrd="2" destOrd="0" presId="urn:microsoft.com/office/officeart/2005/8/layout/hList7"/>
    <dgm:cxn modelId="{BD4F899F-B920-4178-A80C-4701C557F00E}" type="presParOf" srcId="{61B8EB01-915A-4B23-B2D4-7B0634FE60E4}" destId="{DBD3FF4C-09F1-42E4-816C-855715420664}" srcOrd="0" destOrd="0" presId="urn:microsoft.com/office/officeart/2005/8/layout/hList7"/>
    <dgm:cxn modelId="{9DFA0C4D-49B0-4FA2-925F-E84004A7F79E}" type="presParOf" srcId="{61B8EB01-915A-4B23-B2D4-7B0634FE60E4}" destId="{4D56EAB1-D2FE-4039-941C-1167081AFD4A}" srcOrd="1" destOrd="0" presId="urn:microsoft.com/office/officeart/2005/8/layout/hList7"/>
    <dgm:cxn modelId="{B14350F1-5854-46D3-A08B-EE02E123BA17}" type="presParOf" srcId="{61B8EB01-915A-4B23-B2D4-7B0634FE60E4}" destId="{1D8BC4A9-8CA8-4F7D-96EE-9CE96FA830AF}" srcOrd="2" destOrd="0" presId="urn:microsoft.com/office/officeart/2005/8/layout/hList7"/>
    <dgm:cxn modelId="{9306EDA2-8ECA-43B7-AB86-3B3353229C60}" type="presParOf" srcId="{61B8EB01-915A-4B23-B2D4-7B0634FE60E4}" destId="{9F5DC2B6-42A3-4AE7-818F-31488174F259}" srcOrd="3" destOrd="0" presId="urn:microsoft.com/office/officeart/2005/8/layout/hList7"/>
    <dgm:cxn modelId="{E1C27419-2DB0-4149-8212-200055157322}" type="presParOf" srcId="{9FEF79B8-0658-4828-8C04-CBBA259D3409}" destId="{B6628B34-7975-4406-9043-AADF4A99ED48}" srcOrd="3" destOrd="0" presId="urn:microsoft.com/office/officeart/2005/8/layout/hList7"/>
    <dgm:cxn modelId="{2E566EA7-F6E9-4006-B8EA-2EDEAA8A961C}" type="presParOf" srcId="{9FEF79B8-0658-4828-8C04-CBBA259D3409}" destId="{5CBFF1A0-6FCA-41BF-A397-45B88CB61531}" srcOrd="4" destOrd="0" presId="urn:microsoft.com/office/officeart/2005/8/layout/hList7"/>
    <dgm:cxn modelId="{C2BEBC95-62D5-428C-BF4C-84B2DAEAD00E}" type="presParOf" srcId="{5CBFF1A0-6FCA-41BF-A397-45B88CB61531}" destId="{C756ACAC-0AC3-41CE-9E6B-ACB1B688773F}" srcOrd="0" destOrd="0" presId="urn:microsoft.com/office/officeart/2005/8/layout/hList7"/>
    <dgm:cxn modelId="{D7A2105B-67EA-4ED7-8044-951EBC47A2B2}" type="presParOf" srcId="{5CBFF1A0-6FCA-41BF-A397-45B88CB61531}" destId="{FD861F77-0667-41DD-8DF2-73FD74EA3528}" srcOrd="1" destOrd="0" presId="urn:microsoft.com/office/officeart/2005/8/layout/hList7"/>
    <dgm:cxn modelId="{D6FC621F-EC8C-4993-AB13-DD75FDE31DEA}" type="presParOf" srcId="{5CBFF1A0-6FCA-41BF-A397-45B88CB61531}" destId="{74CD0737-3DED-4F30-8728-4562BB4F0F4D}" srcOrd="2" destOrd="0" presId="urn:microsoft.com/office/officeart/2005/8/layout/hList7"/>
    <dgm:cxn modelId="{43E53DE2-B240-44BF-9667-783B5C6ED996}" type="presParOf" srcId="{5CBFF1A0-6FCA-41BF-A397-45B88CB61531}" destId="{866480CC-050D-4DF9-8993-406A30952D3C}" srcOrd="3" destOrd="0" presId="urn:microsoft.com/office/officeart/2005/8/layout/hList7"/>
    <dgm:cxn modelId="{569D44BB-6A83-4BF3-A736-A88E3D919207}" type="presParOf" srcId="{9FEF79B8-0658-4828-8C04-CBBA259D3409}" destId="{F1164D91-FCAF-49E9-B6A9-00F9B546C579}" srcOrd="5" destOrd="0" presId="urn:microsoft.com/office/officeart/2005/8/layout/hList7"/>
    <dgm:cxn modelId="{8D70D950-B831-4BE3-96C8-A25468C704C3}" type="presParOf" srcId="{9FEF79B8-0658-4828-8C04-CBBA259D3409}" destId="{4ED013C8-9BEF-4BAF-A302-3A3E7C9F2184}" srcOrd="6" destOrd="0" presId="urn:microsoft.com/office/officeart/2005/8/layout/hList7"/>
    <dgm:cxn modelId="{05FCAD1D-21A1-4E7F-8C14-8C716A2DCD3C}" type="presParOf" srcId="{4ED013C8-9BEF-4BAF-A302-3A3E7C9F2184}" destId="{550296FA-A750-450C-8A8B-85DD1F3057B7}" srcOrd="0" destOrd="0" presId="urn:microsoft.com/office/officeart/2005/8/layout/hList7"/>
    <dgm:cxn modelId="{A53AE8C6-B9BF-4F1A-AF4F-D6F2207E66CE}" type="presParOf" srcId="{4ED013C8-9BEF-4BAF-A302-3A3E7C9F2184}" destId="{68E5D19E-AED6-418E-8872-F7B831442C6D}" srcOrd="1" destOrd="0" presId="urn:microsoft.com/office/officeart/2005/8/layout/hList7"/>
    <dgm:cxn modelId="{A131E445-6B4A-41B4-B1BC-03B51F4B1ABA}" type="presParOf" srcId="{4ED013C8-9BEF-4BAF-A302-3A3E7C9F2184}" destId="{EB069990-0952-4E56-80BB-49392E0C3F0A}" srcOrd="2" destOrd="0" presId="urn:microsoft.com/office/officeart/2005/8/layout/hList7"/>
    <dgm:cxn modelId="{584246C8-BDAB-469E-9085-F5A9031E97D2}" type="presParOf" srcId="{4ED013C8-9BEF-4BAF-A302-3A3E7C9F2184}" destId="{08702DCA-B866-4C48-9270-81C69ACDA12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B27C9C-1B6B-442E-A9E9-ED86AA57765D}">
      <dsp:nvSpPr>
        <dsp:cNvPr id="0" name=""/>
        <dsp:cNvSpPr/>
      </dsp:nvSpPr>
      <dsp:spPr>
        <a:xfrm>
          <a:off x="0" y="0"/>
          <a:ext cx="4251570" cy="425157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0BB13B-E55A-4C28-B1E6-0BB9D37DFBAB}">
      <dsp:nvSpPr>
        <dsp:cNvPr id="0" name=""/>
        <dsp:cNvSpPr/>
      </dsp:nvSpPr>
      <dsp:spPr>
        <a:xfrm>
          <a:off x="2125785" y="0"/>
          <a:ext cx="5779461" cy="425157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/>
            <a:t>Physical Risk</a:t>
          </a:r>
        </a:p>
      </dsp:txBody>
      <dsp:txXfrm>
        <a:off x="2125785" y="0"/>
        <a:ext cx="2889730" cy="1275473"/>
      </dsp:txXfrm>
    </dsp:sp>
    <dsp:sp modelId="{0D667CCB-B7B2-4DD5-B487-6E1CD267B13A}">
      <dsp:nvSpPr>
        <dsp:cNvPr id="0" name=""/>
        <dsp:cNvSpPr/>
      </dsp:nvSpPr>
      <dsp:spPr>
        <a:xfrm>
          <a:off x="744026" y="1275473"/>
          <a:ext cx="2763517" cy="2763517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F19532-2CA2-4685-B4B2-E3B2466BADFD}">
      <dsp:nvSpPr>
        <dsp:cNvPr id="0" name=""/>
        <dsp:cNvSpPr/>
      </dsp:nvSpPr>
      <dsp:spPr>
        <a:xfrm>
          <a:off x="2125785" y="1275473"/>
          <a:ext cx="5779461" cy="276351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/>
            <a:t>Transition Risk </a:t>
          </a:r>
        </a:p>
      </dsp:txBody>
      <dsp:txXfrm>
        <a:off x="2125785" y="1275473"/>
        <a:ext cx="2889730" cy="1275469"/>
      </dsp:txXfrm>
    </dsp:sp>
    <dsp:sp modelId="{F97614E9-BF0A-4D77-B435-B8D958C10D97}">
      <dsp:nvSpPr>
        <dsp:cNvPr id="0" name=""/>
        <dsp:cNvSpPr/>
      </dsp:nvSpPr>
      <dsp:spPr>
        <a:xfrm>
          <a:off x="1488050" y="2550943"/>
          <a:ext cx="1275469" cy="1275469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87AA38-F56D-482C-80C1-D72C328A811C}">
      <dsp:nvSpPr>
        <dsp:cNvPr id="0" name=""/>
        <dsp:cNvSpPr/>
      </dsp:nvSpPr>
      <dsp:spPr>
        <a:xfrm>
          <a:off x="2125785" y="2550943"/>
          <a:ext cx="5779461" cy="127546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Business Vulnerabilities </a:t>
          </a:r>
        </a:p>
      </dsp:txBody>
      <dsp:txXfrm>
        <a:off x="2125785" y="2550943"/>
        <a:ext cx="2889730" cy="1275469"/>
      </dsp:txXfrm>
    </dsp:sp>
    <dsp:sp modelId="{430E6B98-6443-4BCE-B944-3239C2276625}">
      <dsp:nvSpPr>
        <dsp:cNvPr id="0" name=""/>
        <dsp:cNvSpPr/>
      </dsp:nvSpPr>
      <dsp:spPr>
        <a:xfrm>
          <a:off x="5015515" y="0"/>
          <a:ext cx="2889730" cy="1275473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/>
            <a:t>flooding, Droughts, Heat waves, Hurricanes </a:t>
          </a:r>
          <a:r>
            <a:rPr lang="en-US" sz="2000" b="1" kern="1200" dirty="0" smtClean="0"/>
            <a:t>&amp; storms</a:t>
          </a:r>
          <a:r>
            <a:rPr lang="en-US" sz="2000" b="1" kern="1200" dirty="0"/>
            <a:t>, bushfires etc. </a:t>
          </a:r>
        </a:p>
      </dsp:txBody>
      <dsp:txXfrm>
        <a:off x="5015515" y="0"/>
        <a:ext cx="2889730" cy="1275473"/>
      </dsp:txXfrm>
    </dsp:sp>
    <dsp:sp modelId="{BE947C99-6B7C-4D7E-8BF5-0641F6278016}">
      <dsp:nvSpPr>
        <dsp:cNvPr id="0" name=""/>
        <dsp:cNvSpPr/>
      </dsp:nvSpPr>
      <dsp:spPr>
        <a:xfrm>
          <a:off x="5015515" y="1275473"/>
          <a:ext cx="2889730" cy="1275469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/>
            <a:t>Carbon pricing, Litigation, Regulatory, Reputation, Technology</a:t>
          </a:r>
        </a:p>
      </dsp:txBody>
      <dsp:txXfrm>
        <a:off x="5015515" y="1275473"/>
        <a:ext cx="2889730" cy="1275469"/>
      </dsp:txXfrm>
    </dsp:sp>
    <dsp:sp modelId="{706AB449-43AE-42C3-A860-16A14257965E}">
      <dsp:nvSpPr>
        <dsp:cNvPr id="0" name=""/>
        <dsp:cNvSpPr/>
      </dsp:nvSpPr>
      <dsp:spPr>
        <a:xfrm>
          <a:off x="5015515" y="2550943"/>
          <a:ext cx="2889730" cy="1275469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/>
            <a:t> </a:t>
          </a:r>
          <a:r>
            <a:rPr lang="en-US" sz="2000" b="1" kern="1200" dirty="0" smtClean="0"/>
            <a:t>Business </a:t>
          </a:r>
          <a:r>
            <a:rPr lang="en-US" sz="2000" b="1" kern="1200" dirty="0"/>
            <a:t>operations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/>
            <a:t> </a:t>
          </a:r>
          <a:r>
            <a:rPr lang="en-US" sz="2000" b="1" kern="1200" dirty="0" smtClean="0"/>
            <a:t>supply chains</a:t>
          </a:r>
          <a:endParaRPr lang="en-US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/>
            <a:t>  </a:t>
          </a:r>
          <a:r>
            <a:rPr lang="en-US" sz="2000" b="1" kern="1200" dirty="0" smtClean="0"/>
            <a:t>strategy</a:t>
          </a:r>
          <a:r>
            <a:rPr lang="en-US" sz="2000" b="1" kern="1200" dirty="0"/>
            <a:t>. </a:t>
          </a:r>
        </a:p>
      </dsp:txBody>
      <dsp:txXfrm>
        <a:off x="5015515" y="2550943"/>
        <a:ext cx="2889730" cy="12754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DB399A-F37D-46BB-8D3C-978430CDFAD3}">
      <dsp:nvSpPr>
        <dsp:cNvPr id="0" name=""/>
        <dsp:cNvSpPr/>
      </dsp:nvSpPr>
      <dsp:spPr>
        <a:xfrm>
          <a:off x="3373842" y="232722"/>
          <a:ext cx="4007534" cy="1391763"/>
        </a:xfrm>
        <a:prstGeom prst="ellipse">
          <a:avLst/>
        </a:prstGeom>
        <a:solidFill>
          <a:schemeClr val="accent5">
            <a:tint val="50000"/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AA04F1-AF4E-4928-8EB8-16248F09B023}">
      <dsp:nvSpPr>
        <dsp:cNvPr id="0" name=""/>
        <dsp:cNvSpPr/>
      </dsp:nvSpPr>
      <dsp:spPr>
        <a:xfrm>
          <a:off x="5036417" y="3763438"/>
          <a:ext cx="776653" cy="497058"/>
        </a:xfrm>
        <a:prstGeom prst="down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959CA3-EA7E-430C-9248-D3D4B5FE63FA}">
      <dsp:nvSpPr>
        <dsp:cNvPr id="0" name=""/>
        <dsp:cNvSpPr/>
      </dsp:nvSpPr>
      <dsp:spPr>
        <a:xfrm>
          <a:off x="2912889" y="4038600"/>
          <a:ext cx="4892733" cy="931984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Sustainability Disclosures &amp; Assurance</a:t>
          </a:r>
          <a:endParaRPr lang="en-US" sz="2800" b="1" kern="1200" dirty="0"/>
        </a:p>
      </dsp:txBody>
      <dsp:txXfrm>
        <a:off x="2912889" y="4038600"/>
        <a:ext cx="4892733" cy="931984"/>
      </dsp:txXfrm>
    </dsp:sp>
    <dsp:sp modelId="{AD76F9FC-205F-4E91-AA52-21DDBD03D5A6}">
      <dsp:nvSpPr>
        <dsp:cNvPr id="0" name=""/>
        <dsp:cNvSpPr/>
      </dsp:nvSpPr>
      <dsp:spPr>
        <a:xfrm>
          <a:off x="4432911" y="1735666"/>
          <a:ext cx="2193845" cy="175068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IESBA Code + Continuous learning</a:t>
          </a:r>
          <a:endParaRPr lang="en-US" sz="2000" b="1" kern="1200" dirty="0"/>
        </a:p>
      </dsp:txBody>
      <dsp:txXfrm>
        <a:off x="4754192" y="1992048"/>
        <a:ext cx="1551283" cy="1237922"/>
      </dsp:txXfrm>
    </dsp:sp>
    <dsp:sp modelId="{EF142EC0-6FC5-41EB-A868-F0B4DA78B412}">
      <dsp:nvSpPr>
        <dsp:cNvPr id="0" name=""/>
        <dsp:cNvSpPr/>
      </dsp:nvSpPr>
      <dsp:spPr>
        <a:xfrm>
          <a:off x="3484131" y="481013"/>
          <a:ext cx="1779750" cy="1654995"/>
        </a:xfrm>
        <a:prstGeom prst="ellipse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ISSA </a:t>
          </a:r>
          <a:r>
            <a:rPr lang="en-US" sz="2800" b="1" kern="1200" dirty="0" smtClean="0"/>
            <a:t>5000</a:t>
          </a:r>
          <a:r>
            <a:rPr lang="en-US" sz="3200" b="1" kern="1200" dirty="0" smtClean="0"/>
            <a:t> &amp; ISAEs </a:t>
          </a:r>
          <a:endParaRPr lang="en-US" sz="3200" b="1" kern="1200" dirty="0"/>
        </a:p>
      </dsp:txBody>
      <dsp:txXfrm>
        <a:off x="3744769" y="723381"/>
        <a:ext cx="1258474" cy="1170259"/>
      </dsp:txXfrm>
    </dsp:sp>
    <dsp:sp modelId="{47EFEF14-B2BC-45F6-B25D-B5D56E80B315}">
      <dsp:nvSpPr>
        <dsp:cNvPr id="0" name=""/>
        <dsp:cNvSpPr/>
      </dsp:nvSpPr>
      <dsp:spPr>
        <a:xfrm>
          <a:off x="5192140" y="212779"/>
          <a:ext cx="1876546" cy="1662781"/>
        </a:xfrm>
        <a:prstGeom prst="ellipse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IFRS S1 &amp; S2</a:t>
          </a:r>
          <a:endParaRPr lang="en-US" sz="2800" b="1" kern="1200" dirty="0"/>
        </a:p>
      </dsp:txBody>
      <dsp:txXfrm>
        <a:off x="5466954" y="456288"/>
        <a:ext cx="1326918" cy="1175763"/>
      </dsp:txXfrm>
    </dsp:sp>
    <dsp:sp modelId="{BAC73872-9C27-404A-9D84-CAF7687DDFD4}">
      <dsp:nvSpPr>
        <dsp:cNvPr id="0" name=""/>
        <dsp:cNvSpPr/>
      </dsp:nvSpPr>
      <dsp:spPr>
        <a:xfrm>
          <a:off x="2430478" y="33014"/>
          <a:ext cx="5955835" cy="360258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B8DADD-5EC9-4CD8-94F4-03EAA287F99A}">
      <dsp:nvSpPr>
        <dsp:cNvPr id="0" name=""/>
        <dsp:cNvSpPr/>
      </dsp:nvSpPr>
      <dsp:spPr>
        <a:xfrm>
          <a:off x="0" y="0"/>
          <a:ext cx="2049388" cy="29915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Governance</a:t>
          </a:r>
          <a:endParaRPr lang="en-US" sz="2400" kern="1200" dirty="0"/>
        </a:p>
      </dsp:txBody>
      <dsp:txXfrm>
        <a:off x="0" y="1196633"/>
        <a:ext cx="2049388" cy="1196633"/>
      </dsp:txXfrm>
    </dsp:sp>
    <dsp:sp modelId="{67345C15-2E2A-438C-9085-1EEEDE47CA5B}">
      <dsp:nvSpPr>
        <dsp:cNvPr id="0" name=""/>
        <dsp:cNvSpPr/>
      </dsp:nvSpPr>
      <dsp:spPr>
        <a:xfrm>
          <a:off x="528550" y="179494"/>
          <a:ext cx="996197" cy="996197"/>
        </a:xfrm>
        <a:prstGeom prst="ellipse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D3FF4C-09F1-42E4-816C-855715420664}">
      <dsp:nvSpPr>
        <dsp:cNvPr id="0" name=""/>
        <dsp:cNvSpPr/>
      </dsp:nvSpPr>
      <dsp:spPr>
        <a:xfrm>
          <a:off x="2100754" y="0"/>
          <a:ext cx="2049388" cy="29915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Strategy </a:t>
          </a:r>
          <a:endParaRPr lang="en-US" sz="2400" kern="1200" dirty="0"/>
        </a:p>
      </dsp:txBody>
      <dsp:txXfrm>
        <a:off x="2100754" y="1196633"/>
        <a:ext cx="2049388" cy="1196633"/>
      </dsp:txXfrm>
    </dsp:sp>
    <dsp:sp modelId="{9F5DC2B6-42A3-4AE7-818F-31488174F259}">
      <dsp:nvSpPr>
        <dsp:cNvPr id="0" name=""/>
        <dsp:cNvSpPr/>
      </dsp:nvSpPr>
      <dsp:spPr>
        <a:xfrm>
          <a:off x="2639420" y="179494"/>
          <a:ext cx="996197" cy="996197"/>
        </a:xfrm>
        <a:prstGeom prst="ellipse">
          <a:avLst/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56ACAC-0AC3-41CE-9E6B-ACB1B688773F}">
      <dsp:nvSpPr>
        <dsp:cNvPr id="0" name=""/>
        <dsp:cNvSpPr/>
      </dsp:nvSpPr>
      <dsp:spPr>
        <a:xfrm>
          <a:off x="4223695" y="0"/>
          <a:ext cx="2049388" cy="29915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Risk Management </a:t>
          </a:r>
          <a:endParaRPr lang="en-US" sz="2400" kern="1200" dirty="0"/>
        </a:p>
      </dsp:txBody>
      <dsp:txXfrm>
        <a:off x="4223695" y="1196633"/>
        <a:ext cx="2049388" cy="1196633"/>
      </dsp:txXfrm>
    </dsp:sp>
    <dsp:sp modelId="{866480CC-050D-4DF9-8993-406A30952D3C}">
      <dsp:nvSpPr>
        <dsp:cNvPr id="0" name=""/>
        <dsp:cNvSpPr/>
      </dsp:nvSpPr>
      <dsp:spPr>
        <a:xfrm>
          <a:off x="4750290" y="179494"/>
          <a:ext cx="996197" cy="99619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0296FA-A750-450C-8A8B-85DD1F3057B7}">
      <dsp:nvSpPr>
        <dsp:cNvPr id="0" name=""/>
        <dsp:cNvSpPr/>
      </dsp:nvSpPr>
      <dsp:spPr>
        <a:xfrm>
          <a:off x="6334565" y="0"/>
          <a:ext cx="2049388" cy="29915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Metrics &amp; Targets</a:t>
          </a:r>
          <a:endParaRPr lang="en-US" sz="2400" kern="1200" dirty="0"/>
        </a:p>
      </dsp:txBody>
      <dsp:txXfrm>
        <a:off x="6334565" y="1196633"/>
        <a:ext cx="2049388" cy="1196633"/>
      </dsp:txXfrm>
    </dsp:sp>
    <dsp:sp modelId="{08702DCA-B866-4C48-9270-81C69ACDA12A}">
      <dsp:nvSpPr>
        <dsp:cNvPr id="0" name=""/>
        <dsp:cNvSpPr/>
      </dsp:nvSpPr>
      <dsp:spPr>
        <a:xfrm>
          <a:off x="6861161" y="179494"/>
          <a:ext cx="996197" cy="996197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D53794-E4BC-423D-ABA5-4B4715A75249}">
      <dsp:nvSpPr>
        <dsp:cNvPr id="0" name=""/>
        <dsp:cNvSpPr/>
      </dsp:nvSpPr>
      <dsp:spPr>
        <a:xfrm>
          <a:off x="335436" y="2393266"/>
          <a:ext cx="7715036" cy="448737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3F4313-9FCE-4A92-819A-FAD0FCF0E5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D8F2DB-1094-477F-B0A7-6AC3F2199E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F11738-7B43-4B42-A93F-63432E515165}" type="datetimeFigureOut">
              <a:rPr lang="en-US" smtClean="0"/>
              <a:t>9/12/2023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06BA01-9EAD-49E8-91CF-2A395945EA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E85C4-F9C1-42D8-B803-39C514A3B3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74F99-60BC-462F-82FF-AD0F7D3371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0195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B000E-1A2E-4D2B-BADE-37753AB93090}" type="datetimeFigureOut">
              <a:rPr lang="en-US" smtClean="0"/>
              <a:t>9/12/2023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226AB8-ACBE-42E6-92F5-667EDDCD96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577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26AB8-ACBE-42E6-92F5-667EDDCD965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929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26AB8-ACBE-42E6-92F5-667EDDCD965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0033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26AB8-ACBE-42E6-92F5-667EDDCD965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81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26AB8-ACBE-42E6-92F5-667EDDCD965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729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26AB8-ACBE-42E6-92F5-667EDDCD965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9179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26AB8-ACBE-42E6-92F5-667EDDCD965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3851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26AB8-ACBE-42E6-92F5-667EDDCD965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149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26AB8-ACBE-42E6-92F5-667EDDCD965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7213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50938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26AB8-ACBE-42E6-92F5-667EDDCD965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6712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50938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26AB8-ACBE-42E6-92F5-667EDDCD965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8947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26AB8-ACBE-42E6-92F5-667EDDCD965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210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26AB8-ACBE-42E6-92F5-667EDDCD965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0962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26AB8-ACBE-42E6-92F5-667EDDCD965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8373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50938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26AB8-ACBE-42E6-92F5-667EDDCD965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5026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50938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26AB8-ACBE-42E6-92F5-667EDDCD965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708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50938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26AB8-ACBE-42E6-92F5-667EDDCD965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4885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26AB8-ACBE-42E6-92F5-667EDDCD9652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9836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26AB8-ACBE-42E6-92F5-667EDDCD9652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0270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Landmark, stand-alone International Standard on Sustainability Assurance (ISSA) 5000 - General Requirements for Sustainability Assurance Engagements</a:t>
            </a:r>
          </a:p>
          <a:p>
            <a:r>
              <a:rPr lang="en-US" dirty="0" smtClean="0"/>
              <a:t>benefits from close consultation and coordination with other global organizations, including IOSCO, FSB, IESBA, ISSB, and GRI</a:t>
            </a:r>
          </a:p>
          <a:p>
            <a:r>
              <a:rPr lang="en-US" dirty="0" smtClean="0"/>
              <a:t>most comprehensive sustainability assurance standard available to all assurance practitioners across the globe. </a:t>
            </a:r>
          </a:p>
          <a:p>
            <a:r>
              <a:rPr lang="en-US" dirty="0" smtClean="0"/>
              <a:t>Applicable to:</a:t>
            </a:r>
          </a:p>
          <a:p>
            <a:r>
              <a:rPr lang="en-US" dirty="0" smtClean="0"/>
              <a:t> sustainability information about any appropriate sustainability matter and prepared under any suitable framework. </a:t>
            </a:r>
          </a:p>
          <a:p>
            <a:r>
              <a:rPr lang="en-US" dirty="0" smtClean="0"/>
              <a:t>both limited and reasonable assurance engagements..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26AB8-ACBE-42E6-92F5-667EDDCD9652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3735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26AB8-ACBE-42E6-92F5-667EDDCD9652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0919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26AB8-ACBE-42E6-92F5-667EDDCD9652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2802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26AB8-ACBE-42E6-92F5-667EDDCD9652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277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26AB8-ACBE-42E6-92F5-667EDDCD965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8796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26AB8-ACBE-42E6-92F5-667EDDCD9652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1542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26AB8-ACBE-42E6-92F5-667EDDCD9652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1890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090DAC8-A281-4B92-B29A-A7533C95C971}" type="slidenum">
              <a:t>37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83153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26AB8-ACBE-42E6-92F5-667EDDCD965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31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26AB8-ACBE-42E6-92F5-667EDDCD965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824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26AB8-ACBE-42E6-92F5-667EDDCD965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301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26AB8-ACBE-42E6-92F5-667EDDCD965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436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26AB8-ACBE-42E6-92F5-667EDDCD965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898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26AB8-ACBE-42E6-92F5-667EDDCD965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279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1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10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36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48005" indent="0" algn="r">
              <a:buNone/>
              <a:defRPr>
                <a:solidFill>
                  <a:schemeClr val="tx2"/>
                </a:solidFill>
              </a:defRPr>
            </a:lvl1pPr>
            <a:lvl2pPr marL="342891" indent="0" algn="ctr">
              <a:buNone/>
            </a:lvl2pPr>
            <a:lvl3pPr marL="685783" indent="0" algn="ctr">
              <a:buNone/>
            </a:lvl3pPr>
            <a:lvl4pPr marL="1028674" indent="0" algn="ctr">
              <a:buNone/>
            </a:lvl4pPr>
            <a:lvl5pPr marL="1371566" indent="0" algn="ctr">
              <a:buNone/>
            </a:lvl5pPr>
            <a:lvl6pPr marL="1714457" indent="0" algn="ctr">
              <a:buNone/>
            </a:lvl6pPr>
            <a:lvl7pPr marL="2057349" indent="0" algn="ctr">
              <a:buNone/>
            </a:lvl7pPr>
            <a:lvl8pPr marL="2400240" indent="0" algn="ctr">
              <a:buNone/>
            </a:lvl8pPr>
            <a:lvl9pPr marL="2743131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018" y="5745924"/>
            <a:ext cx="12197020" cy="1119163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1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1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1351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050ACFF-56C3-4453-9BAD-A02FE717F83E}" type="datetimeFigureOut">
              <a:rPr lang="en-US" smtClean="0"/>
              <a:t>9/12/2023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A4A7955-6230-48B4-BD8B-A7C460F759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069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3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ACFF-56C3-4453-9BAD-A02FE717F83E}" type="datetimeFigureOut">
              <a:rPr lang="en-US" smtClean="0"/>
              <a:t>9/12/2023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7955-6230-48B4-BD8B-A7C460F759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593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9"/>
            <a:ext cx="236996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ACFF-56C3-4453-9BAD-A02FE717F83E}" type="datetimeFigureOut">
              <a:rPr lang="en-US" smtClean="0"/>
              <a:t>9/12/2023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7955-6230-48B4-BD8B-A7C460F759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067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12D6E-ADFD-49BF-8DBA-4F9C93BE16DF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82B60-9F0F-4B2B-A4DE-5B10DF084A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768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12D6E-ADFD-49BF-8DBA-4F9C93BE16DF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82B60-9F0F-4B2B-A4DE-5B10DF084A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339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12D6E-ADFD-49BF-8DBA-4F9C93BE16DF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82B60-9F0F-4B2B-A4DE-5B10DF084A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6520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12D6E-ADFD-49BF-8DBA-4F9C93BE16DF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82B60-9F0F-4B2B-A4DE-5B10DF084A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516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12D6E-ADFD-49BF-8DBA-4F9C93BE16DF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82B60-9F0F-4B2B-A4DE-5B10DF084A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508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12D6E-ADFD-49BF-8DBA-4F9C93BE16DF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82B60-9F0F-4B2B-A4DE-5B10DF084A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789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12D6E-ADFD-49BF-8DBA-4F9C93BE16DF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82B60-9F0F-4B2B-A4DE-5B10DF084A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3276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12D6E-ADFD-49BF-8DBA-4F9C93BE16DF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82B60-9F0F-4B2B-A4DE-5B10DF084A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07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ACFF-56C3-4453-9BAD-A02FE717F83E}" type="datetimeFigureOut">
              <a:rPr lang="en-US" smtClean="0"/>
              <a:t>9/12/2023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7955-6230-48B4-BD8B-A7C460F7594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1480710"/>
            <a:ext cx="10972800" cy="1143000"/>
          </a:xfrm>
        </p:spPr>
        <p:txBody>
          <a:bodyPr rtlCol="0"/>
          <a:lstStyle/>
          <a:p>
            <a:r>
              <a:rPr kumimoji="0" lang="en-US" dirty="0"/>
              <a:t>Click to edit Master title style</a:t>
            </a:r>
          </a:p>
        </p:txBody>
      </p:sp>
      <p:pic>
        <p:nvPicPr>
          <p:cNvPr id="8" name="Content Placeholder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387779"/>
            <a:ext cx="1657350" cy="109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559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12D6E-ADFD-49BF-8DBA-4F9C93BE16DF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82B60-9F0F-4B2B-A4DE-5B10DF084A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6894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12D6E-ADFD-49BF-8DBA-4F9C93BE16DF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82B60-9F0F-4B2B-A4DE-5B10DF084A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9999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12D6E-ADFD-49BF-8DBA-4F9C93BE16DF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82B60-9F0F-4B2B-A4DE-5B10DF084A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3551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ACFF-56C3-4453-9BAD-A02FE717F83E}" type="datetimeFigureOut">
              <a:rPr lang="en-US" smtClean="0"/>
              <a:t>9/12/2023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7955-6230-48B4-BD8B-A7C460F759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0306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5680" y="365125"/>
            <a:ext cx="908812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ACFF-56C3-4453-9BAD-A02FE717F83E}" type="datetimeFigureOut">
              <a:rPr lang="en-US" smtClean="0"/>
              <a:t>9/12/2023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7955-6230-48B4-BD8B-A7C460F759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9364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ACFF-56C3-4453-9BAD-A02FE717F83E}" type="datetimeFigureOut">
              <a:rPr lang="en-US" smtClean="0"/>
              <a:t>9/12/2023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7955-6230-48B4-BD8B-A7C460F759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8747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ACFF-56C3-4453-9BAD-A02FE717F83E}" type="datetimeFigureOut">
              <a:rPr lang="en-US" smtClean="0"/>
              <a:t>9/12/2023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7955-6230-48B4-BD8B-A7C460F759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9157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ACFF-56C3-4453-9BAD-A02FE717F83E}" type="datetimeFigureOut">
              <a:rPr lang="en-US" smtClean="0"/>
              <a:t>9/12/2023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7955-6230-48B4-BD8B-A7C460F759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6190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ACFF-56C3-4453-9BAD-A02FE717F83E}" type="datetimeFigureOut">
              <a:rPr lang="en-US" smtClean="0"/>
              <a:t>9/12/2023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7955-6230-48B4-BD8B-A7C460F759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2134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ACFF-56C3-4453-9BAD-A02FE717F83E}" type="datetimeFigureOut">
              <a:rPr lang="en-US" smtClean="0"/>
              <a:t>9/12/2023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7955-6230-48B4-BD8B-A7C460F759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462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36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1725">
                <a:solidFill>
                  <a:schemeClr val="tx1"/>
                </a:solidFill>
              </a:defRPr>
            </a:lvl1pPr>
            <a:lvl2pPr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ACFF-56C3-4453-9BAD-A02FE717F83E}" type="datetimeFigureOut">
              <a:rPr lang="en-US" smtClean="0"/>
              <a:t>9/12/2023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7955-6230-48B4-BD8B-A7C460F7594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351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351"/>
          </a:p>
        </p:txBody>
      </p:sp>
    </p:spTree>
    <p:extLst>
      <p:ext uri="{BB962C8B-B14F-4D97-AF65-F5344CB8AC3E}">
        <p14:creationId xmlns:p14="http://schemas.microsoft.com/office/powerpoint/2010/main" val="11843280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ACFF-56C3-4453-9BAD-A02FE717F83E}" type="datetimeFigureOut">
              <a:rPr lang="en-US" smtClean="0"/>
              <a:t>9/12/2023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7955-6230-48B4-BD8B-A7C460F759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0450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ACFF-56C3-4453-9BAD-A02FE717F83E}" type="datetimeFigureOut">
              <a:rPr lang="en-US" smtClean="0"/>
              <a:t>9/12/2023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7955-6230-48B4-BD8B-A7C460F759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4997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ACFF-56C3-4453-9BAD-A02FE717F83E}" type="datetimeFigureOut">
              <a:rPr lang="en-US" smtClean="0"/>
              <a:t>9/12/2023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7955-6230-48B4-BD8B-A7C460F759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2850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ACFF-56C3-4453-9BAD-A02FE717F83E}" type="datetimeFigureOut">
              <a:rPr lang="en-US" smtClean="0"/>
              <a:t>9/12/2023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7955-6230-48B4-BD8B-A7C460F759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060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3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extLst/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3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extLst/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ACFF-56C3-4453-9BAD-A02FE717F83E}" type="datetimeFigureOut">
              <a:rPr lang="en-US" smtClean="0"/>
              <a:t>9/12/2023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7955-6230-48B4-BD8B-A7C460F7594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09158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duotone>
              <a:schemeClr val="bg1">
                <a:shade val="60000"/>
                <a:satMod val="110000"/>
              </a:schemeClr>
              <a:schemeClr val="bg1">
                <a:tint val="95000"/>
              </a:schemeClr>
            </a:duotone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1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74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1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303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1444303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ACFF-56C3-4453-9BAD-A02FE717F83E}" type="datetimeFigureOut">
              <a:rPr lang="en-US" smtClean="0"/>
              <a:t>9/12/2023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7955-6230-48B4-BD8B-A7C460F759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867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ACFF-56C3-4453-9BAD-A02FE717F83E}" type="datetimeFigureOut">
              <a:rPr lang="en-US" smtClean="0"/>
              <a:t>9/12/2023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7955-6230-48B4-BD8B-A7C460F7594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6130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ACFF-56C3-4453-9BAD-A02FE717F83E}" type="datetimeFigureOut">
              <a:rPr lang="en-US" smtClean="0"/>
              <a:t>9/12/2023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7955-6230-48B4-BD8B-A7C460F759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545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1875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200"/>
            </a:lvl1pPr>
            <a:lvl2pPr>
              <a:buNone/>
              <a:defRPr sz="900"/>
            </a:lvl2pPr>
            <a:lvl3pPr>
              <a:buNone/>
              <a:defRPr sz="751"/>
            </a:lvl3pPr>
            <a:lvl4pPr>
              <a:buNone/>
              <a:defRPr sz="675"/>
            </a:lvl4pPr>
            <a:lvl5pPr>
              <a:buNone/>
              <a:defRPr sz="675"/>
            </a:lvl5pPr>
            <a:extLst/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3050ACFF-56C3-4453-9BAD-A02FE717F83E}" type="datetimeFigureOut">
              <a:rPr lang="en-US" smtClean="0"/>
              <a:t>9/12/2023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7955-6230-48B4-BD8B-A7C460F759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334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3716" indent="0" algn="r">
              <a:buNone/>
              <a:defRPr sz="1051"/>
            </a:lvl1pPr>
            <a:lvl2pPr>
              <a:defRPr sz="900"/>
            </a:lvl2pPr>
            <a:lvl3pPr>
              <a:defRPr sz="751"/>
            </a:lvl3pPr>
            <a:lvl4pPr>
              <a:defRPr sz="675"/>
            </a:lvl4pPr>
            <a:lvl5pPr>
              <a:defRPr sz="675"/>
            </a:lvl5pPr>
            <a:extLst/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24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050ACFF-56C3-4453-9BAD-A02FE717F83E}" type="datetimeFigureOut">
              <a:rPr lang="en-US" smtClean="0"/>
              <a:t>9/12/2023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102" y="6407953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A4A7955-6230-48B4-BD8B-A7C460F7594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2251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1" rIns="68580" bIns="34291" anchor="t" compatLnSpc="1"/>
          <a:lstStyle/>
          <a:p>
            <a:endParaRPr kumimoji="0" lang="en-US" sz="1351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1" rIns="68580" bIns="34291" anchor="t" compatLnSpc="1"/>
          <a:lstStyle/>
          <a:p>
            <a:endParaRPr kumimoji="0" lang="en-US" sz="1351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68580" tIns="34291" rIns="68580" bIns="34291" anchor="ctr" compatLnSpc="1"/>
          <a:lstStyle/>
          <a:p>
            <a:pPr algn="ctr" eaLnBrk="1" latinLnBrk="0" hangingPunct="1"/>
            <a:endParaRPr kumimoji="0" lang="en-US" sz="1351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47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351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351"/>
          </a:p>
        </p:txBody>
      </p:sp>
    </p:spTree>
    <p:extLst>
      <p:ext uri="{BB962C8B-B14F-4D97-AF65-F5344CB8AC3E}">
        <p14:creationId xmlns:p14="http://schemas.microsoft.com/office/powerpoint/2010/main" val="2833210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1" rIns="68580" bIns="34291" anchor="t" compatLnSpc="1"/>
          <a:lstStyle/>
          <a:p>
            <a:endParaRPr kumimoji="0" lang="en-US" sz="1351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1" rIns="68580" bIns="34291" anchor="t" compatLnSpc="1"/>
          <a:lstStyle/>
          <a:p>
            <a:endParaRPr kumimoji="0" lang="en-US" sz="1351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0" y="5791593"/>
            <a:ext cx="4536419" cy="1080868"/>
          </a:xfrm>
          <a:prstGeom prst="rtTriangle">
            <a:avLst/>
          </a:prstGeom>
          <a:solidFill>
            <a:schemeClr val="bg1"/>
          </a:solid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68580" tIns="34291" rIns="68580" bIns="34291" anchor="ctr" compatLnSpc="1"/>
          <a:lstStyle/>
          <a:p>
            <a:pPr algn="ctr" eaLnBrk="1" latinLnBrk="0" hangingPunct="1"/>
            <a:endParaRPr kumimoji="0" lang="en-US" sz="1351"/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5773617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2266950" y="249769"/>
            <a:ext cx="931545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36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751">
                <a:solidFill>
                  <a:schemeClr val="tx1"/>
                </a:solidFill>
              </a:defRPr>
            </a:lvl1pPr>
            <a:extLst/>
          </a:lstStyle>
          <a:p>
            <a:fld id="{3050ACFF-56C3-4453-9BAD-A02FE717F83E}" type="datetimeFigureOut">
              <a:rPr lang="en-US" smtClean="0"/>
              <a:t>9/12/2023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102" y="6407953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751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53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751" b="0">
                <a:solidFill>
                  <a:schemeClr val="tx1"/>
                </a:solidFill>
              </a:defRPr>
            </a:lvl1pPr>
            <a:extLst/>
          </a:lstStyle>
          <a:p>
            <a:fld id="{5A4A7955-6230-48B4-BD8B-A7C460F7594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Footer Placeholder 21">
            <a:extLst>
              <a:ext uri="{FF2B5EF4-FFF2-40B4-BE49-F238E27FC236}">
                <a16:creationId xmlns:a16="http://schemas.microsoft.com/office/drawing/2014/main" id="{DDE1C86F-B251-43BF-B5BE-180CE0467BC3}"/>
              </a:ext>
            </a:extLst>
          </p:cNvPr>
          <p:cNvSpPr txBox="1">
            <a:spLocks/>
          </p:cNvSpPr>
          <p:nvPr/>
        </p:nvSpPr>
        <p:spPr>
          <a:xfrm>
            <a:off x="304367" y="6332789"/>
            <a:ext cx="1612116" cy="36513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vert="horz" anchor="b"/>
          <a:lstStyle>
            <a:defPPr>
              <a:defRPr lang="en-US"/>
            </a:defPPr>
            <a:lvl1pPr marL="0" algn="l" defTabSz="914400" rtl="0" eaLnBrk="1" latinLnBrk="0" hangingPunct="1">
              <a:defRPr kumimoji="0" sz="7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i="1" kern="7200" spc="-260" dirty="0" err="1">
                <a:solidFill>
                  <a:srgbClr val="CC3300"/>
                </a:solidFill>
                <a:latin typeface="Rockwell Extra Bold" panose="02060903040505020403" pitchFamily="18" charset="0"/>
                <a:ea typeface="MS PMincho" panose="02020600040205080304" pitchFamily="18" charset="-128"/>
              </a:rPr>
              <a:t>i</a:t>
            </a:r>
            <a:r>
              <a:rPr lang="en-GB" sz="1800" kern="1600" spc="-26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GB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TEGRITAS</a:t>
            </a:r>
            <a:r>
              <a:rPr lang="en-GB" sz="18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®</a:t>
            </a:r>
            <a:endParaRPr lang="en-GB" dirty="0"/>
          </a:p>
        </p:txBody>
      </p:sp>
      <p:pic>
        <p:nvPicPr>
          <p:cNvPr id="17" name="Picture 4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0728" y="5356472"/>
            <a:ext cx="2314977" cy="159336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Content Placeholder 3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387779"/>
            <a:ext cx="1657350" cy="109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09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75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74313" indent="-192019" algn="l" rtl="0" eaLnBrk="1" latinLnBrk="0" hangingPunct="1">
        <a:spcBef>
          <a:spcPts val="3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66332" indent="-171446" algn="l" rtl="0" eaLnBrk="1" latinLnBrk="0" hangingPunct="1">
        <a:spcBef>
          <a:spcPts val="243"/>
        </a:spcBef>
        <a:buClr>
          <a:schemeClr val="accent1"/>
        </a:buClr>
        <a:buFont typeface="Verdana"/>
        <a:buChar char="◦"/>
        <a:defRPr kumimoji="0"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644636" indent="-171446" algn="l" rtl="0" eaLnBrk="1" latinLnBrk="0" hangingPunct="1">
        <a:spcBef>
          <a:spcPts val="263"/>
        </a:spcBef>
        <a:buClr>
          <a:schemeClr val="accent2"/>
        </a:buClr>
        <a:buSzPct val="100000"/>
        <a:buFont typeface="Wingdings 2"/>
        <a:buChar char=""/>
        <a:defRPr kumimoji="0"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857229" indent="-171446" algn="l" rtl="0" eaLnBrk="1" latinLnBrk="0" hangingPunct="1">
        <a:spcBef>
          <a:spcPts val="263"/>
        </a:spcBef>
        <a:buClr>
          <a:schemeClr val="accent2"/>
        </a:buClr>
        <a:buFont typeface="Wingdings 2"/>
        <a:buChar char=""/>
        <a:defRPr kumimoji="0"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4" indent="-171446" algn="l" rtl="0" eaLnBrk="1" latinLnBrk="0" hangingPunct="1">
        <a:spcBef>
          <a:spcPts val="263"/>
        </a:spcBef>
        <a:buClr>
          <a:schemeClr val="accent2"/>
        </a:buClr>
        <a:buFont typeface="Wingdings 2"/>
        <a:buChar char=""/>
        <a:defRPr kumimoji="0"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200121" indent="-171446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1371566" indent="-171446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43012" indent="-171446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14457" indent="-171446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731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12D6E-ADFD-49BF-8DBA-4F9C93BE16DF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82B60-9F0F-4B2B-A4DE-5B10DF084AEA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71" y="365129"/>
            <a:ext cx="1657350" cy="1093557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0728" y="5356472"/>
            <a:ext cx="2314977" cy="159336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317514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0ACFF-56C3-4453-9BAD-A02FE717F83E}" type="datetimeFigureOut">
              <a:rPr lang="en-US" smtClean="0"/>
              <a:t>9/12/2023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7955-6230-48B4-BD8B-A7C460F7594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387779"/>
            <a:ext cx="1657350" cy="1093557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0728" y="5356472"/>
            <a:ext cx="2314977" cy="159336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511743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Julie.asante@integritasgh.com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11" Type="http://schemas.openxmlformats.org/officeDocument/2006/relationships/image" Target="../media/image2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png"/><Relationship Id="rId4" Type="http://schemas.openxmlformats.org/officeDocument/2006/relationships/hyperlink" Target="http://www.un.org/en/climatechange/what-is-climate-change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1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esidential Energy Storage Leads Way To Sustainable Futur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232" y="531445"/>
            <a:ext cx="4532924" cy="41172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5261" y="3724029"/>
            <a:ext cx="9495693" cy="188656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Gearing up for Sustainability &amp; Climate change Disclosures &amp; Assurance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17224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554" y="62523"/>
            <a:ext cx="4718539" cy="2977351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0143740"/>
              </p:ext>
            </p:extLst>
          </p:nvPr>
        </p:nvGraphicFramePr>
        <p:xfrm>
          <a:off x="734466" y="2402372"/>
          <a:ext cx="10863385" cy="3255341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024365">
                  <a:extLst>
                    <a:ext uri="{9D8B030D-6E8A-4147-A177-3AD203B41FA5}">
                      <a16:colId xmlns:a16="http://schemas.microsoft.com/office/drawing/2014/main" val="2664015132"/>
                    </a:ext>
                  </a:extLst>
                </a:gridCol>
                <a:gridCol w="8839020">
                  <a:extLst>
                    <a:ext uri="{9D8B030D-6E8A-4147-A177-3AD203B41FA5}">
                      <a16:colId xmlns:a16="http://schemas.microsoft.com/office/drawing/2014/main" val="4013037484"/>
                    </a:ext>
                  </a:extLst>
                </a:gridCol>
              </a:tblGrid>
              <a:tr h="3992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Aspect </a:t>
                      </a:r>
                      <a:r>
                        <a:rPr lang="en-GB" sz="1800" dirty="0">
                          <a:effectLst/>
                        </a:rPr>
                        <a:t>of </a:t>
                      </a:r>
                      <a:r>
                        <a:rPr lang="en-GB" sz="1800" dirty="0" smtClean="0">
                          <a:effectLst/>
                        </a:rPr>
                        <a:t>TBL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Type of capital affected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131823"/>
                  </a:ext>
                </a:extLst>
              </a:tr>
              <a:tr h="6698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Environmental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GB" sz="2000" dirty="0">
                          <a:effectLst/>
                        </a:rPr>
                        <a:t>Natural capital: natural resources (e.g. air, water, land) and processes used by a business in delivering its products and services</a:t>
                      </a:r>
                      <a:endParaRPr lang="en-GB" sz="2000" dirty="0">
                        <a:solidFill>
                          <a:srgbClr val="31353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01928285"/>
                  </a:ext>
                </a:extLst>
              </a:tr>
              <a:tr h="7801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Social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GB" sz="2000" dirty="0">
                          <a:effectLst/>
                        </a:rPr>
                        <a:t>Human capital: health, skills, motivation of employees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GB" sz="2000" dirty="0">
                          <a:effectLst/>
                        </a:rPr>
                        <a:t>Social capital: relationships, partnerships and co-operation (e.g. with suppliers)</a:t>
                      </a:r>
                      <a:endParaRPr lang="en-GB" sz="2000" dirty="0">
                        <a:solidFill>
                          <a:srgbClr val="31353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68190612"/>
                  </a:ext>
                </a:extLst>
              </a:tr>
              <a:tr h="12524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Economic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GB" sz="2000" dirty="0">
                          <a:effectLst/>
                        </a:rPr>
                        <a:t>Manufactured capital: buildings, equipment and infrastructure used by the business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GB" sz="2000" dirty="0">
                          <a:effectLst/>
                        </a:rPr>
                        <a:t>Financial capital: funds available to enable the business to operate. Reflects the value generated from the other types of capital</a:t>
                      </a:r>
                      <a:endParaRPr lang="en-GB" sz="2000" dirty="0">
                        <a:solidFill>
                          <a:srgbClr val="31353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25401878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65680" y="365126"/>
            <a:ext cx="9088120" cy="61179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Triple Bottom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224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1" y="1336431"/>
            <a:ext cx="12192000" cy="5361354"/>
          </a:xfrm>
          <a:prstGeom prst="rect">
            <a:avLst/>
          </a:prstGeom>
          <a:solidFill>
            <a:srgbClr val="000000">
              <a:alpha val="7843"/>
            </a:srgbClr>
          </a:solidFill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66462" y="141776"/>
            <a:ext cx="9542584" cy="749178"/>
          </a:xfrm>
        </p:spPr>
        <p:txBody>
          <a:bodyPr>
            <a:normAutofit/>
          </a:bodyPr>
          <a:lstStyle/>
          <a:p>
            <a:r>
              <a:rPr lang="en-US" sz="2800" b="1" dirty="0"/>
              <a:t>CLIMATE-RELATED RISKS, OPPORTUNITIES, &amp; FINANCIAL IMPACT</a:t>
            </a:r>
            <a:endParaRPr lang="en-GB" sz="2800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330462" y="6240584"/>
            <a:ext cx="5658338" cy="336062"/>
          </a:xfrm>
        </p:spPr>
        <p:txBody>
          <a:bodyPr>
            <a:normAutofit fontScale="40000" lnSpcReduction="20000"/>
          </a:bodyPr>
          <a:lstStyle/>
          <a:p>
            <a:pPr marL="82294" indent="0">
              <a:buNone/>
            </a:pPr>
            <a:r>
              <a:rPr lang="en-US" dirty="0"/>
              <a:t>Derived from Figure 1 of the Recommendations of the Task Force on Climate-related Financial Disclosures (2017).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558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800" y="188084"/>
            <a:ext cx="11402645" cy="64315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75314" y="6519798"/>
            <a:ext cx="20605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Courtesy of TCFD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46289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71076" y="365125"/>
            <a:ext cx="9282723" cy="1325563"/>
          </a:xfrm>
        </p:spPr>
        <p:txBody>
          <a:bodyPr/>
          <a:lstStyle/>
          <a:p>
            <a:r>
              <a:rPr lang="en-GB" dirty="0"/>
              <a:t>What is in it for </a:t>
            </a:r>
            <a:r>
              <a:rPr lang="en-GB" dirty="0" smtClean="0"/>
              <a:t>the SMP (&amp; SME</a:t>
            </a:r>
            <a:r>
              <a:rPr lang="en-GB" dirty="0" smtClean="0"/>
              <a:t>)?-</a:t>
            </a:r>
            <a:endParaRPr lang="en-GB" sz="4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108697"/>
          </a:xfrm>
        </p:spPr>
        <p:txBody>
          <a:bodyPr>
            <a:normAutofit fontScale="92500" lnSpcReduction="10000"/>
          </a:bodyPr>
          <a:lstStyle/>
          <a:p>
            <a:r>
              <a:rPr lang="en-GB" sz="3200" dirty="0"/>
              <a:t>Changing business landscape </a:t>
            </a:r>
            <a:r>
              <a:rPr lang="en-GB" sz="3200" dirty="0" smtClean="0"/>
              <a:t>–</a:t>
            </a:r>
            <a:r>
              <a:rPr lang="en-GB" dirty="0" smtClean="0"/>
              <a:t>  </a:t>
            </a:r>
            <a:r>
              <a:rPr lang="en-GB" dirty="0" smtClean="0"/>
              <a:t>The “</a:t>
            </a:r>
            <a:r>
              <a:rPr lang="en-GB" dirty="0" smtClean="0"/>
              <a:t>New Normal”</a:t>
            </a:r>
            <a:endParaRPr lang="en-GB" dirty="0"/>
          </a:p>
          <a:p>
            <a:pPr lvl="1"/>
            <a:r>
              <a:rPr lang="en-US" sz="2600" dirty="0"/>
              <a:t>New Standards, government policy &amp; </a:t>
            </a:r>
            <a:r>
              <a:rPr lang="en-US" sz="2600" dirty="0" smtClean="0"/>
              <a:t>regulations</a:t>
            </a:r>
          </a:p>
          <a:p>
            <a:pPr lvl="1"/>
            <a:r>
              <a:rPr lang="en-GB" sz="2600" dirty="0" smtClean="0"/>
              <a:t>Evolving </a:t>
            </a:r>
            <a:r>
              <a:rPr lang="en-GB" sz="2600" dirty="0"/>
              <a:t>social </a:t>
            </a:r>
            <a:r>
              <a:rPr lang="en-GB" sz="2600" dirty="0" smtClean="0"/>
              <a:t>norms </a:t>
            </a:r>
          </a:p>
          <a:p>
            <a:pPr lvl="1"/>
            <a:r>
              <a:rPr lang="en-US" sz="2600" dirty="0"/>
              <a:t>Litigation, Economic factors, Physical </a:t>
            </a:r>
            <a:r>
              <a:rPr lang="en-US" sz="2600" dirty="0" smtClean="0"/>
              <a:t>factors</a:t>
            </a:r>
          </a:p>
          <a:p>
            <a:pPr marL="457200" lvl="1" indent="0">
              <a:buNone/>
            </a:pPr>
            <a:endParaRPr lang="en-GB" sz="2800" b="1" dirty="0" smtClean="0"/>
          </a:p>
          <a:p>
            <a:pPr marL="457200" lvl="1" indent="0">
              <a:buNone/>
            </a:pPr>
            <a:r>
              <a:rPr lang="en-GB" sz="2800" b="1" dirty="0" smtClean="0"/>
              <a:t>Opportunities</a:t>
            </a:r>
            <a:endParaRPr lang="en-GB" sz="2800" b="1" dirty="0"/>
          </a:p>
          <a:p>
            <a:pPr lvl="1"/>
            <a:r>
              <a:rPr lang="en-US" sz="3000" dirty="0" smtClean="0"/>
              <a:t>demand </a:t>
            </a:r>
            <a:r>
              <a:rPr lang="en-US" sz="3000" dirty="0"/>
              <a:t>for </a:t>
            </a:r>
            <a:r>
              <a:rPr lang="en-US" sz="3000" dirty="0" smtClean="0"/>
              <a:t>value-added business </a:t>
            </a:r>
            <a:r>
              <a:rPr lang="en-US" sz="3000" dirty="0"/>
              <a:t>advisory </a:t>
            </a:r>
            <a:r>
              <a:rPr lang="en-US" sz="3000" dirty="0" smtClean="0"/>
              <a:t>services</a:t>
            </a:r>
          </a:p>
          <a:p>
            <a:pPr lvl="1"/>
            <a:r>
              <a:rPr lang="en-US" sz="3000" dirty="0" smtClean="0"/>
              <a:t>Sustainable </a:t>
            </a:r>
            <a:r>
              <a:rPr lang="en-US" sz="3000" dirty="0"/>
              <a:t>value </a:t>
            </a:r>
            <a:r>
              <a:rPr lang="en-US" sz="3000" dirty="0" smtClean="0"/>
              <a:t>chains/Sustainable </a:t>
            </a:r>
            <a:r>
              <a:rPr lang="en-US" sz="3000" dirty="0"/>
              <a:t>business models &amp; practices (value propositions</a:t>
            </a:r>
            <a:r>
              <a:rPr lang="en-US" sz="3000" dirty="0" smtClean="0"/>
              <a:t>)/Sustainable </a:t>
            </a:r>
            <a:r>
              <a:rPr lang="en-US" sz="3000" dirty="0"/>
              <a:t>Economies </a:t>
            </a:r>
            <a:endParaRPr lang="en-US" sz="3000" dirty="0" smtClean="0"/>
          </a:p>
          <a:p>
            <a:pPr lvl="1"/>
            <a:r>
              <a:rPr lang="en-US" sz="3000" dirty="0" smtClean="0"/>
              <a:t>Changing nature of </a:t>
            </a:r>
            <a:r>
              <a:rPr lang="en-US" sz="3000" dirty="0"/>
              <a:t>client </a:t>
            </a:r>
            <a:r>
              <a:rPr lang="en-US" sz="3000" dirty="0" smtClean="0"/>
              <a:t>relationship</a:t>
            </a:r>
          </a:p>
          <a:p>
            <a:pPr lvl="1"/>
            <a:r>
              <a:rPr lang="en-US" sz="3000" dirty="0" smtClean="0"/>
              <a:t>Evolve </a:t>
            </a:r>
            <a:r>
              <a:rPr lang="en-US" sz="3000" dirty="0"/>
              <a:t>with the </a:t>
            </a:r>
            <a:r>
              <a:rPr lang="en-US" sz="3000" dirty="0" smtClean="0"/>
              <a:t>client’s sustainability </a:t>
            </a:r>
            <a:r>
              <a:rPr lang="en-US" sz="3000" dirty="0"/>
              <a:t>life </a:t>
            </a:r>
            <a:r>
              <a:rPr lang="en-US" sz="3000" dirty="0" smtClean="0"/>
              <a:t>cycle</a:t>
            </a:r>
          </a:p>
          <a:p>
            <a:pPr lvl="1"/>
            <a:r>
              <a:rPr lang="en-GB" sz="3000" dirty="0" smtClean="0"/>
              <a:t>Partnerships/collaboration –</a:t>
            </a:r>
            <a:r>
              <a:rPr lang="en-US" sz="2600" dirty="0" smtClean="0"/>
              <a:t>SME/SMPs </a:t>
            </a:r>
            <a:r>
              <a:rPr lang="en-US" sz="2600" dirty="0"/>
              <a:t>as cornerstones of </a:t>
            </a:r>
            <a:r>
              <a:rPr lang="en-US" sz="2600" dirty="0" smtClean="0"/>
              <a:t>economies</a:t>
            </a:r>
          </a:p>
          <a:p>
            <a:pPr lvl="1"/>
            <a:r>
              <a:rPr lang="en-GB" sz="3000" dirty="0" smtClean="0"/>
              <a:t>Reduced </a:t>
            </a:r>
            <a:r>
              <a:rPr lang="en-GB" sz="3000" dirty="0"/>
              <a:t>clean/green technology </a:t>
            </a:r>
            <a:r>
              <a:rPr lang="en-GB" sz="3000" dirty="0" smtClean="0"/>
              <a:t>costs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009" y="1726780"/>
            <a:ext cx="2586082" cy="165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6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king Money | A tree growing out of some coins I am the des… | Flickr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9255" y="-92163"/>
            <a:ext cx="3495421" cy="2410000"/>
          </a:xfrm>
          <a:prstGeom prst="rect">
            <a:avLst/>
          </a:prstGeom>
          <a:solidFill>
            <a:srgbClr val="000000">
              <a:alpha val="0"/>
            </a:srgbClr>
          </a:solidFill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10154" y="365125"/>
            <a:ext cx="9243646" cy="1325563"/>
          </a:xfrm>
        </p:spPr>
        <p:txBody>
          <a:bodyPr/>
          <a:lstStyle/>
          <a:p>
            <a:r>
              <a:rPr lang="en-GB" sz="4000" dirty="0"/>
              <a:t>GREEN FINANCE</a:t>
            </a:r>
            <a:br>
              <a:rPr lang="en-GB" sz="4000" dirty="0"/>
            </a:br>
            <a:r>
              <a:rPr lang="en-US" sz="2800" b="1" dirty="0"/>
              <a:t>=Engine Of Competitive Advantage</a:t>
            </a:r>
            <a:endParaRPr lang="en-GB" sz="28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852247"/>
            <a:ext cx="10515600" cy="4626707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Financiers, investors and policymakers mass shift to sustainable activities, greener assets and economies.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Embeds </a:t>
            </a:r>
            <a:r>
              <a:rPr lang="en-US" dirty="0"/>
              <a:t>Sustainability </a:t>
            </a:r>
            <a:r>
              <a:rPr lang="en-US" dirty="0" smtClean="0"/>
              <a:t>into all </a:t>
            </a:r>
            <a:r>
              <a:rPr lang="en-US" dirty="0"/>
              <a:t>Activities </a:t>
            </a:r>
            <a:r>
              <a:rPr lang="en-US" dirty="0" smtClean="0"/>
              <a:t>- Drives </a:t>
            </a:r>
            <a:r>
              <a:rPr lang="en-US" dirty="0"/>
              <a:t>Value Creation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Finances climate adaptation </a:t>
            </a:r>
            <a:r>
              <a:rPr lang="en-US" dirty="0" smtClean="0"/>
              <a:t>&amp; transition </a:t>
            </a:r>
            <a:r>
              <a:rPr lang="en-US" dirty="0"/>
              <a:t>to net-zero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Achieving </a:t>
            </a:r>
            <a:r>
              <a:rPr lang="en-US" dirty="0"/>
              <a:t>net-zero emissions requires:</a:t>
            </a:r>
          </a:p>
          <a:p>
            <a:pPr lvl="1"/>
            <a:r>
              <a:rPr lang="en-US" dirty="0"/>
              <a:t>significant GHG reductions </a:t>
            </a:r>
            <a:endParaRPr lang="en-US" dirty="0" smtClean="0"/>
          </a:p>
          <a:p>
            <a:pPr lvl="1"/>
            <a:r>
              <a:rPr lang="en-US" dirty="0" smtClean="0"/>
              <a:t>permanent </a:t>
            </a:r>
            <a:r>
              <a:rPr lang="en-US" dirty="0"/>
              <a:t>removal of residual GHG </a:t>
            </a:r>
            <a:r>
              <a:rPr lang="en-US" dirty="0" smtClean="0"/>
              <a:t>emissions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Identifying &amp; adopting green finance products </a:t>
            </a:r>
            <a:r>
              <a:rPr lang="en-US" sz="2400" i="1" dirty="0"/>
              <a:t>e.g</a:t>
            </a:r>
            <a:r>
              <a:rPr lang="en-US" i="1" dirty="0"/>
              <a:t>. </a:t>
            </a:r>
            <a:r>
              <a:rPr lang="en-US" sz="2400" i="1" dirty="0"/>
              <a:t>carbon credits, green investment funds, green bonds, green mortgages, social bonds and sustainability-linked loans and blended finance options (e.g. loan guarantees/ insurance</a:t>
            </a:r>
            <a:r>
              <a:rPr lang="en-US" sz="2400" i="1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i="1" dirty="0"/>
              <a:t>Nairobi 2023-mobilising financing for Africa’s response to climate change.</a:t>
            </a:r>
            <a:endParaRPr lang="en-GB" sz="2400" i="1" dirty="0"/>
          </a:p>
        </p:txBody>
      </p:sp>
    </p:spTree>
    <p:extLst>
      <p:ext uri="{BB962C8B-B14F-4D97-AF65-F5344CB8AC3E}">
        <p14:creationId xmlns:p14="http://schemas.microsoft.com/office/powerpoint/2010/main" val="59476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1324" y="1059712"/>
            <a:ext cx="9435044" cy="1828800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ESG:</a:t>
            </a:r>
            <a:r>
              <a:rPr lang="en-US" dirty="0"/>
              <a:t> </a:t>
            </a:r>
            <a:br>
              <a:rPr lang="en-US" dirty="0"/>
            </a:br>
            <a:r>
              <a:rPr lang="en-US" sz="3200" dirty="0"/>
              <a:t>A new era for the Accountancy Profession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5455138"/>
            <a:ext cx="10515600" cy="634512"/>
          </a:xfrm>
        </p:spPr>
        <p:txBody>
          <a:bodyPr/>
          <a:lstStyle/>
          <a:p>
            <a:r>
              <a:rPr lang="en-GB" dirty="0"/>
              <a:t>Standards and Requirements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984" y="3052971"/>
            <a:ext cx="4861170" cy="166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290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25784" y="365125"/>
            <a:ext cx="9228015" cy="830629"/>
          </a:xfrm>
        </p:spPr>
        <p:txBody>
          <a:bodyPr>
            <a:normAutofit/>
          </a:bodyPr>
          <a:lstStyle/>
          <a:p>
            <a:r>
              <a:rPr lang="en-US" sz="4000" dirty="0"/>
              <a:t>Sustainability-related financial information</a:t>
            </a:r>
            <a:endParaRPr lang="en-GB" sz="4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422400"/>
            <a:ext cx="10972800" cy="4866758"/>
          </a:xfrm>
        </p:spPr>
        <p:txBody>
          <a:bodyPr>
            <a:normAutofit/>
          </a:bodyPr>
          <a:lstStyle/>
          <a:p>
            <a:pPr marL="342900" indent="-342900"/>
            <a:r>
              <a:rPr lang="en-US" sz="2400" b="1" dirty="0" smtClean="0"/>
              <a:t>“Gives </a:t>
            </a:r>
            <a:r>
              <a:rPr lang="en-US" sz="2400" b="1" dirty="0"/>
              <a:t>insight into sustainability-related risks &amp; opportunities that affect enterprise </a:t>
            </a:r>
            <a:r>
              <a:rPr lang="en-US" sz="2400" b="1" dirty="0" smtClean="0"/>
              <a:t>value</a:t>
            </a:r>
            <a:endParaRPr lang="en-US" sz="2400" dirty="0" smtClean="0"/>
          </a:p>
          <a:p>
            <a:pPr marL="425194" indent="-342900"/>
            <a:r>
              <a:rPr lang="en-US" sz="2400" u="sng" dirty="0" smtClean="0"/>
              <a:t>provides </a:t>
            </a:r>
            <a:r>
              <a:rPr lang="en-US" sz="2400" u="sng" dirty="0"/>
              <a:t>sufficient basis </a:t>
            </a:r>
            <a:r>
              <a:rPr lang="en-US" sz="2400" u="sng" dirty="0" smtClean="0"/>
              <a:t>to </a:t>
            </a:r>
            <a:r>
              <a:rPr lang="en-US" sz="2400" u="sng" dirty="0"/>
              <a:t>assess the resources and relationships on which an entity’s business model and strategy for sustaining and developing that model depend</a:t>
            </a:r>
            <a:r>
              <a:rPr lang="en-US" sz="2400" dirty="0" smtClean="0"/>
              <a:t>”-</a:t>
            </a:r>
            <a:r>
              <a:rPr lang="en-US" sz="1400" dirty="0" smtClean="0"/>
              <a:t>General </a:t>
            </a:r>
            <a:r>
              <a:rPr lang="en-US" sz="1400" dirty="0"/>
              <a:t>Requirements for Disclosure of Sustainability-related Financial Information (IFRS S1)</a:t>
            </a:r>
          </a:p>
          <a:p>
            <a:pPr marL="425194" indent="-342900"/>
            <a:r>
              <a:rPr lang="en-GB" sz="2400" b="1" u="sng" dirty="0"/>
              <a:t>Goal</a:t>
            </a:r>
            <a:r>
              <a:rPr lang="en-GB" sz="2400" dirty="0"/>
              <a:t>–facilitate understanding of </a:t>
            </a:r>
            <a:r>
              <a:rPr lang="en-GB" sz="2400" b="1" dirty="0"/>
              <a:t>investors, customers, employees and other key stakeholder </a:t>
            </a:r>
            <a:r>
              <a:rPr lang="en-GB" sz="2400" dirty="0"/>
              <a:t>on how well a company is </a:t>
            </a:r>
            <a:r>
              <a:rPr lang="en-GB" sz="2400" b="1" dirty="0"/>
              <a:t>managing its impact on society and the environment</a:t>
            </a:r>
            <a:r>
              <a:rPr lang="en-GB" sz="2400" dirty="0"/>
              <a:t>.</a:t>
            </a:r>
          </a:p>
          <a:p>
            <a:pPr marL="82294" indent="0">
              <a:buNone/>
            </a:pPr>
            <a:r>
              <a:rPr lang="en-GB" sz="2400" b="1" dirty="0" smtClean="0"/>
              <a:t>Sustainability </a:t>
            </a:r>
            <a:r>
              <a:rPr lang="en-GB" sz="2400" b="1" dirty="0"/>
              <a:t>Reporting considers:</a:t>
            </a:r>
          </a:p>
          <a:p>
            <a:pPr lvl="3">
              <a:spcBef>
                <a:spcPts val="600"/>
              </a:spcBef>
              <a:spcAft>
                <a:spcPts val="600"/>
              </a:spcAft>
            </a:pPr>
            <a:r>
              <a:rPr lang="en-GB" sz="2400" dirty="0"/>
              <a:t>How the company operates</a:t>
            </a:r>
          </a:p>
          <a:p>
            <a:pPr lvl="3">
              <a:spcBef>
                <a:spcPts val="600"/>
              </a:spcBef>
              <a:spcAft>
                <a:spcPts val="600"/>
              </a:spcAft>
            </a:pPr>
            <a:r>
              <a:rPr lang="en-GB" sz="2400" dirty="0"/>
              <a:t>Its strategy for future sustainability </a:t>
            </a:r>
          </a:p>
          <a:p>
            <a:pPr lvl="3">
              <a:spcBef>
                <a:spcPts val="600"/>
              </a:spcBef>
              <a:spcAft>
                <a:spcPts val="600"/>
              </a:spcAft>
            </a:pPr>
            <a:r>
              <a:rPr lang="en-GB" sz="2400" dirty="0"/>
              <a:t>Its achievement in the area of sustainabilit</a:t>
            </a:r>
            <a:r>
              <a:rPr lang="en-GB" sz="2000" dirty="0"/>
              <a:t>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170589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5680" y="365125"/>
            <a:ext cx="9088120" cy="807183"/>
          </a:xfrm>
        </p:spPr>
        <p:txBody>
          <a:bodyPr>
            <a:normAutofit/>
          </a:bodyPr>
          <a:lstStyle/>
          <a:p>
            <a:r>
              <a:rPr lang="en-GB" sz="4000" dirty="0" smtClean="0"/>
              <a:t>Requirements for Disclosure &amp; Assurance</a:t>
            </a:r>
            <a:endParaRPr lang="en-GB" sz="4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8844726"/>
              </p:ext>
            </p:extLst>
          </p:nvPr>
        </p:nvGraphicFramePr>
        <p:xfrm>
          <a:off x="838200" y="1430214"/>
          <a:ext cx="10767646" cy="4970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5843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ISSB Sustainability Standards</a:t>
            </a:r>
            <a:endParaRPr lang="en-GB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536700"/>
            <a:ext cx="10922000" cy="4956175"/>
          </a:xfrm>
        </p:spPr>
        <p:txBody>
          <a:bodyPr>
            <a:normAutofit/>
          </a:bodyPr>
          <a:lstStyle/>
          <a:p>
            <a:pPr marL="82294" indent="0">
              <a:buNone/>
            </a:pPr>
            <a:endParaRPr lang="en-GB" sz="2300" dirty="0"/>
          </a:p>
          <a:p>
            <a:pPr marL="0" indent="0">
              <a:buNone/>
            </a:pPr>
            <a:r>
              <a:rPr lang="en-US" sz="3100" b="1" dirty="0" smtClean="0"/>
              <a:t>Standards </a:t>
            </a:r>
            <a:r>
              <a:rPr lang="en-US" sz="3100" dirty="0">
                <a:latin typeface="+mj-lt"/>
              </a:rPr>
              <a:t>define </a:t>
            </a:r>
            <a:r>
              <a:rPr lang="en-US" sz="3100" b="1" u="sng" dirty="0">
                <a:latin typeface="+mj-lt"/>
              </a:rPr>
              <a:t>what</a:t>
            </a:r>
            <a:r>
              <a:rPr lang="en-US" sz="3100" dirty="0">
                <a:latin typeface="+mj-lt"/>
              </a:rPr>
              <a:t> information to disclose, </a:t>
            </a:r>
            <a:r>
              <a:rPr lang="en-US" sz="3100" b="1" u="sng" dirty="0">
                <a:latin typeface="+mj-lt"/>
              </a:rPr>
              <a:t>where</a:t>
            </a:r>
            <a:r>
              <a:rPr lang="en-US" sz="3100" dirty="0">
                <a:latin typeface="+mj-lt"/>
              </a:rPr>
              <a:t> and </a:t>
            </a:r>
            <a:r>
              <a:rPr lang="en-US" sz="3100" b="1" u="sng" dirty="0">
                <a:latin typeface="+mj-lt"/>
              </a:rPr>
              <a:t>how</a:t>
            </a:r>
            <a:r>
              <a:rPr lang="en-US" sz="3100" dirty="0">
                <a:latin typeface="+mj-lt"/>
              </a:rPr>
              <a:t> to </a:t>
            </a:r>
            <a:r>
              <a:rPr lang="en-US" sz="3100" dirty="0" smtClean="0">
                <a:latin typeface="+mj-lt"/>
              </a:rPr>
              <a:t>disclose:</a:t>
            </a:r>
            <a:endParaRPr lang="en-US" sz="3100" dirty="0">
              <a:latin typeface="+mj-lt"/>
            </a:endParaRPr>
          </a:p>
          <a:p>
            <a:pPr marL="539494" indent="-457200">
              <a:buFont typeface="+mj-lt"/>
              <a:buAutoNum type="arabicPeriod"/>
            </a:pPr>
            <a:r>
              <a:rPr lang="en-US" b="1" dirty="0">
                <a:latin typeface="+mj-lt"/>
              </a:rPr>
              <a:t>IFRS S1 - General Sustainability-related Disclosure requirements.</a:t>
            </a:r>
          </a:p>
          <a:p>
            <a:pPr marL="539494" indent="-457200">
              <a:buFont typeface="+mj-lt"/>
              <a:buAutoNum type="arabicPeriod"/>
            </a:pPr>
            <a:r>
              <a:rPr lang="en-US" b="1" dirty="0">
                <a:latin typeface="+mj-lt"/>
              </a:rPr>
              <a:t>IFRS S2 -  details Specific climate-related disclosure </a:t>
            </a:r>
            <a:r>
              <a:rPr lang="en-US" b="1" dirty="0" smtClean="0">
                <a:latin typeface="+mj-lt"/>
              </a:rPr>
              <a:t>requirements</a:t>
            </a:r>
          </a:p>
          <a:p>
            <a:pPr marL="539494" indent="-457200">
              <a:buFont typeface="+mj-lt"/>
              <a:buAutoNum type="arabicPeriod"/>
            </a:pPr>
            <a:endParaRPr lang="en-US" sz="1800" dirty="0" smtClean="0">
              <a:latin typeface="+mj-lt"/>
            </a:endParaRPr>
          </a:p>
          <a:p>
            <a:pPr marL="914400" lvl="2" indent="0">
              <a:buNone/>
            </a:pPr>
            <a:r>
              <a:rPr lang="en-US" sz="2200" dirty="0" smtClean="0"/>
              <a:t>Applicable </a:t>
            </a:r>
            <a:r>
              <a:rPr lang="en-US" sz="2200" dirty="0"/>
              <a:t>from January </a:t>
            </a:r>
            <a:r>
              <a:rPr lang="en-US" sz="2200" dirty="0" smtClean="0"/>
              <a:t>2024 (dependent or Jurisdictional adoption)</a:t>
            </a:r>
            <a:endParaRPr lang="en-US" sz="2200" dirty="0"/>
          </a:p>
          <a:p>
            <a:pPr lvl="2"/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897140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/>
              <a:t>IFRS S1 - General Sustainability-related disclosures </a:t>
            </a:r>
            <a:br>
              <a:rPr lang="en-US" sz="3600" b="1" dirty="0"/>
            </a:br>
            <a:endParaRPr lang="en-GB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14586"/>
            <a:ext cx="10922000" cy="5078290"/>
          </a:xfrm>
        </p:spPr>
        <p:txBody>
          <a:bodyPr>
            <a:normAutofit/>
          </a:bodyPr>
          <a:lstStyle/>
          <a:p>
            <a:pPr marL="539494" indent="-457200"/>
            <a:r>
              <a:rPr lang="en-US" sz="2400" b="1" dirty="0" smtClean="0"/>
              <a:t>Sets </a:t>
            </a:r>
            <a:r>
              <a:rPr lang="en-US" sz="2400" b="1" dirty="0"/>
              <a:t>out the core content for a complete set of sustainability-related financial  </a:t>
            </a:r>
            <a:r>
              <a:rPr lang="en-US" sz="2400" b="1" dirty="0" smtClean="0"/>
              <a:t>disclosures</a:t>
            </a:r>
          </a:p>
          <a:p>
            <a:pPr marL="539494" indent="-457200"/>
            <a:r>
              <a:rPr lang="en-US" sz="2400" b="1" dirty="0" smtClean="0"/>
              <a:t>establishing </a:t>
            </a:r>
            <a:r>
              <a:rPr lang="en-US" sz="2400" b="1" dirty="0"/>
              <a:t>a comprehensive baseline of sustainability-related financial information</a:t>
            </a:r>
            <a:r>
              <a:rPr lang="en-US" sz="2000" dirty="0"/>
              <a:t>.( i.e. similar </a:t>
            </a:r>
            <a:r>
              <a:rPr lang="en-US" sz="2000" dirty="0" smtClean="0"/>
              <a:t>role to the </a:t>
            </a:r>
            <a:r>
              <a:rPr lang="en-US" sz="2000" dirty="0"/>
              <a:t>ISSB Conceptual Framework serves for GPFS)</a:t>
            </a:r>
          </a:p>
          <a:p>
            <a:pPr marL="82294" indent="0">
              <a:buNone/>
            </a:pPr>
            <a:r>
              <a:rPr lang="en-US" sz="2000" b="1" dirty="0" smtClean="0">
                <a:latin typeface="Arial Black" panose="020B0A04020102020204" pitchFamily="34" charset="0"/>
              </a:rPr>
              <a:t>IFRS S1 Disclosure core content areas/ 4 Pillars:</a:t>
            </a:r>
          </a:p>
          <a:p>
            <a:pPr marL="82294" indent="0">
              <a:buNone/>
            </a:pPr>
            <a:endParaRPr lang="en-US" sz="2400" b="1" dirty="0" smtClean="0">
              <a:latin typeface="+mj-lt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540154245"/>
              </p:ext>
            </p:extLst>
          </p:nvPr>
        </p:nvGraphicFramePr>
        <p:xfrm>
          <a:off x="1203568" y="3501291"/>
          <a:ext cx="8385909" cy="2991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2472197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Outline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sz="2600" b="1" dirty="0" smtClean="0"/>
              <a:t>The Business case for SMPs (and SMEs)</a:t>
            </a:r>
            <a:endParaRPr lang="en-GB" sz="2600" b="1" dirty="0"/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en-GB" sz="2200" dirty="0"/>
              <a:t>Key  sustainability Concepts </a:t>
            </a:r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en-GB" sz="2200" dirty="0"/>
              <a:t>The business case for </a:t>
            </a:r>
            <a:r>
              <a:rPr lang="en-GB" sz="2200" dirty="0" smtClean="0"/>
              <a:t>sustainability for SMPs &amp; SMEs </a:t>
            </a:r>
            <a:endParaRPr lang="en-GB" sz="2200" dirty="0"/>
          </a:p>
          <a:p>
            <a:pPr>
              <a:spcAft>
                <a:spcPts val="600"/>
              </a:spcAft>
            </a:pPr>
            <a:r>
              <a:rPr lang="en-GB" sz="2500" b="1" dirty="0" smtClean="0">
                <a:solidFill>
                  <a:srgbClr val="000000"/>
                </a:solidFill>
              </a:rPr>
              <a:t>The New Standards </a:t>
            </a:r>
            <a:endParaRPr lang="en-GB" sz="2500" b="1" dirty="0">
              <a:solidFill>
                <a:srgbClr val="000000"/>
              </a:solidFill>
            </a:endParaRPr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en-GB" sz="2200" dirty="0" smtClean="0">
                <a:solidFill>
                  <a:srgbClr val="000000"/>
                </a:solidFill>
              </a:rPr>
              <a:t>Snapshot  </a:t>
            </a:r>
            <a:r>
              <a:rPr lang="en-GB" sz="2200" dirty="0">
                <a:solidFill>
                  <a:srgbClr val="000000"/>
                </a:solidFill>
              </a:rPr>
              <a:t>of New International sustainability standards and disclosure </a:t>
            </a:r>
            <a:r>
              <a:rPr lang="en-GB" sz="2200" dirty="0" smtClean="0">
                <a:solidFill>
                  <a:srgbClr val="000000"/>
                </a:solidFill>
              </a:rPr>
              <a:t>requirements</a:t>
            </a:r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en-GB" sz="2200" dirty="0" smtClean="0">
                <a:solidFill>
                  <a:srgbClr val="000000"/>
                </a:solidFill>
              </a:rPr>
              <a:t>Overview of relevant ISAs</a:t>
            </a:r>
            <a:endParaRPr lang="en-GB" sz="2200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2500" b="1" dirty="0"/>
              <a:t>Meeting the </a:t>
            </a:r>
            <a:r>
              <a:rPr lang="en-GB" sz="2500" b="1" dirty="0" smtClean="0"/>
              <a:t>challenge </a:t>
            </a:r>
          </a:p>
          <a:p>
            <a:pPr>
              <a:spcAft>
                <a:spcPts val="600"/>
              </a:spcAft>
            </a:pPr>
            <a:r>
              <a:rPr lang="en-GB" sz="2600" b="1" dirty="0" smtClean="0"/>
              <a:t>Q </a:t>
            </a:r>
            <a:r>
              <a:rPr lang="en-GB" sz="2600" b="1" dirty="0"/>
              <a:t>and A</a:t>
            </a:r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669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65680" y="365125"/>
            <a:ext cx="9088120" cy="682137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Some New Concepts </a:t>
            </a:r>
            <a:r>
              <a:rPr lang="en-US" sz="3600" b="1" dirty="0"/>
              <a:t/>
            </a:r>
            <a:br>
              <a:rPr lang="en-US" sz="3600" b="1" dirty="0"/>
            </a:br>
            <a:endParaRPr lang="en-GB" sz="36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9" y="1320800"/>
            <a:ext cx="10736385" cy="5119077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 smtClean="0"/>
              <a:t>Materiality </a:t>
            </a:r>
            <a:r>
              <a:rPr lang="en-US" sz="2800" dirty="0" smtClean="0"/>
              <a:t>–if </a:t>
            </a:r>
            <a:r>
              <a:rPr lang="en-US" sz="2800" b="1" u="sng" dirty="0" smtClean="0"/>
              <a:t>deemed </a:t>
            </a:r>
            <a:r>
              <a:rPr lang="en-US" sz="2800" b="1" u="sng" dirty="0"/>
              <a:t>‘</a:t>
            </a:r>
            <a:r>
              <a:rPr lang="en-US" sz="2800" b="1" u="sng" dirty="0" smtClean="0"/>
              <a:t>material</a:t>
            </a:r>
            <a:r>
              <a:rPr lang="en-US" sz="2800" dirty="0" smtClean="0"/>
              <a:t>’, warrants </a:t>
            </a:r>
            <a:r>
              <a:rPr lang="en-US" sz="2800" dirty="0"/>
              <a:t>disclosure in the financial statements, </a:t>
            </a:r>
            <a:r>
              <a:rPr lang="en-US" sz="2800" u="sng" dirty="0"/>
              <a:t>regardless of their numerical impact. </a:t>
            </a:r>
          </a:p>
          <a:p>
            <a:pPr marL="596644" indent="-514350">
              <a:buFont typeface="+mj-lt"/>
              <a:buAutoNum type="arabicPeriod"/>
            </a:pPr>
            <a:r>
              <a:rPr lang="en-US" b="1" dirty="0" smtClean="0"/>
              <a:t>Enterprise value</a:t>
            </a:r>
            <a:r>
              <a:rPr lang="en-US" dirty="0" smtClean="0"/>
              <a:t> -</a:t>
            </a:r>
            <a:r>
              <a:rPr lang="en-US" i="1" dirty="0" smtClean="0"/>
              <a:t>. </a:t>
            </a:r>
            <a:r>
              <a:rPr lang="en-US" i="1" dirty="0"/>
              <a:t>the total value of a business reflecting </a:t>
            </a:r>
            <a:r>
              <a:rPr lang="en-US" i="1" u="sng" dirty="0"/>
              <a:t>current market expectations about future cash flows</a:t>
            </a:r>
            <a:r>
              <a:rPr lang="en-US" sz="1800" i="1" u="sng" dirty="0"/>
              <a:t>.</a:t>
            </a:r>
          </a:p>
          <a:p>
            <a:pPr marL="596644" indent="-514350">
              <a:buFont typeface="+mj-lt"/>
              <a:buAutoNum type="arabicPeriod"/>
            </a:pPr>
            <a:r>
              <a:rPr lang="en-GB" b="1" dirty="0" smtClean="0"/>
              <a:t>Stranded </a:t>
            </a:r>
            <a:r>
              <a:rPr lang="en-GB" b="1" dirty="0"/>
              <a:t>assets. </a:t>
            </a:r>
            <a:r>
              <a:rPr lang="en-GB" sz="3200" b="1" dirty="0" smtClean="0"/>
              <a:t>– “</a:t>
            </a:r>
            <a:r>
              <a:rPr lang="en-GB" i="1" dirty="0" smtClean="0"/>
              <a:t>Assets </a:t>
            </a:r>
            <a:r>
              <a:rPr lang="en-GB" i="1" dirty="0"/>
              <a:t>that have suffered from unanticipated or premature </a:t>
            </a:r>
            <a:r>
              <a:rPr lang="en-GB" i="1" dirty="0" smtClean="0"/>
              <a:t>write-downs</a:t>
            </a:r>
            <a:r>
              <a:rPr lang="en-GB" i="1" dirty="0"/>
              <a:t>, devaluations, or conversion to liabilities</a:t>
            </a:r>
            <a:r>
              <a:rPr lang="en-GB" b="1" i="1" dirty="0"/>
              <a:t>"</a:t>
            </a:r>
            <a:r>
              <a:rPr lang="en-GB" b="1" dirty="0"/>
              <a:t>- </a:t>
            </a:r>
            <a:r>
              <a:rPr lang="en-GB" sz="1400" b="1" dirty="0"/>
              <a:t>Smith School 2015 –(University of Oxford) </a:t>
            </a:r>
            <a:endParaRPr lang="en-GB" sz="1400" b="1" dirty="0" smtClean="0"/>
          </a:p>
          <a:p>
            <a:pPr marL="596644" indent="-514350">
              <a:buFont typeface="+mj-lt"/>
              <a:buAutoNum type="arabicPeriod"/>
            </a:pPr>
            <a:endParaRPr lang="en-GB" sz="1400" b="1" dirty="0"/>
          </a:p>
          <a:p>
            <a:pPr marL="596644" indent="-514350">
              <a:buFont typeface="+mj-lt"/>
              <a:buAutoNum type="arabicPeriod"/>
            </a:pPr>
            <a:endParaRPr lang="en-GB" sz="1400" b="1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u="sng" dirty="0" smtClean="0"/>
              <a:t>IFAC- Management </a:t>
            </a:r>
            <a:r>
              <a:rPr lang="en-US" u="sng" dirty="0"/>
              <a:t>needs to consider such risks in the context of  financial statements rather than </a:t>
            </a:r>
            <a:r>
              <a:rPr lang="en-US" u="sng" dirty="0" smtClean="0"/>
              <a:t>CSR or a </a:t>
            </a:r>
            <a:r>
              <a:rPr lang="en-US" u="sng" dirty="0"/>
              <a:t>separate </a:t>
            </a:r>
            <a:r>
              <a:rPr lang="en-US" u="sng" dirty="0" smtClean="0"/>
              <a:t>sustainability report.</a:t>
            </a:r>
            <a:endParaRPr lang="en-US" u="sng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sz="2800" u="sng" dirty="0"/>
          </a:p>
        </p:txBody>
      </p:sp>
    </p:spTree>
    <p:extLst>
      <p:ext uri="{BB962C8B-B14F-4D97-AF65-F5344CB8AC3E}">
        <p14:creationId xmlns:p14="http://schemas.microsoft.com/office/powerpoint/2010/main" val="101651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2400" dirty="0"/>
              <a:t>IAS 1 Presentation of Financial Statements </a:t>
            </a:r>
            <a:endParaRPr lang="en-GB" sz="2400" dirty="0" smtClean="0"/>
          </a:p>
          <a:p>
            <a:r>
              <a:rPr lang="en-GB" sz="2400" dirty="0"/>
              <a:t>IAS 2 </a:t>
            </a:r>
            <a:r>
              <a:rPr lang="en-GB" sz="2400" dirty="0" smtClean="0"/>
              <a:t>– Inventories</a:t>
            </a:r>
          </a:p>
          <a:p>
            <a:r>
              <a:rPr lang="en-GB" sz="2400" dirty="0"/>
              <a:t>IAS 12 - Income Taxes</a:t>
            </a:r>
            <a:endParaRPr lang="en-GB" sz="2400" dirty="0" smtClean="0"/>
          </a:p>
          <a:p>
            <a:r>
              <a:rPr lang="en-GB" sz="2400" dirty="0" smtClean="0"/>
              <a:t>IAS </a:t>
            </a:r>
            <a:r>
              <a:rPr lang="en-GB" sz="2400" dirty="0"/>
              <a:t>16 Property, Plant and Equipment </a:t>
            </a:r>
            <a:endParaRPr lang="en-GB" sz="2400" dirty="0" smtClean="0"/>
          </a:p>
          <a:p>
            <a:r>
              <a:rPr lang="en-GB" sz="2400" dirty="0" smtClean="0"/>
              <a:t>IAS </a:t>
            </a:r>
            <a:r>
              <a:rPr lang="en-GB" sz="2400" dirty="0"/>
              <a:t>38 Intangible Assets </a:t>
            </a:r>
            <a:endParaRPr lang="en-GB" sz="2400" dirty="0" smtClean="0"/>
          </a:p>
          <a:p>
            <a:r>
              <a:rPr lang="en-GB" sz="2400" dirty="0" smtClean="0"/>
              <a:t>IAS </a:t>
            </a:r>
            <a:r>
              <a:rPr lang="en-GB" sz="2400" dirty="0"/>
              <a:t>36 Impairment of </a:t>
            </a:r>
            <a:r>
              <a:rPr lang="en-GB" sz="2400" dirty="0" smtClean="0"/>
              <a:t>Assets</a:t>
            </a:r>
            <a:endParaRPr lang="en-GB" sz="2400" dirty="0"/>
          </a:p>
          <a:p>
            <a:r>
              <a:rPr lang="en-GB" sz="2400" dirty="0"/>
              <a:t>IAS 37 Provisions, Contingent Liabilities and Contingent Assets &amp; IFRIC 21 - Levies</a:t>
            </a:r>
            <a:endParaRPr lang="en-GB" sz="2400" dirty="0" smtClean="0"/>
          </a:p>
          <a:p>
            <a:r>
              <a:rPr lang="en-GB" sz="2400" dirty="0" smtClean="0"/>
              <a:t>IFRS 7 &amp;  </a:t>
            </a:r>
            <a:r>
              <a:rPr lang="en-GB" sz="2400" dirty="0"/>
              <a:t>IFRS 9 Financial Instruments </a:t>
            </a:r>
          </a:p>
          <a:p>
            <a:r>
              <a:rPr lang="en-GB" sz="2400" dirty="0" smtClean="0"/>
              <a:t>IFRS </a:t>
            </a:r>
            <a:r>
              <a:rPr lang="en-GB" sz="2400" dirty="0"/>
              <a:t>13 Fair Value </a:t>
            </a:r>
            <a:r>
              <a:rPr lang="en-GB" sz="2400" dirty="0" smtClean="0"/>
              <a:t>Measurement</a:t>
            </a:r>
          </a:p>
          <a:p>
            <a:r>
              <a:rPr lang="en-GB" sz="2400" dirty="0"/>
              <a:t>IFRS 17 - Insurance Contracts</a:t>
            </a:r>
            <a:endParaRPr lang="en-GB" sz="2400" dirty="0" smtClean="0"/>
          </a:p>
          <a:p>
            <a:pPr marL="82294" indent="0">
              <a:buNone/>
            </a:pPr>
            <a:endParaRPr lang="en-GB" dirty="0" smtClean="0"/>
          </a:p>
          <a:p>
            <a:pPr marL="82294" indent="0">
              <a:buNone/>
            </a:pPr>
            <a:r>
              <a:rPr lang="en-GB" sz="2400" i="1" dirty="0" smtClean="0"/>
              <a:t>Remember- </a:t>
            </a:r>
            <a:r>
              <a:rPr lang="en-GB" sz="2400" b="1" i="1" u="sng" dirty="0" smtClean="0"/>
              <a:t>stranded </a:t>
            </a:r>
            <a:r>
              <a:rPr lang="en-GB" sz="2400" b="1" i="1" u="sng" dirty="0"/>
              <a:t>assets.</a:t>
            </a:r>
            <a:endParaRPr lang="en-GB" sz="2400" i="1" dirty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Impact of Sustainability on Existing </a:t>
            </a:r>
            <a:r>
              <a:rPr lang="en-GB" dirty="0"/>
              <a:t>Standards</a:t>
            </a:r>
          </a:p>
        </p:txBody>
      </p:sp>
    </p:spTree>
    <p:extLst>
      <p:ext uri="{BB962C8B-B14F-4D97-AF65-F5344CB8AC3E}">
        <p14:creationId xmlns:p14="http://schemas.microsoft.com/office/powerpoint/2010/main" val="263801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IFRS S2 -   Specific climate-related disclosure</a:t>
            </a:r>
            <a:br>
              <a:rPr lang="en-US" sz="3600" b="1" dirty="0"/>
            </a:br>
            <a:endParaRPr lang="en-GB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536700"/>
            <a:ext cx="10922000" cy="4956175"/>
          </a:xfrm>
        </p:spPr>
        <p:txBody>
          <a:bodyPr>
            <a:normAutofit fontScale="92500" lnSpcReduction="20000"/>
          </a:bodyPr>
          <a:lstStyle/>
          <a:p>
            <a:pPr marL="82294" indent="0">
              <a:buNone/>
            </a:pPr>
            <a:r>
              <a:rPr lang="en-US" sz="3000" b="1" u="sng" dirty="0" smtClean="0">
                <a:latin typeface="+mj-lt"/>
              </a:rPr>
              <a:t>Material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u="sng" dirty="0" smtClean="0">
                <a:latin typeface="+mj-lt"/>
              </a:rPr>
              <a:t>climate-related</a:t>
            </a:r>
            <a:r>
              <a:rPr lang="en-US" sz="3000" b="1" dirty="0" smtClean="0">
                <a:latin typeface="+mj-lt"/>
              </a:rPr>
              <a:t> information </a:t>
            </a:r>
            <a:r>
              <a:rPr lang="en-US" sz="3000" b="1" dirty="0" smtClean="0">
                <a:latin typeface="+mj-lt"/>
              </a:rPr>
              <a:t>to enable </a:t>
            </a:r>
            <a:r>
              <a:rPr lang="en-US" sz="3000" b="1" dirty="0">
                <a:latin typeface="+mj-lt"/>
              </a:rPr>
              <a:t>investors </a:t>
            </a:r>
            <a:r>
              <a:rPr lang="en-US" sz="3000" b="1" dirty="0" smtClean="0">
                <a:latin typeface="+mj-lt"/>
              </a:rPr>
              <a:t>:</a:t>
            </a:r>
            <a:endParaRPr lang="en-US" sz="3000" b="1" dirty="0">
              <a:latin typeface="+mj-lt"/>
            </a:endParaRPr>
          </a:p>
          <a:p>
            <a:pPr marL="539494" indent="-457200"/>
            <a:r>
              <a:rPr lang="en-US" sz="2600" b="1" u="sng" dirty="0" smtClean="0">
                <a:latin typeface="+mj-lt"/>
              </a:rPr>
              <a:t>Determine effects </a:t>
            </a:r>
            <a:r>
              <a:rPr lang="en-US" sz="2600" dirty="0">
                <a:latin typeface="+mj-lt"/>
              </a:rPr>
              <a:t>of climate-related </a:t>
            </a:r>
            <a:r>
              <a:rPr lang="en-US" sz="2600" dirty="0" smtClean="0">
                <a:latin typeface="+mj-lt"/>
              </a:rPr>
              <a:t>R &amp;O </a:t>
            </a:r>
            <a:r>
              <a:rPr lang="en-US" sz="2600" u="sng" dirty="0" smtClean="0">
                <a:latin typeface="+mj-lt"/>
              </a:rPr>
              <a:t>on performance &amp; prospects </a:t>
            </a:r>
            <a:endParaRPr lang="en-US" sz="2600" u="sng" dirty="0">
              <a:latin typeface="+mj-lt"/>
            </a:endParaRPr>
          </a:p>
          <a:p>
            <a:pPr marL="539494" indent="-457200"/>
            <a:r>
              <a:rPr lang="en-US" sz="2600" b="1" dirty="0" smtClean="0">
                <a:latin typeface="+mj-lt"/>
              </a:rPr>
              <a:t>Understand:</a:t>
            </a:r>
          </a:p>
          <a:p>
            <a:pPr marL="996694" lvl="1" indent="-457200"/>
            <a:r>
              <a:rPr lang="en-US" sz="2600" b="1" u="sng" dirty="0" smtClean="0">
                <a:latin typeface="+mj-lt"/>
              </a:rPr>
              <a:t>response  </a:t>
            </a:r>
            <a:r>
              <a:rPr lang="en-US" sz="2600" b="1" u="sng" dirty="0" smtClean="0">
                <a:latin typeface="+mj-lt"/>
              </a:rPr>
              <a:t>&amp; strategy</a:t>
            </a:r>
            <a:r>
              <a:rPr lang="en-US" sz="2600" b="1" dirty="0" smtClean="0">
                <a:latin typeface="+mj-lt"/>
              </a:rPr>
              <a:t> </a:t>
            </a:r>
            <a:r>
              <a:rPr lang="en-US" sz="2600" dirty="0" smtClean="0">
                <a:latin typeface="+mj-lt"/>
              </a:rPr>
              <a:t>for </a:t>
            </a:r>
            <a:r>
              <a:rPr lang="en-US" sz="2600" dirty="0">
                <a:latin typeface="+mj-lt"/>
              </a:rPr>
              <a:t>managing its climate-related </a:t>
            </a:r>
            <a:r>
              <a:rPr lang="en-US" sz="2600" dirty="0" smtClean="0">
                <a:latin typeface="+mj-lt"/>
              </a:rPr>
              <a:t>R&amp;O, </a:t>
            </a:r>
            <a:r>
              <a:rPr lang="en-US" sz="2600" u="sng" dirty="0">
                <a:latin typeface="+mj-lt"/>
              </a:rPr>
              <a:t>including </a:t>
            </a:r>
            <a:r>
              <a:rPr lang="en-US" sz="2600" u="sng" dirty="0" smtClean="0">
                <a:latin typeface="+mj-lt"/>
              </a:rPr>
              <a:t>climate-related </a:t>
            </a:r>
            <a:r>
              <a:rPr lang="en-US" sz="2600" u="sng" dirty="0">
                <a:latin typeface="+mj-lt"/>
              </a:rPr>
              <a:t>transition </a:t>
            </a:r>
            <a:r>
              <a:rPr lang="en-US" sz="2600" u="sng" dirty="0" smtClean="0">
                <a:latin typeface="+mj-lt"/>
              </a:rPr>
              <a:t>to </a:t>
            </a:r>
            <a:r>
              <a:rPr lang="en-US" sz="2600" u="sng" dirty="0">
                <a:latin typeface="+mj-lt"/>
              </a:rPr>
              <a:t>achieve </a:t>
            </a:r>
            <a:r>
              <a:rPr lang="en-US" sz="2600" u="sng" dirty="0" smtClean="0">
                <a:latin typeface="+mj-lt"/>
              </a:rPr>
              <a:t>targets</a:t>
            </a:r>
          </a:p>
          <a:p>
            <a:pPr marL="996694" lvl="1" indent="-457200"/>
            <a:r>
              <a:rPr lang="en-US" sz="2600" u="sng" dirty="0" smtClean="0">
                <a:latin typeface="+mj-lt"/>
              </a:rPr>
              <a:t>climate-related </a:t>
            </a:r>
            <a:r>
              <a:rPr lang="en-US" sz="2600" dirty="0">
                <a:latin typeface="+mj-lt"/>
              </a:rPr>
              <a:t>R&amp;O in a company’s </a:t>
            </a:r>
            <a:r>
              <a:rPr lang="en-US" sz="2600" u="sng" dirty="0">
                <a:latin typeface="+mj-lt"/>
              </a:rPr>
              <a:t>value chain</a:t>
            </a:r>
          </a:p>
          <a:p>
            <a:pPr marL="996694" lvl="1" indent="-457200"/>
            <a:endParaRPr lang="en-US" sz="2200" u="sng" dirty="0" smtClean="0">
              <a:latin typeface="+mj-lt"/>
            </a:endParaRPr>
          </a:p>
          <a:p>
            <a:pPr marL="539494" indent="-457200"/>
            <a:r>
              <a:rPr lang="en-US" sz="2600" b="1" dirty="0" smtClean="0">
                <a:latin typeface="+mj-lt"/>
              </a:rPr>
              <a:t>Evaluate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b="1" u="sng" dirty="0" smtClean="0">
                <a:latin typeface="+mj-lt"/>
              </a:rPr>
              <a:t>ability to </a:t>
            </a:r>
            <a:r>
              <a:rPr lang="en-US" sz="2600" b="1" u="sng" dirty="0">
                <a:latin typeface="+mj-lt"/>
              </a:rPr>
              <a:t>adapt </a:t>
            </a:r>
            <a:r>
              <a:rPr lang="en-US" sz="2600" dirty="0" smtClean="0">
                <a:latin typeface="+mj-lt"/>
              </a:rPr>
              <a:t>planning</a:t>
            </a:r>
            <a:r>
              <a:rPr lang="en-US" sz="2600" dirty="0">
                <a:latin typeface="+mj-lt"/>
              </a:rPr>
              <a:t>, business model </a:t>
            </a:r>
            <a:r>
              <a:rPr lang="en-US" sz="2600" dirty="0" smtClean="0">
                <a:latin typeface="+mj-lt"/>
              </a:rPr>
              <a:t>&amp; operations to climate-related R&amp;O</a:t>
            </a:r>
            <a:endParaRPr lang="en-US" sz="2600" dirty="0">
              <a:latin typeface="+mj-lt"/>
            </a:endParaRPr>
          </a:p>
          <a:p>
            <a:pPr marL="539494" indent="-457200"/>
            <a:r>
              <a:rPr lang="en-US" sz="3000" b="1" dirty="0" smtClean="0">
                <a:latin typeface="+mj-lt"/>
              </a:rPr>
              <a:t>Applies </a:t>
            </a:r>
            <a:r>
              <a:rPr lang="en-US" sz="3000" b="1" dirty="0" smtClean="0">
                <a:latin typeface="+mj-lt"/>
              </a:rPr>
              <a:t>to</a:t>
            </a:r>
            <a:r>
              <a:rPr lang="en-US" sz="3000" b="1" dirty="0">
                <a:latin typeface="+mj-lt"/>
              </a:rPr>
              <a:t>:</a:t>
            </a:r>
          </a:p>
          <a:p>
            <a:pPr lvl="1">
              <a:buFont typeface="+mj-lt"/>
              <a:buAutoNum type="alphaLcPeriod"/>
            </a:pPr>
            <a:r>
              <a:rPr lang="en-US" sz="2600" b="1" dirty="0" smtClean="0">
                <a:latin typeface="+mj-lt"/>
              </a:rPr>
              <a:t> </a:t>
            </a:r>
            <a:r>
              <a:rPr lang="en-US" sz="3000" b="1" dirty="0" smtClean="0">
                <a:latin typeface="+mj-lt"/>
              </a:rPr>
              <a:t>climate-related risks </a:t>
            </a:r>
            <a:r>
              <a:rPr lang="en-US" sz="3000" b="1" dirty="0" smtClean="0">
                <a:latin typeface="+mj-lt"/>
              </a:rPr>
              <a:t>:</a:t>
            </a:r>
            <a:endParaRPr lang="en-US" sz="3000" b="1" dirty="0">
              <a:latin typeface="+mj-lt"/>
            </a:endParaRPr>
          </a:p>
          <a:p>
            <a:pPr marL="1200150" lvl="2" indent="-285750">
              <a:buFont typeface="+mj-lt"/>
              <a:buAutoNum type="alphaLcPeriod"/>
            </a:pPr>
            <a:r>
              <a:rPr lang="en-US" sz="2600" b="1" dirty="0" smtClean="0">
                <a:latin typeface="+mj-lt"/>
              </a:rPr>
              <a:t>physical </a:t>
            </a:r>
            <a:r>
              <a:rPr lang="en-US" sz="2600" b="1" dirty="0">
                <a:latin typeface="+mj-lt"/>
              </a:rPr>
              <a:t>risks; and</a:t>
            </a:r>
          </a:p>
          <a:p>
            <a:pPr marL="1200150" lvl="2" indent="-285750">
              <a:buFont typeface="+mj-lt"/>
              <a:buAutoNum type="alphaLcPeriod"/>
            </a:pPr>
            <a:r>
              <a:rPr lang="en-US" sz="2600" b="1" dirty="0" smtClean="0">
                <a:latin typeface="+mj-lt"/>
              </a:rPr>
              <a:t>transition </a:t>
            </a:r>
            <a:r>
              <a:rPr lang="en-US" sz="2600" b="1" dirty="0">
                <a:latin typeface="+mj-lt"/>
              </a:rPr>
              <a:t>risks; and</a:t>
            </a:r>
          </a:p>
          <a:p>
            <a:pPr lvl="1">
              <a:buFont typeface="+mj-lt"/>
              <a:buAutoNum type="alphaLcPeriod"/>
            </a:pPr>
            <a:r>
              <a:rPr lang="en-US" sz="3000" b="1" dirty="0" smtClean="0">
                <a:latin typeface="+mj-lt"/>
              </a:rPr>
              <a:t> climate-related </a:t>
            </a:r>
            <a:r>
              <a:rPr lang="en-US" sz="3000" b="1" dirty="0">
                <a:latin typeface="+mj-lt"/>
              </a:rPr>
              <a:t>opportunities available to the entity.</a:t>
            </a:r>
          </a:p>
          <a:p>
            <a:pPr marL="82294" indent="0">
              <a:buNone/>
            </a:pPr>
            <a:endParaRPr lang="en-US" sz="2600" u="sng" dirty="0">
              <a:latin typeface="+mj-lt"/>
            </a:endParaRPr>
          </a:p>
          <a:p>
            <a:pPr lvl="2"/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538743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IFRS S2 -   Key </a:t>
            </a:r>
            <a:r>
              <a:rPr lang="en-US" sz="3600" b="1" dirty="0" smtClean="0"/>
              <a:t>disclosures</a:t>
            </a:r>
            <a:endParaRPr lang="en-GB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536700"/>
            <a:ext cx="10922000" cy="4956175"/>
          </a:xfrm>
        </p:spPr>
        <p:txBody>
          <a:bodyPr numCol="2">
            <a:normAutofit fontScale="92500" lnSpcReduction="20000"/>
          </a:bodyPr>
          <a:lstStyle/>
          <a:p>
            <a:pPr marL="825244" indent="-742950">
              <a:buAutoNum type="alphaUcPeriod"/>
            </a:pPr>
            <a:r>
              <a:rPr lang="en-US" sz="3900" b="1" dirty="0" smtClean="0">
                <a:latin typeface="+mj-lt"/>
              </a:rPr>
              <a:t>Strategy</a:t>
            </a:r>
          </a:p>
          <a:p>
            <a:pPr marL="82294" indent="0">
              <a:buNone/>
            </a:pPr>
            <a:endParaRPr lang="en-US" sz="3500" b="1" dirty="0">
              <a:latin typeface="+mj-lt"/>
            </a:endParaRPr>
          </a:p>
          <a:p>
            <a:pPr marL="82294" indent="0">
              <a:buNone/>
            </a:pPr>
            <a:r>
              <a:rPr lang="en-US" sz="3200" b="1" dirty="0">
                <a:latin typeface="+mj-lt"/>
              </a:rPr>
              <a:t>1. Strategy </a:t>
            </a:r>
            <a:r>
              <a:rPr lang="en-US" sz="3200" b="1" dirty="0" smtClean="0">
                <a:latin typeface="+mj-lt"/>
              </a:rPr>
              <a:t>&amp; decision-making</a:t>
            </a:r>
            <a:endParaRPr lang="en-US" sz="3200" b="1" dirty="0">
              <a:latin typeface="+mj-lt"/>
            </a:endParaRPr>
          </a:p>
          <a:p>
            <a:pPr marL="82294" indent="0">
              <a:buNone/>
            </a:pPr>
            <a:r>
              <a:rPr lang="en-US" sz="3200" b="1" dirty="0">
                <a:latin typeface="+mj-lt"/>
              </a:rPr>
              <a:t>2. Current </a:t>
            </a:r>
            <a:r>
              <a:rPr lang="en-US" sz="3200" b="1" dirty="0" smtClean="0">
                <a:latin typeface="+mj-lt"/>
              </a:rPr>
              <a:t>&amp; anticipated </a:t>
            </a:r>
            <a:r>
              <a:rPr lang="en-US" sz="3200" b="1" dirty="0">
                <a:latin typeface="+mj-lt"/>
              </a:rPr>
              <a:t>financial effects </a:t>
            </a:r>
            <a:r>
              <a:rPr lang="en-US" sz="3200" b="1" dirty="0" smtClean="0">
                <a:latin typeface="+mj-lt"/>
              </a:rPr>
              <a:t>(quantitative + qualitative)</a:t>
            </a:r>
            <a:endParaRPr lang="en-US" sz="3200" b="1" dirty="0">
              <a:latin typeface="+mj-lt"/>
            </a:endParaRPr>
          </a:p>
          <a:p>
            <a:pPr marL="82294" indent="0">
              <a:buNone/>
            </a:pPr>
            <a:r>
              <a:rPr lang="en-US" sz="3200" b="1" dirty="0">
                <a:latin typeface="+mj-lt"/>
              </a:rPr>
              <a:t>3. Climate resilience </a:t>
            </a:r>
            <a:r>
              <a:rPr lang="en-US" sz="3200" b="1" dirty="0" smtClean="0">
                <a:latin typeface="+mj-lt"/>
              </a:rPr>
              <a:t>(</a:t>
            </a:r>
            <a:r>
              <a:rPr lang="en-US" sz="2600" b="1" dirty="0" smtClean="0">
                <a:latin typeface="+mj-lt"/>
              </a:rPr>
              <a:t>resilience assessment +Inputs </a:t>
            </a:r>
            <a:r>
              <a:rPr lang="en-US" sz="2600" b="1" dirty="0">
                <a:latin typeface="+mj-lt"/>
              </a:rPr>
              <a:t>and key assumptions </a:t>
            </a:r>
            <a:r>
              <a:rPr lang="en-US" sz="3200" b="1" dirty="0" smtClean="0">
                <a:latin typeface="+mj-lt"/>
              </a:rPr>
              <a:t>-scenario analysis) - </a:t>
            </a:r>
            <a:r>
              <a:rPr lang="en-US" b="1" i="1" dirty="0" smtClean="0">
                <a:latin typeface="+mj-lt"/>
              </a:rPr>
              <a:t>Guidance provided for scenario analysis </a:t>
            </a:r>
          </a:p>
          <a:p>
            <a:pPr marL="82294" indent="0">
              <a:buNone/>
            </a:pPr>
            <a:endParaRPr lang="en-US" b="1" dirty="0">
              <a:latin typeface="+mj-lt"/>
            </a:endParaRPr>
          </a:p>
          <a:p>
            <a:pPr marL="82294" indent="0">
              <a:buNone/>
            </a:pPr>
            <a:endParaRPr lang="en-US" sz="3200" b="1" dirty="0" smtClean="0">
              <a:latin typeface="+mj-lt"/>
            </a:endParaRPr>
          </a:p>
          <a:p>
            <a:pPr marL="82294" indent="0">
              <a:buNone/>
            </a:pPr>
            <a:endParaRPr lang="en-US" sz="3200" b="1" dirty="0">
              <a:latin typeface="+mj-lt"/>
            </a:endParaRPr>
          </a:p>
          <a:p>
            <a:pPr marL="82294" indent="0">
              <a:buNone/>
            </a:pPr>
            <a:r>
              <a:rPr lang="en-US" sz="3900" b="1" dirty="0" smtClean="0">
                <a:latin typeface="+mj-lt"/>
              </a:rPr>
              <a:t>B. Metrics &amp; targets</a:t>
            </a:r>
          </a:p>
          <a:p>
            <a:pPr marL="82294" indent="0">
              <a:buNone/>
            </a:pPr>
            <a:endParaRPr lang="en-US" sz="2200" b="1" dirty="0">
              <a:latin typeface="+mj-lt"/>
            </a:endParaRPr>
          </a:p>
          <a:p>
            <a:pPr marL="82294" indent="0">
              <a:buNone/>
            </a:pPr>
            <a:r>
              <a:rPr lang="en-US" sz="3200" b="1" dirty="0">
                <a:latin typeface="+mj-lt"/>
              </a:rPr>
              <a:t>4. Scope 1-3 GHG emissions </a:t>
            </a:r>
            <a:endParaRPr lang="en-US" sz="3200" b="1" dirty="0" smtClean="0">
              <a:latin typeface="+mj-lt"/>
            </a:endParaRPr>
          </a:p>
          <a:p>
            <a:pPr marL="539494" indent="-457200"/>
            <a:r>
              <a:rPr lang="en-US" sz="2600" b="1" dirty="0" smtClean="0">
                <a:latin typeface="+mj-lt"/>
              </a:rPr>
              <a:t>Scope </a:t>
            </a:r>
            <a:r>
              <a:rPr lang="en-US" sz="2600" b="1" dirty="0">
                <a:latin typeface="+mj-lt"/>
              </a:rPr>
              <a:t>1 </a:t>
            </a:r>
            <a:r>
              <a:rPr lang="en-US" sz="2600" b="1" dirty="0" smtClean="0">
                <a:latin typeface="+mj-lt"/>
              </a:rPr>
              <a:t>-direct </a:t>
            </a:r>
            <a:r>
              <a:rPr lang="en-US" sz="2600" b="1" dirty="0">
                <a:latin typeface="+mj-lt"/>
              </a:rPr>
              <a:t>emissions of carbon dioxide </a:t>
            </a:r>
            <a:r>
              <a:rPr lang="en-US" sz="2600" b="1" dirty="0" smtClean="0">
                <a:latin typeface="+mj-lt"/>
              </a:rPr>
              <a:t>(in </a:t>
            </a:r>
            <a:r>
              <a:rPr lang="en-US" sz="2600" b="1" dirty="0">
                <a:latin typeface="+mj-lt"/>
              </a:rPr>
              <a:t>metric tons)</a:t>
            </a:r>
          </a:p>
          <a:p>
            <a:pPr marL="539494" indent="-457200"/>
            <a:r>
              <a:rPr lang="en-US" sz="2600" b="1" dirty="0">
                <a:latin typeface="+mj-lt"/>
              </a:rPr>
              <a:t>Scope 2 </a:t>
            </a:r>
            <a:r>
              <a:rPr lang="en-US" sz="2600" b="1" dirty="0" smtClean="0">
                <a:latin typeface="+mj-lt"/>
              </a:rPr>
              <a:t>-indirect </a:t>
            </a:r>
            <a:r>
              <a:rPr lang="en-US" sz="2600" b="1" dirty="0">
                <a:latin typeface="+mj-lt"/>
              </a:rPr>
              <a:t>emissions from the energy it has bought), and </a:t>
            </a:r>
          </a:p>
          <a:p>
            <a:pPr marL="539494" indent="-457200"/>
            <a:r>
              <a:rPr lang="en-US" sz="2600" b="1" dirty="0">
                <a:latin typeface="+mj-lt"/>
              </a:rPr>
              <a:t>Scope 3 </a:t>
            </a:r>
            <a:r>
              <a:rPr lang="en-US" sz="2600" b="1" dirty="0" smtClean="0">
                <a:latin typeface="+mj-lt"/>
              </a:rPr>
              <a:t>-all </a:t>
            </a:r>
            <a:r>
              <a:rPr lang="en-US" sz="2600" b="1" dirty="0">
                <a:latin typeface="+mj-lt"/>
              </a:rPr>
              <a:t>other indirect </a:t>
            </a:r>
            <a:r>
              <a:rPr lang="en-US" sz="2600" b="1" dirty="0" smtClean="0">
                <a:latin typeface="+mj-lt"/>
              </a:rPr>
              <a:t>emissions in value chain</a:t>
            </a:r>
            <a:r>
              <a:rPr lang="en-US" sz="2600" b="1" dirty="0" smtClean="0">
                <a:latin typeface="+mj-lt"/>
              </a:rPr>
              <a:t>,( </a:t>
            </a:r>
            <a:r>
              <a:rPr lang="en-US" sz="2600" b="1" dirty="0">
                <a:latin typeface="+mj-lt"/>
              </a:rPr>
              <a:t>e.g. from </a:t>
            </a:r>
            <a:r>
              <a:rPr lang="en-US" sz="2600" b="1" dirty="0" smtClean="0">
                <a:latin typeface="+mj-lt"/>
              </a:rPr>
              <a:t>suppliers-15 categories)</a:t>
            </a:r>
            <a:endParaRPr lang="en-US" sz="2600" b="1" dirty="0">
              <a:latin typeface="+mj-lt"/>
            </a:endParaRPr>
          </a:p>
          <a:p>
            <a:pPr marL="82294" indent="0">
              <a:buNone/>
            </a:pPr>
            <a:r>
              <a:rPr lang="en-US" sz="3200" b="1" dirty="0" smtClean="0">
                <a:latin typeface="+mj-lt"/>
              </a:rPr>
              <a:t>5</a:t>
            </a:r>
            <a:r>
              <a:rPr lang="en-US" sz="3200" b="1" dirty="0">
                <a:latin typeface="+mj-lt"/>
              </a:rPr>
              <a:t>. Industry-based disclosures</a:t>
            </a:r>
          </a:p>
          <a:p>
            <a:pPr marL="82294" indent="0">
              <a:buNone/>
            </a:pPr>
            <a:r>
              <a:rPr lang="en-US" sz="3200" b="1" dirty="0">
                <a:latin typeface="+mj-lt"/>
              </a:rPr>
              <a:t>6. Climate-related targets</a:t>
            </a:r>
            <a:endParaRPr lang="en-US" sz="1400" dirty="0" smtClean="0">
              <a:latin typeface="+mj-lt"/>
            </a:endParaRPr>
          </a:p>
          <a:p>
            <a:pPr lvl="2"/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3085480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IFRS S2 -  </a:t>
            </a:r>
            <a:r>
              <a:rPr lang="en-US" sz="3600" b="1" dirty="0" smtClean="0"/>
              <a:t>Categories of </a:t>
            </a:r>
            <a:r>
              <a:rPr lang="en-US" sz="3600" dirty="0" smtClean="0"/>
              <a:t>Scope </a:t>
            </a:r>
            <a:r>
              <a:rPr lang="en-US" sz="3600" dirty="0"/>
              <a:t>3 GHG emissions</a:t>
            </a:r>
            <a:br>
              <a:rPr lang="en-US" sz="3600" dirty="0"/>
            </a:br>
            <a:endParaRPr lang="en-GB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536700"/>
            <a:ext cx="10922000" cy="4956175"/>
          </a:xfrm>
        </p:spPr>
        <p:txBody>
          <a:bodyPr numCol="2">
            <a:normAutofit fontScale="92500" lnSpcReduction="20000"/>
          </a:bodyPr>
          <a:lstStyle/>
          <a:p>
            <a:pPr marL="446088" lvl="2">
              <a:buNone/>
            </a:pPr>
            <a:r>
              <a:rPr lang="en-US" sz="1800" dirty="0" smtClean="0">
                <a:latin typeface="+mj-lt"/>
              </a:rPr>
              <a:t>*GHG </a:t>
            </a:r>
            <a:r>
              <a:rPr lang="en-US" sz="1800" dirty="0">
                <a:latin typeface="+mj-lt"/>
              </a:rPr>
              <a:t>Protocol </a:t>
            </a:r>
            <a:r>
              <a:rPr lang="en-US" sz="1800" dirty="0" smtClean="0">
                <a:latin typeface="+mj-lt"/>
              </a:rPr>
              <a:t>Corporate Value</a:t>
            </a:r>
            <a:endParaRPr lang="en-US" sz="1800" dirty="0">
              <a:latin typeface="+mj-lt"/>
            </a:endParaRPr>
          </a:p>
          <a:p>
            <a:pPr marL="446088" lvl="2"/>
            <a:r>
              <a:rPr lang="en-US" sz="2800" dirty="0" smtClean="0">
                <a:latin typeface="+mj-lt"/>
              </a:rPr>
              <a:t>1</a:t>
            </a:r>
            <a:r>
              <a:rPr lang="en-US" sz="2800" dirty="0">
                <a:latin typeface="+mj-lt"/>
              </a:rPr>
              <a:t>. Purchased goods and services</a:t>
            </a:r>
          </a:p>
          <a:p>
            <a:pPr marL="446088" lvl="2"/>
            <a:r>
              <a:rPr lang="en-US" sz="2800" dirty="0">
                <a:latin typeface="+mj-lt"/>
              </a:rPr>
              <a:t>2. Capital goods</a:t>
            </a:r>
          </a:p>
          <a:p>
            <a:pPr marL="446088" lvl="2"/>
            <a:r>
              <a:rPr lang="en-US" sz="2800" dirty="0">
                <a:latin typeface="+mj-lt"/>
              </a:rPr>
              <a:t>3. Fuel </a:t>
            </a:r>
            <a:r>
              <a:rPr lang="en-US" sz="2800" dirty="0" smtClean="0">
                <a:latin typeface="+mj-lt"/>
              </a:rPr>
              <a:t>&amp; </a:t>
            </a:r>
            <a:r>
              <a:rPr lang="en-US" sz="2800" dirty="0">
                <a:latin typeface="+mj-lt"/>
              </a:rPr>
              <a:t>energy related activities</a:t>
            </a:r>
          </a:p>
          <a:p>
            <a:pPr marL="446088" lvl="2"/>
            <a:r>
              <a:rPr lang="en-US" sz="2800" dirty="0">
                <a:latin typeface="+mj-lt"/>
              </a:rPr>
              <a:t>4. Upstream </a:t>
            </a:r>
            <a:r>
              <a:rPr lang="en-US" sz="2800" dirty="0" smtClean="0">
                <a:latin typeface="+mj-lt"/>
              </a:rPr>
              <a:t>transportation &amp; distribution</a:t>
            </a:r>
            <a:endParaRPr lang="en-US" sz="2800" dirty="0">
              <a:latin typeface="+mj-lt"/>
            </a:endParaRPr>
          </a:p>
          <a:p>
            <a:pPr marL="446088" lvl="2"/>
            <a:r>
              <a:rPr lang="en-US" sz="2800" dirty="0">
                <a:latin typeface="+mj-lt"/>
              </a:rPr>
              <a:t>5. Waste generated in operations</a:t>
            </a:r>
          </a:p>
          <a:p>
            <a:pPr marL="446088" lvl="2"/>
            <a:r>
              <a:rPr lang="en-US" sz="2800" dirty="0">
                <a:latin typeface="+mj-lt"/>
              </a:rPr>
              <a:t>6. Business travel</a:t>
            </a:r>
          </a:p>
          <a:p>
            <a:pPr marL="446088" lvl="2"/>
            <a:r>
              <a:rPr lang="en-US" sz="2800" dirty="0">
                <a:latin typeface="+mj-lt"/>
              </a:rPr>
              <a:t>7. Employee commuting</a:t>
            </a:r>
          </a:p>
          <a:p>
            <a:pPr marL="446088" lvl="2"/>
            <a:r>
              <a:rPr lang="en-US" sz="2800" dirty="0">
                <a:latin typeface="+mj-lt"/>
              </a:rPr>
              <a:t>8. Upstream leased </a:t>
            </a:r>
            <a:r>
              <a:rPr lang="en-US" sz="2800" dirty="0" smtClean="0">
                <a:latin typeface="+mj-lt"/>
              </a:rPr>
              <a:t>assets</a:t>
            </a:r>
          </a:p>
          <a:p>
            <a:pPr marL="446088" lvl="2"/>
            <a:r>
              <a:rPr lang="en-US" sz="2800" dirty="0" smtClean="0">
                <a:latin typeface="+mj-lt"/>
              </a:rPr>
              <a:t>9</a:t>
            </a:r>
            <a:r>
              <a:rPr lang="en-US" sz="2800" dirty="0">
                <a:latin typeface="+mj-lt"/>
              </a:rPr>
              <a:t>. Downstream transportation and </a:t>
            </a:r>
            <a:r>
              <a:rPr lang="en-US" sz="2800" dirty="0" smtClean="0">
                <a:latin typeface="+mj-lt"/>
              </a:rPr>
              <a:t>distribution</a:t>
            </a:r>
            <a:endParaRPr lang="en-US" sz="2800" dirty="0">
              <a:latin typeface="+mj-lt"/>
            </a:endParaRPr>
          </a:p>
          <a:p>
            <a:pPr marL="446088" lvl="2"/>
            <a:r>
              <a:rPr lang="en-US" sz="2800" dirty="0">
                <a:latin typeface="+mj-lt"/>
              </a:rPr>
              <a:t>10. Processing of sold products</a:t>
            </a:r>
          </a:p>
          <a:p>
            <a:pPr marL="446088" lvl="2"/>
            <a:r>
              <a:rPr lang="en-US" sz="2800" dirty="0">
                <a:latin typeface="+mj-lt"/>
              </a:rPr>
              <a:t>11. Use of sold products</a:t>
            </a:r>
          </a:p>
          <a:p>
            <a:pPr marL="446088" lvl="2"/>
            <a:r>
              <a:rPr lang="en-US" sz="2800" dirty="0">
                <a:latin typeface="+mj-lt"/>
              </a:rPr>
              <a:t>12. End-of-life treatment of sold products</a:t>
            </a:r>
          </a:p>
          <a:p>
            <a:pPr marL="446088" lvl="2"/>
            <a:r>
              <a:rPr lang="en-US" sz="2800" dirty="0">
                <a:latin typeface="+mj-lt"/>
              </a:rPr>
              <a:t>13. Downstream leased assets</a:t>
            </a:r>
          </a:p>
          <a:p>
            <a:pPr marL="446088" lvl="2"/>
            <a:r>
              <a:rPr lang="en-US" sz="2800" dirty="0">
                <a:latin typeface="+mj-lt"/>
              </a:rPr>
              <a:t>14. Franchises</a:t>
            </a:r>
          </a:p>
          <a:p>
            <a:pPr marL="446088" lvl="2"/>
            <a:r>
              <a:rPr lang="en-US" sz="2800" dirty="0">
                <a:latin typeface="+mj-lt"/>
              </a:rPr>
              <a:t>15. </a:t>
            </a:r>
            <a:r>
              <a:rPr lang="en-US" sz="2800" dirty="0" smtClean="0">
                <a:latin typeface="+mj-lt"/>
              </a:rPr>
              <a:t>Investments</a:t>
            </a:r>
          </a:p>
          <a:p>
            <a:pPr marL="217488" lvl="2" indent="0">
              <a:buNone/>
            </a:pPr>
            <a:endParaRPr lang="en-US" sz="2400" i="1" dirty="0" smtClean="0">
              <a:latin typeface="+mj-lt"/>
            </a:endParaRPr>
          </a:p>
          <a:p>
            <a:pPr marL="217488" lvl="2" indent="0">
              <a:buNone/>
            </a:pPr>
            <a:r>
              <a:rPr lang="en-US" sz="2800" b="1" i="1" dirty="0" smtClean="0">
                <a:latin typeface="+mj-lt"/>
              </a:rPr>
              <a:t>Scope </a:t>
            </a:r>
            <a:r>
              <a:rPr lang="en-US" sz="2800" b="1" i="1" dirty="0">
                <a:latin typeface="+mj-lt"/>
              </a:rPr>
              <a:t>3 measurement </a:t>
            </a:r>
            <a:r>
              <a:rPr lang="en-US" sz="2800" b="1" i="1" dirty="0" smtClean="0">
                <a:latin typeface="+mj-lt"/>
              </a:rPr>
              <a:t>framework/criteria – </a:t>
            </a:r>
          </a:p>
          <a:p>
            <a:pPr marL="217488" lvl="2" indent="0">
              <a:buNone/>
            </a:pPr>
            <a:r>
              <a:rPr lang="en-US" sz="2800" b="1" i="1" dirty="0" smtClean="0">
                <a:latin typeface="+mj-lt"/>
              </a:rPr>
              <a:t>Measurement, Data, Scope &amp; Verification </a:t>
            </a:r>
          </a:p>
          <a:p>
            <a:pPr marL="217488" lvl="2" indent="0">
              <a:buNone/>
            </a:pPr>
            <a:endParaRPr lang="en-US" sz="2800" b="1" i="1" dirty="0" smtClean="0">
              <a:latin typeface="+mj-lt"/>
            </a:endParaRPr>
          </a:p>
          <a:p>
            <a:pPr marL="217488" lvl="2" indent="0">
              <a:buNone/>
            </a:pPr>
            <a:r>
              <a:rPr lang="en-US" sz="2600" i="1" dirty="0" smtClean="0">
                <a:latin typeface="+mj-lt"/>
              </a:rPr>
              <a:t>(</a:t>
            </a:r>
            <a:r>
              <a:rPr lang="en-US" sz="2600" i="1" dirty="0">
                <a:latin typeface="+mj-lt"/>
              </a:rPr>
              <a:t>Reliefs/ support/guidance available)</a:t>
            </a:r>
          </a:p>
          <a:p>
            <a:pPr marL="217488" lvl="2" indent="0">
              <a:buNone/>
            </a:pPr>
            <a:endParaRPr lang="en-US" sz="28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637171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383322"/>
            <a:ext cx="10972800" cy="4673601"/>
          </a:xfrm>
        </p:spPr>
        <p:txBody>
          <a:bodyPr>
            <a:normAutofit fontScale="85000" lnSpcReduction="20000"/>
          </a:bodyPr>
          <a:lstStyle/>
          <a:p>
            <a:pPr marL="539494" indent="-457200">
              <a:spcAft>
                <a:spcPts val="600"/>
              </a:spcAft>
            </a:pPr>
            <a:r>
              <a:rPr lang="en-US" dirty="0" smtClean="0"/>
              <a:t>Limited or </a:t>
            </a:r>
            <a:r>
              <a:rPr lang="en-US" dirty="0"/>
              <a:t>Reasonable </a:t>
            </a:r>
            <a:r>
              <a:rPr lang="en-US" dirty="0" smtClean="0"/>
              <a:t>Assurance?</a:t>
            </a:r>
            <a:endParaRPr lang="en-US" dirty="0"/>
          </a:p>
          <a:p>
            <a:pPr marL="539494" indent="-457200">
              <a:spcAft>
                <a:spcPts val="600"/>
              </a:spcAft>
            </a:pPr>
            <a:r>
              <a:rPr lang="en-US" dirty="0" smtClean="0"/>
              <a:t>‘</a:t>
            </a:r>
            <a:r>
              <a:rPr lang="en-US" dirty="0" smtClean="0"/>
              <a:t>Climate Change’ (CC) not explicit in </a:t>
            </a:r>
            <a:r>
              <a:rPr lang="en-US" dirty="0"/>
              <a:t>the </a:t>
            </a:r>
            <a:r>
              <a:rPr lang="en-US" dirty="0" smtClean="0"/>
              <a:t>ISAs </a:t>
            </a:r>
            <a:r>
              <a:rPr lang="en-US" dirty="0" smtClean="0"/>
              <a:t>to:</a:t>
            </a:r>
            <a:endParaRPr lang="en-US" dirty="0" smtClean="0"/>
          </a:p>
          <a:p>
            <a:pPr marL="617213" lvl="1" indent="-342900">
              <a:spcAft>
                <a:spcPts val="600"/>
              </a:spcAft>
              <a:buFont typeface="+mj-lt"/>
              <a:buAutoNum type="alphaLcPeriod"/>
            </a:pPr>
            <a:r>
              <a:rPr lang="en-US" dirty="0" smtClean="0"/>
              <a:t>identify </a:t>
            </a:r>
            <a:r>
              <a:rPr lang="en-US" dirty="0" smtClean="0"/>
              <a:t>&amp; </a:t>
            </a:r>
            <a:r>
              <a:rPr lang="en-US" dirty="0" smtClean="0"/>
              <a:t>assess risks of material </a:t>
            </a:r>
            <a:r>
              <a:rPr lang="en-US" dirty="0" smtClean="0"/>
              <a:t>misstatement of the financial statements, </a:t>
            </a:r>
            <a:r>
              <a:rPr lang="en-US" dirty="0"/>
              <a:t>whether due to fraud or </a:t>
            </a:r>
            <a:r>
              <a:rPr lang="en-US" dirty="0" smtClean="0"/>
              <a:t>error</a:t>
            </a:r>
          </a:p>
          <a:p>
            <a:pPr marL="617213" lvl="1" indent="-342900">
              <a:spcAft>
                <a:spcPts val="600"/>
              </a:spcAft>
              <a:buFont typeface="+mj-lt"/>
              <a:buAutoNum type="alphaLcPeriod"/>
            </a:pPr>
            <a:r>
              <a:rPr lang="en-US" dirty="0" smtClean="0"/>
              <a:t>design and </a:t>
            </a:r>
            <a:r>
              <a:rPr lang="en-US" dirty="0"/>
              <a:t>perform audit procedures responsive </a:t>
            </a:r>
            <a:r>
              <a:rPr lang="en-US" dirty="0" smtClean="0"/>
              <a:t>to those </a:t>
            </a:r>
            <a:r>
              <a:rPr lang="en-US" dirty="0"/>
              <a:t>risks, and obtain audit evidence that </a:t>
            </a:r>
            <a:r>
              <a:rPr lang="en-US" dirty="0" smtClean="0"/>
              <a:t>is sufficient </a:t>
            </a:r>
            <a:r>
              <a:rPr lang="en-US" dirty="0"/>
              <a:t>and appropriate to provide a basis </a:t>
            </a:r>
            <a:r>
              <a:rPr lang="en-US" dirty="0" smtClean="0"/>
              <a:t>for the </a:t>
            </a:r>
            <a:r>
              <a:rPr lang="en-US" dirty="0"/>
              <a:t>auditor’s </a:t>
            </a:r>
            <a:r>
              <a:rPr lang="en-US" dirty="0" smtClean="0"/>
              <a:t>opinion</a:t>
            </a:r>
            <a:r>
              <a:rPr lang="en-US" dirty="0" smtClean="0"/>
              <a:t>.</a:t>
            </a:r>
          </a:p>
          <a:p>
            <a:pPr marL="617213" lvl="1" indent="-342900">
              <a:spcAft>
                <a:spcPts val="600"/>
              </a:spcAft>
              <a:buFont typeface="+mj-lt"/>
              <a:buAutoNum type="alphaLcPeriod"/>
            </a:pPr>
            <a:endParaRPr lang="en-US" dirty="0" smtClean="0"/>
          </a:p>
          <a:p>
            <a:pPr>
              <a:spcAft>
                <a:spcPts val="600"/>
              </a:spcAft>
            </a:pPr>
            <a:r>
              <a:rPr lang="en-US" dirty="0" smtClean="0"/>
              <a:t>increasing investor </a:t>
            </a:r>
            <a:r>
              <a:rPr lang="en-US" dirty="0"/>
              <a:t>CC </a:t>
            </a:r>
            <a:r>
              <a:rPr lang="en-US" dirty="0" smtClean="0"/>
              <a:t>concern/priority </a:t>
            </a:r>
            <a:r>
              <a:rPr lang="en-US" dirty="0" smtClean="0"/>
              <a:t>= </a:t>
            </a:r>
            <a:r>
              <a:rPr lang="en-US" dirty="0" smtClean="0"/>
              <a:t>higher susceptibility to </a:t>
            </a:r>
            <a:r>
              <a:rPr lang="en-US" dirty="0" smtClean="0"/>
              <a:t>misstatement. </a:t>
            </a:r>
            <a:endParaRPr lang="en-US" dirty="0" smtClean="0"/>
          </a:p>
          <a:p>
            <a:pPr>
              <a:spcAft>
                <a:spcPts val="600"/>
              </a:spcAft>
            </a:pPr>
            <a:r>
              <a:rPr lang="en-US" dirty="0" smtClean="0"/>
              <a:t>Widening Scope:</a:t>
            </a:r>
          </a:p>
          <a:p>
            <a:pPr lvl="1">
              <a:spcAft>
                <a:spcPts val="600"/>
              </a:spcAft>
            </a:pPr>
            <a:r>
              <a:rPr lang="en-US" sz="2900" dirty="0" smtClean="0"/>
              <a:t>Directly Affected Industries e.g. - financial services energy</a:t>
            </a:r>
            <a:r>
              <a:rPr lang="en-US" sz="2900" dirty="0"/>
              <a:t>, transportation, construction, primary producers</a:t>
            </a:r>
            <a:r>
              <a:rPr lang="en-US" sz="2900" dirty="0" smtClean="0"/>
              <a:t>, agriculture </a:t>
            </a:r>
            <a:r>
              <a:rPr lang="en-US" sz="2900" dirty="0"/>
              <a:t>and forestry industries. </a:t>
            </a:r>
            <a:endParaRPr lang="en-US" sz="2900" dirty="0" smtClean="0"/>
          </a:p>
          <a:p>
            <a:pPr lvl="1">
              <a:spcAft>
                <a:spcPts val="600"/>
              </a:spcAft>
            </a:pPr>
            <a:r>
              <a:rPr lang="en-US" sz="2900" dirty="0" smtClean="0"/>
              <a:t>All other entities indirectly </a:t>
            </a:r>
            <a:r>
              <a:rPr lang="en-US" sz="2900" dirty="0"/>
              <a:t>affected </a:t>
            </a:r>
            <a:r>
              <a:rPr lang="en-US" sz="2900" dirty="0" smtClean="0"/>
              <a:t>- -supply </a:t>
            </a:r>
            <a:r>
              <a:rPr lang="en-US" sz="2900" dirty="0"/>
              <a:t>chains, customers</a:t>
            </a:r>
            <a:r>
              <a:rPr lang="en-US" sz="2900" dirty="0" smtClean="0"/>
              <a:t>, financing</a:t>
            </a:r>
            <a:r>
              <a:rPr lang="en-US" sz="2900" dirty="0"/>
              <a:t>, </a:t>
            </a:r>
            <a:r>
              <a:rPr lang="en-US" sz="2900" dirty="0" smtClean="0"/>
              <a:t>insurance, compliance – short/ medium/ long term exposure?</a:t>
            </a:r>
            <a:endParaRPr lang="en-GB" sz="29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05538" y="120466"/>
            <a:ext cx="9276862" cy="1143000"/>
          </a:xfrm>
        </p:spPr>
        <p:txBody>
          <a:bodyPr/>
          <a:lstStyle/>
          <a:p>
            <a:r>
              <a:rPr lang="en-GB" dirty="0" smtClean="0"/>
              <a:t>CC Assurance considerations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777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23814" y="1258276"/>
            <a:ext cx="10750651" cy="5155049"/>
          </a:xfrm>
        </p:spPr>
        <p:txBody>
          <a:bodyPr>
            <a:normAutofit fontScale="85000" lnSpcReduction="20000"/>
          </a:bodyPr>
          <a:lstStyle/>
          <a:p>
            <a:pPr marL="596644" indent="-514350">
              <a:buFont typeface="+mj-lt"/>
              <a:buAutoNum type="arabicPeriod"/>
            </a:pPr>
            <a:r>
              <a:rPr lang="en-US" sz="2600" b="1" dirty="0"/>
              <a:t>EXTENDED EXTERNAL REPORTING (EER) ASSURANCE (non-financial </a:t>
            </a:r>
            <a:r>
              <a:rPr lang="en-US" sz="2600" b="1" dirty="0" smtClean="0"/>
              <a:t>reporting)</a:t>
            </a:r>
            <a:endParaRPr lang="en-US" sz="2600" b="1" dirty="0"/>
          </a:p>
          <a:p>
            <a:pPr marL="1053844" lvl="1" indent="-514350">
              <a:buFont typeface="+mj-lt"/>
              <a:buAutoNum type="romanLcPeriod"/>
            </a:pPr>
            <a:r>
              <a:rPr lang="en-US" sz="2200" b="1" dirty="0" smtClean="0"/>
              <a:t>ISAE </a:t>
            </a:r>
            <a:r>
              <a:rPr lang="en-US" sz="2200" b="1" dirty="0"/>
              <a:t>3000 </a:t>
            </a:r>
            <a:r>
              <a:rPr lang="en-US" sz="2200" dirty="0"/>
              <a:t>(Revised</a:t>
            </a:r>
            <a:r>
              <a:rPr lang="en-US" sz="2700" dirty="0" smtClean="0"/>
              <a:t>) </a:t>
            </a:r>
            <a:r>
              <a:rPr lang="en-US" sz="1900" dirty="0" smtClean="0"/>
              <a:t>-</a:t>
            </a:r>
            <a:r>
              <a:rPr lang="en-US" sz="1900" b="1" dirty="0" smtClean="0"/>
              <a:t>Assurance </a:t>
            </a:r>
            <a:r>
              <a:rPr lang="en-US" sz="1900" b="1" dirty="0"/>
              <a:t>Engagements Other than Audits or Reviews of Historical Financial Information </a:t>
            </a:r>
            <a:endParaRPr lang="en-US" sz="1900" b="1" dirty="0" smtClean="0"/>
          </a:p>
          <a:p>
            <a:pPr marL="1053844" lvl="1" indent="-514350">
              <a:buFont typeface="+mj-lt"/>
              <a:buAutoNum type="romanLcPeriod"/>
            </a:pPr>
            <a:r>
              <a:rPr lang="en-US" sz="1900" b="1" dirty="0" smtClean="0"/>
              <a:t>ISA </a:t>
            </a:r>
            <a:r>
              <a:rPr lang="en-US" sz="1900" b="1" dirty="0"/>
              <a:t>720 (Revised), The Auditor’s Responsibilities Relating to Other Information</a:t>
            </a:r>
            <a:endParaRPr lang="en-GB" sz="1900" b="1" dirty="0"/>
          </a:p>
          <a:p>
            <a:pPr marL="1053844" lvl="1" indent="-514350">
              <a:spcAft>
                <a:spcPts val="600"/>
              </a:spcAft>
              <a:buFont typeface="+mj-lt"/>
              <a:buAutoNum type="romanLcPeriod"/>
            </a:pPr>
            <a:r>
              <a:rPr lang="en-US" sz="1900" b="1" dirty="0" smtClean="0"/>
              <a:t>ISAE </a:t>
            </a:r>
            <a:r>
              <a:rPr lang="en-US" sz="1900" b="1" dirty="0"/>
              <a:t>3410 Assurance Engagement on Greenhouse Gas Statements</a:t>
            </a:r>
          </a:p>
          <a:p>
            <a:pPr>
              <a:spcAft>
                <a:spcPts val="600"/>
              </a:spcAft>
            </a:pPr>
            <a:r>
              <a:rPr lang="en-US" b="1" u="sng" dirty="0" smtClean="0"/>
              <a:t>Others </a:t>
            </a:r>
          </a:p>
          <a:p>
            <a:pPr lvl="1">
              <a:spcAft>
                <a:spcPts val="600"/>
              </a:spcAft>
            </a:pPr>
            <a:r>
              <a:rPr lang="en-US" b="1" dirty="0" smtClean="0"/>
              <a:t>ISA </a:t>
            </a:r>
            <a:r>
              <a:rPr lang="en-US" b="1" dirty="0"/>
              <a:t>315 </a:t>
            </a:r>
            <a:r>
              <a:rPr lang="en-US" dirty="0"/>
              <a:t>(Revised 2019</a:t>
            </a:r>
            <a:r>
              <a:rPr lang="en-US" dirty="0" smtClean="0"/>
              <a:t>)- </a:t>
            </a:r>
            <a:r>
              <a:rPr lang="en-US" dirty="0"/>
              <a:t>Identifying and Assessing the Risks of Material </a:t>
            </a:r>
            <a:r>
              <a:rPr lang="en-US" dirty="0" smtClean="0"/>
              <a:t>Misstatement</a:t>
            </a:r>
          </a:p>
          <a:p>
            <a:pPr lvl="1">
              <a:spcAft>
                <a:spcPts val="600"/>
              </a:spcAft>
            </a:pPr>
            <a:r>
              <a:rPr lang="en-US" b="1" dirty="0"/>
              <a:t>ISA 320 </a:t>
            </a:r>
            <a:r>
              <a:rPr lang="en-US" dirty="0"/>
              <a:t>- Materiality </a:t>
            </a:r>
            <a:r>
              <a:rPr lang="en-US" dirty="0" smtClean="0"/>
              <a:t>in Planning and Performing an Audit</a:t>
            </a:r>
          </a:p>
          <a:p>
            <a:pPr lvl="1">
              <a:spcAft>
                <a:spcPts val="600"/>
              </a:spcAft>
            </a:pPr>
            <a:r>
              <a:rPr lang="en-US" b="1" dirty="0"/>
              <a:t>ISA </a:t>
            </a:r>
            <a:r>
              <a:rPr lang="en-US" b="1" dirty="0" smtClean="0"/>
              <a:t>330 </a:t>
            </a:r>
            <a:r>
              <a:rPr lang="en-US" dirty="0" smtClean="0"/>
              <a:t>– The Auditor’s Responses to Assessed </a:t>
            </a:r>
            <a:r>
              <a:rPr lang="en-US" dirty="0"/>
              <a:t>Risks</a:t>
            </a:r>
            <a:endParaRPr lang="en-GB" dirty="0"/>
          </a:p>
          <a:p>
            <a:pPr lvl="1" fontAlgn="t">
              <a:spcAft>
                <a:spcPts val="600"/>
              </a:spcAft>
            </a:pPr>
            <a:r>
              <a:rPr lang="en-US" b="1" dirty="0"/>
              <a:t>ISA 250 (</a:t>
            </a:r>
            <a:r>
              <a:rPr lang="en-US" b="1" dirty="0" smtClean="0"/>
              <a:t>Revised) -</a:t>
            </a:r>
            <a:r>
              <a:rPr lang="en-US" dirty="0" smtClean="0"/>
              <a:t>Consideration </a:t>
            </a:r>
            <a:r>
              <a:rPr lang="en-US" dirty="0"/>
              <a:t>of Laws </a:t>
            </a:r>
            <a:r>
              <a:rPr lang="en-US" dirty="0" smtClean="0"/>
              <a:t>&amp; </a:t>
            </a:r>
            <a:r>
              <a:rPr lang="en-US" dirty="0"/>
              <a:t>Regulations </a:t>
            </a:r>
            <a:r>
              <a:rPr lang="en-US" dirty="0" smtClean="0"/>
              <a:t>in an </a:t>
            </a:r>
            <a:r>
              <a:rPr lang="en-US" dirty="0"/>
              <a:t>Audit of </a:t>
            </a:r>
            <a:r>
              <a:rPr lang="en-US" dirty="0" smtClean="0"/>
              <a:t>Financial Statements</a:t>
            </a:r>
            <a:endParaRPr lang="en-GB" dirty="0"/>
          </a:p>
          <a:p>
            <a:pPr lvl="1" fontAlgn="t">
              <a:spcAft>
                <a:spcPts val="600"/>
              </a:spcAft>
            </a:pPr>
            <a:r>
              <a:rPr lang="en-US" b="1" dirty="0"/>
              <a:t>ISA 450</a:t>
            </a:r>
            <a:r>
              <a:rPr lang="en-US" dirty="0"/>
              <a:t>, Evaluation of Misstatements Identified </a:t>
            </a:r>
            <a:r>
              <a:rPr lang="en-US" dirty="0" smtClean="0"/>
              <a:t>during the </a:t>
            </a:r>
            <a:r>
              <a:rPr lang="en-US" dirty="0"/>
              <a:t>Audit</a:t>
            </a:r>
            <a:endParaRPr lang="en-GB" dirty="0"/>
          </a:p>
          <a:p>
            <a:pPr lvl="1" fontAlgn="t">
              <a:spcAft>
                <a:spcPts val="600"/>
              </a:spcAft>
            </a:pPr>
            <a:r>
              <a:rPr lang="en-US" b="1" dirty="0"/>
              <a:t>ISA 540 </a:t>
            </a:r>
            <a:r>
              <a:rPr lang="en-US" dirty="0"/>
              <a:t>(Revised), Auditing </a:t>
            </a:r>
            <a:r>
              <a:rPr lang="en-US" dirty="0" smtClean="0"/>
              <a:t>Accounting Estimates </a:t>
            </a:r>
            <a:r>
              <a:rPr lang="en-US" dirty="0"/>
              <a:t>and </a:t>
            </a:r>
            <a:r>
              <a:rPr lang="en-US" dirty="0" smtClean="0"/>
              <a:t>Related Disclosures</a:t>
            </a:r>
            <a:endParaRPr lang="en-GB" dirty="0"/>
          </a:p>
          <a:p>
            <a:pPr lvl="1" fontAlgn="t">
              <a:spcAft>
                <a:spcPts val="600"/>
              </a:spcAft>
            </a:pPr>
            <a:r>
              <a:rPr lang="en-US" b="1" dirty="0"/>
              <a:t>SA 620, </a:t>
            </a:r>
            <a:r>
              <a:rPr lang="en-US" dirty="0" smtClean="0"/>
              <a:t>Using the </a:t>
            </a:r>
            <a:r>
              <a:rPr lang="en-US" dirty="0"/>
              <a:t>Work of </a:t>
            </a:r>
            <a:r>
              <a:rPr lang="en-US" dirty="0" smtClean="0"/>
              <a:t>an Auditor’s </a:t>
            </a:r>
            <a:r>
              <a:rPr lang="en-US" dirty="0"/>
              <a:t>Expert</a:t>
            </a:r>
            <a:endParaRPr lang="en-GB" dirty="0"/>
          </a:p>
          <a:p>
            <a:pPr lvl="1" fontAlgn="t">
              <a:spcAft>
                <a:spcPts val="600"/>
              </a:spcAft>
            </a:pPr>
            <a:r>
              <a:rPr lang="en-US" dirty="0"/>
              <a:t>ISA </a:t>
            </a:r>
            <a:r>
              <a:rPr lang="en-US" dirty="0" smtClean="0"/>
              <a:t>570 (</a:t>
            </a:r>
            <a:r>
              <a:rPr lang="en-US" dirty="0"/>
              <a:t>Revised), </a:t>
            </a:r>
            <a:r>
              <a:rPr lang="en-US" dirty="0" smtClean="0"/>
              <a:t>Going Concern</a:t>
            </a:r>
            <a:endParaRPr lang="en-GB" dirty="0"/>
          </a:p>
          <a:p>
            <a:pPr lvl="1" fontAlgn="t">
              <a:spcAft>
                <a:spcPts val="600"/>
              </a:spcAft>
            </a:pPr>
            <a:r>
              <a:rPr lang="en-US" dirty="0"/>
              <a:t>ISA 260 (Revised</a:t>
            </a:r>
            <a:r>
              <a:rPr lang="en-US" dirty="0" smtClean="0"/>
              <a:t>), Communication </a:t>
            </a:r>
            <a:r>
              <a:rPr lang="en-US" dirty="0"/>
              <a:t>with Those Charged </a:t>
            </a:r>
            <a:r>
              <a:rPr lang="en-US" dirty="0" smtClean="0"/>
              <a:t>with Governance</a:t>
            </a:r>
          </a:p>
          <a:p>
            <a:pPr fontAlgn="t"/>
            <a:endParaRPr lang="en-US" dirty="0" smtClean="0"/>
          </a:p>
          <a:p>
            <a:pPr fontAlgn="t"/>
            <a:endParaRPr lang="en-GB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11754" y="329345"/>
            <a:ext cx="9269046" cy="62723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ISAs used Sustainability Reporting… 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 rot="20217595">
            <a:off x="1346746" y="2904826"/>
            <a:ext cx="1003118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(ISSA) </a:t>
            </a:r>
            <a:r>
              <a:rPr lang="en-US" sz="8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5000 </a:t>
            </a:r>
          </a:p>
        </p:txBody>
      </p:sp>
    </p:spTree>
    <p:extLst>
      <p:ext uri="{BB962C8B-B14F-4D97-AF65-F5344CB8AC3E}">
        <p14:creationId xmlns:p14="http://schemas.microsoft.com/office/powerpoint/2010/main" val="218554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5680" y="451094"/>
            <a:ext cx="9088120" cy="924413"/>
          </a:xfrm>
        </p:spPr>
        <p:txBody>
          <a:bodyPr>
            <a:normAutofit fontScale="90000"/>
          </a:bodyPr>
          <a:lstStyle/>
          <a:p>
            <a:r>
              <a:rPr lang="en-GB" sz="4000" b="1" cap="all" dirty="0" smtClean="0"/>
              <a:t>PROPOSED INTERNATIONAL </a:t>
            </a:r>
            <a:r>
              <a:rPr lang="en-GB" sz="4000" b="1" cap="all" dirty="0"/>
              <a:t>STANDARD ON SUSTAINABILITY ASSURANCE (</a:t>
            </a:r>
            <a:r>
              <a:rPr lang="en-GB" sz="4000" b="1" cap="all" dirty="0" smtClean="0"/>
              <a:t>ISSA) 5000</a:t>
            </a:r>
            <a:r>
              <a:rPr lang="en-GB" b="1" cap="all" dirty="0"/>
              <a:t/>
            </a:r>
            <a:br>
              <a:rPr lang="en-GB" b="1" cap="all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8369"/>
            <a:ext cx="10515600" cy="4668594"/>
          </a:xfrm>
        </p:spPr>
        <p:txBody>
          <a:bodyPr>
            <a:normAutofit/>
          </a:bodyPr>
          <a:lstStyle/>
          <a:p>
            <a:r>
              <a:rPr lang="en-US" dirty="0" smtClean="0"/>
              <a:t>Landmark, stand-alone </a:t>
            </a:r>
            <a:r>
              <a:rPr lang="en-US" dirty="0"/>
              <a:t>International Standard on Sustainability </a:t>
            </a:r>
            <a:endParaRPr lang="en-US" dirty="0" smtClean="0"/>
          </a:p>
          <a:p>
            <a:r>
              <a:rPr lang="en-US" dirty="0" smtClean="0"/>
              <a:t>Lays out </a:t>
            </a:r>
            <a:r>
              <a:rPr lang="en-US" dirty="0" smtClean="0"/>
              <a:t>General </a:t>
            </a:r>
            <a:r>
              <a:rPr lang="en-US" dirty="0"/>
              <a:t>Requirements for Sustainability Assurance </a:t>
            </a:r>
            <a:r>
              <a:rPr lang="en-US" dirty="0" smtClean="0"/>
              <a:t>Engagements</a:t>
            </a:r>
            <a:endParaRPr lang="en-US" dirty="0"/>
          </a:p>
          <a:p>
            <a:r>
              <a:rPr lang="en-US" dirty="0" smtClean="0"/>
              <a:t>Derived through </a:t>
            </a:r>
            <a:r>
              <a:rPr lang="en-US" dirty="0"/>
              <a:t>close consultation and coordination with </a:t>
            </a:r>
            <a:r>
              <a:rPr lang="en-US" dirty="0" smtClean="0"/>
              <a:t>global organizations (IOSCO</a:t>
            </a:r>
            <a:r>
              <a:rPr lang="en-US" dirty="0"/>
              <a:t>, FSB, IESBA, ISSB, and </a:t>
            </a:r>
            <a:r>
              <a:rPr lang="en-US" dirty="0" smtClean="0"/>
              <a:t>GRI)</a:t>
            </a:r>
            <a:endParaRPr lang="en-US" dirty="0" smtClean="0"/>
          </a:p>
          <a:p>
            <a:r>
              <a:rPr lang="en-US" dirty="0" smtClean="0"/>
              <a:t>most </a:t>
            </a:r>
            <a:r>
              <a:rPr lang="en-US" dirty="0"/>
              <a:t>comprehensive sustainability assurance standard </a:t>
            </a:r>
            <a:r>
              <a:rPr lang="en-US" dirty="0" smtClean="0"/>
              <a:t>globally. </a:t>
            </a:r>
          </a:p>
          <a:p>
            <a:r>
              <a:rPr lang="en-US" dirty="0" smtClean="0"/>
              <a:t>principles-based, </a:t>
            </a:r>
            <a:r>
              <a:rPr lang="en-US" dirty="0"/>
              <a:t>supports scalability &amp; comprehensiveness by limiting possible exceptions from the principles</a:t>
            </a:r>
          </a:p>
          <a:p>
            <a:r>
              <a:rPr lang="en-US" dirty="0"/>
              <a:t>allows application of professional judgment in planning and performing the assurance engagement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7923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cap="all" dirty="0" smtClean="0"/>
              <a:t>Proposed </a:t>
            </a:r>
            <a:r>
              <a:rPr lang="en-GB" b="1" dirty="0"/>
              <a:t>ISSA </a:t>
            </a:r>
            <a:r>
              <a:rPr lang="en-GB" b="1" dirty="0" smtClean="0"/>
              <a:t>5000 (cont.)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4270"/>
            <a:ext cx="10666046" cy="47783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 smtClean="0"/>
              <a:t>APPLICABLE TO: </a:t>
            </a:r>
          </a:p>
          <a:p>
            <a:r>
              <a:rPr lang="en-US" dirty="0" smtClean="0"/>
              <a:t>sustainability </a:t>
            </a:r>
            <a:r>
              <a:rPr lang="en-US" dirty="0"/>
              <a:t>information about </a:t>
            </a:r>
            <a:r>
              <a:rPr lang="en-US" u="sng" dirty="0"/>
              <a:t>any appropriate sustainability matter</a:t>
            </a:r>
            <a:r>
              <a:rPr lang="en-US" dirty="0"/>
              <a:t> and </a:t>
            </a:r>
            <a:r>
              <a:rPr lang="en-US" u="sng" dirty="0"/>
              <a:t>prepared under any suitable </a:t>
            </a:r>
            <a:r>
              <a:rPr lang="en-US" u="sng" dirty="0" smtClean="0"/>
              <a:t>framework </a:t>
            </a:r>
            <a:r>
              <a:rPr lang="en-GB" dirty="0" smtClean="0"/>
              <a:t>standard </a:t>
            </a:r>
            <a:r>
              <a:rPr lang="en-GB" dirty="0"/>
              <a:t>or other suitable </a:t>
            </a:r>
            <a:r>
              <a:rPr lang="en-GB" dirty="0" smtClean="0"/>
              <a:t>criteria (i.e.</a:t>
            </a:r>
            <a:r>
              <a:rPr lang="en-US" u="sng" dirty="0" smtClean="0"/>
              <a:t> </a:t>
            </a:r>
            <a:r>
              <a:rPr lang="en-GB" dirty="0" smtClean="0"/>
              <a:t>all </a:t>
            </a:r>
            <a:r>
              <a:rPr lang="en-GB" dirty="0"/>
              <a:t>sustainability topics and </a:t>
            </a:r>
            <a:r>
              <a:rPr lang="en-GB" dirty="0" smtClean="0"/>
              <a:t>aspects)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/>
              <a:t>both limited and reasonable assurance engagements.</a:t>
            </a:r>
          </a:p>
          <a:p>
            <a:pPr lvl="0"/>
            <a:r>
              <a:rPr lang="en-GB" dirty="0" smtClean="0"/>
              <a:t>All </a:t>
            </a:r>
            <a:r>
              <a:rPr lang="en-GB" dirty="0"/>
              <a:t>sustainability information regardless of the mechanism for reporting the information</a:t>
            </a:r>
          </a:p>
          <a:p>
            <a:pPr lvl="0"/>
            <a:r>
              <a:rPr lang="en-GB" dirty="0"/>
              <a:t>For both limited and reasonable assurance engagements </a:t>
            </a:r>
            <a:endParaRPr lang="en-GB" dirty="0" smtClean="0"/>
          </a:p>
          <a:p>
            <a:pPr marL="0" lvl="0" indent="0">
              <a:buNone/>
            </a:pPr>
            <a:r>
              <a:rPr lang="en-GB" b="1" u="sng" dirty="0" smtClean="0"/>
              <a:t>Note</a:t>
            </a:r>
            <a:r>
              <a:rPr lang="en-GB" b="1" u="sng" dirty="0" smtClean="0"/>
              <a:t> </a:t>
            </a:r>
          </a:p>
          <a:p>
            <a:pPr lvl="0"/>
            <a:r>
              <a:rPr lang="en-GB" b="1" dirty="0" smtClean="0"/>
              <a:t>can </a:t>
            </a:r>
            <a:r>
              <a:rPr lang="en-GB" b="1" dirty="0"/>
              <a:t>be used by all assurance practitioners- </a:t>
            </a:r>
            <a:r>
              <a:rPr lang="en-GB" dirty="0"/>
              <a:t>but must comply with relevant ethical requirements &amp; quality management system that are at least as rigorous as the IESBA</a:t>
            </a:r>
          </a:p>
        </p:txBody>
      </p:sp>
    </p:spTree>
    <p:extLst>
      <p:ext uri="{BB962C8B-B14F-4D97-AF65-F5344CB8AC3E}">
        <p14:creationId xmlns:p14="http://schemas.microsoft.com/office/powerpoint/2010/main" val="162372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4308" y="1921490"/>
            <a:ext cx="5863342" cy="355709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39999" y="219930"/>
            <a:ext cx="9003323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 IESBA </a:t>
            </a:r>
            <a:r>
              <a:rPr lang="en-GB" dirty="0"/>
              <a:t>Code- Fundamental </a:t>
            </a:r>
            <a:r>
              <a:rPr lang="en-GB" dirty="0" smtClean="0"/>
              <a:t>Principles</a:t>
            </a:r>
            <a:r>
              <a:rPr lang="en-GB" dirty="0"/>
              <a:t> </a:t>
            </a:r>
            <a:r>
              <a:rPr lang="en-GB" dirty="0" smtClean="0"/>
              <a:t>  </a:t>
            </a:r>
            <a:r>
              <a:rPr lang="en-GB" sz="2400" dirty="0" smtClean="0"/>
              <a:t>(Rev. 2022)</a:t>
            </a:r>
            <a:endParaRPr lang="en-GB" sz="2400" dirty="0"/>
          </a:p>
        </p:txBody>
      </p:sp>
      <p:sp>
        <p:nvSpPr>
          <p:cNvPr id="5" name="Rectangle 4"/>
          <p:cNvSpPr/>
          <p:nvPr/>
        </p:nvSpPr>
        <p:spPr>
          <a:xfrm>
            <a:off x="679938" y="1449123"/>
            <a:ext cx="467360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The </a:t>
            </a:r>
            <a:r>
              <a:rPr lang="en-US" sz="3200" b="1" dirty="0" smtClean="0"/>
              <a:t>5 </a:t>
            </a:r>
            <a:r>
              <a:rPr lang="en-US" sz="3200" b="1" dirty="0"/>
              <a:t>Fundamental </a:t>
            </a:r>
            <a:r>
              <a:rPr lang="en-US" sz="3200" b="1" dirty="0" smtClean="0"/>
              <a:t>Principles:</a:t>
            </a:r>
          </a:p>
          <a:p>
            <a:endParaRPr lang="en-US" sz="3200" b="1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Integrity</a:t>
            </a: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Objectivity</a:t>
            </a: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P</a:t>
            </a:r>
            <a:r>
              <a:rPr lang="en-US" sz="2800" dirty="0" smtClean="0"/>
              <a:t>rofessional </a:t>
            </a:r>
            <a:r>
              <a:rPr lang="en-US" sz="2800" dirty="0"/>
              <a:t>Competence </a:t>
            </a:r>
            <a:r>
              <a:rPr lang="en-US" sz="2800" dirty="0" smtClean="0"/>
              <a:t>&amp; </a:t>
            </a:r>
            <a:r>
              <a:rPr lang="en-US" sz="2800" dirty="0"/>
              <a:t>Due Care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Professional Behavior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Confidentiality</a:t>
            </a:r>
            <a:endParaRPr lang="en-US" sz="2800" dirty="0"/>
          </a:p>
          <a:p>
            <a:r>
              <a:rPr lang="en-US" sz="3600" b="1" dirty="0" smtClean="0"/>
              <a:t>+</a:t>
            </a:r>
            <a:endParaRPr lang="en-US" sz="3600" b="1" dirty="0"/>
          </a:p>
          <a:p>
            <a:r>
              <a:rPr lang="en-US" sz="3600" b="1" dirty="0"/>
              <a:t>Independence</a:t>
            </a:r>
          </a:p>
        </p:txBody>
      </p:sp>
      <p:sp>
        <p:nvSpPr>
          <p:cNvPr id="2" name="Rectangle 1"/>
          <p:cNvSpPr/>
          <p:nvPr/>
        </p:nvSpPr>
        <p:spPr>
          <a:xfrm>
            <a:off x="8956432" y="6385168"/>
            <a:ext cx="2901310" cy="3204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Source: IESBA/IFAC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15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Sustainability &amp; Climate Change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- Living in the ‘New Normal’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201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Timelines &amp; thresholds for adoption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Sustainability Reporting IFRS S1 and S2 -  early adoption encouraged 1 Jan 2024, jurisdictional adoption to follow</a:t>
            </a:r>
          </a:p>
          <a:p>
            <a:r>
              <a:rPr lang="en-US" dirty="0" smtClean="0"/>
              <a:t>ISSA 5000 – Exposure draft out for comment by 2 December 2023 Proposed launch date…. 2024</a:t>
            </a:r>
            <a:endParaRPr lang="en-GB" dirty="0" smtClean="0"/>
          </a:p>
          <a:p>
            <a:r>
              <a:rPr lang="en-GB" dirty="0" smtClean="0"/>
              <a:t>Implementation Support/ Assistance/ Guidance </a:t>
            </a:r>
          </a:p>
          <a:p>
            <a:pPr lvl="1"/>
            <a:r>
              <a:rPr lang="en-GB" dirty="0" smtClean="0"/>
              <a:t>ICAG Council -a Steering Committee for Sustainability standards to manage adoption of new standards.</a:t>
            </a:r>
          </a:p>
          <a:p>
            <a:pPr lvl="1"/>
            <a:r>
              <a:rPr lang="en-GB" dirty="0" smtClean="0"/>
              <a:t>ICAG Technical Directorate</a:t>
            </a:r>
          </a:p>
          <a:p>
            <a:pPr lvl="1"/>
            <a:r>
              <a:rPr lang="en-GB" dirty="0" smtClean="0"/>
              <a:t>The Audit and Accountancy Faculty </a:t>
            </a:r>
          </a:p>
          <a:p>
            <a:pPr lvl="1"/>
            <a:r>
              <a:rPr lang="en-GB" sz="2800" dirty="0" smtClean="0"/>
              <a:t>IFAC </a:t>
            </a:r>
            <a:r>
              <a:rPr lang="en-GB" sz="2800" smtClean="0"/>
              <a:t>Resources (</a:t>
            </a:r>
            <a:r>
              <a:rPr lang="en-GB" sz="2800" i="1" smtClean="0"/>
              <a:t>Please register </a:t>
            </a:r>
            <a:r>
              <a:rPr lang="en-GB" sz="2800" i="1" dirty="0" smtClean="0"/>
              <a:t>at website</a:t>
            </a:r>
            <a:r>
              <a:rPr lang="en-GB" sz="2800" dirty="0" smtClean="0"/>
              <a:t>!)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67455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975" y="2574131"/>
            <a:ext cx="10515600" cy="2271407"/>
          </a:xfrm>
        </p:spPr>
        <p:txBody>
          <a:bodyPr/>
          <a:lstStyle/>
          <a:p>
            <a:r>
              <a:rPr lang="en-GB" dirty="0" smtClean="0"/>
              <a:t>Meeting the challenge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4466" y="5076070"/>
            <a:ext cx="10515600" cy="568691"/>
          </a:xfrm>
        </p:spPr>
        <p:txBody>
          <a:bodyPr/>
          <a:lstStyle/>
          <a:p>
            <a:r>
              <a:rPr lang="en-GB" dirty="0" smtClean="0"/>
              <a:t>Change management plan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260213" y="6301311"/>
            <a:ext cx="25028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Credit: Graphic Online</a:t>
            </a:r>
          </a:p>
        </p:txBody>
      </p:sp>
    </p:spTree>
    <p:extLst>
      <p:ext uri="{BB962C8B-B14F-4D97-AF65-F5344CB8AC3E}">
        <p14:creationId xmlns:p14="http://schemas.microsoft.com/office/powerpoint/2010/main" val="40894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6941" y="68141"/>
            <a:ext cx="9088120" cy="1325563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The opportunity cost……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US" sz="3100" b="1" dirty="0" smtClean="0"/>
              <a:t>Continued </a:t>
            </a:r>
            <a:r>
              <a:rPr lang="en-US" sz="3100" b="1" dirty="0"/>
              <a:t>Relevance v. </a:t>
            </a:r>
            <a:r>
              <a:rPr lang="en-US" sz="3100" b="1" dirty="0" smtClean="0"/>
              <a:t>dwindling </a:t>
            </a:r>
            <a:r>
              <a:rPr lang="en-US" sz="3100" b="1" dirty="0" smtClean="0"/>
              <a:t>income/extinction</a:t>
            </a:r>
            <a:r>
              <a:rPr lang="en-US" b="1" dirty="0"/>
              <a:t/>
            </a:r>
            <a:br>
              <a:rPr lang="en-US" b="1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754" y="1187938"/>
            <a:ext cx="10947400" cy="52445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GB" b="1" dirty="0"/>
              <a:t>IFAC (2021) KEY </a:t>
            </a:r>
            <a:r>
              <a:rPr lang="en-GB" b="1" dirty="0" smtClean="0"/>
              <a:t>FINDINGS</a:t>
            </a:r>
            <a:r>
              <a:rPr lang="en-GB" b="1" dirty="0"/>
              <a:t> </a:t>
            </a:r>
          </a:p>
          <a:p>
            <a:pPr marL="0" indent="0">
              <a:buNone/>
            </a:pPr>
            <a:r>
              <a:rPr lang="en-GB" sz="2400" u="sng" dirty="0" smtClean="0"/>
              <a:t>Providers of Sustainability Assurance</a:t>
            </a:r>
          </a:p>
          <a:p>
            <a:r>
              <a:rPr lang="en-US" sz="2400" dirty="0" smtClean="0"/>
              <a:t>Many Organizations </a:t>
            </a:r>
            <a:r>
              <a:rPr lang="en-US" sz="2400" dirty="0"/>
              <a:t>provided assurance on </a:t>
            </a:r>
            <a:r>
              <a:rPr lang="en-US" sz="2400" dirty="0" smtClean="0"/>
              <a:t>ESG. </a:t>
            </a:r>
          </a:p>
          <a:p>
            <a:r>
              <a:rPr lang="en-US" sz="2400" dirty="0" smtClean="0"/>
              <a:t>Of </a:t>
            </a:r>
            <a:r>
              <a:rPr lang="en-US" sz="2400" dirty="0"/>
              <a:t>913 assurance reports </a:t>
            </a:r>
            <a:r>
              <a:rPr lang="en-US" sz="2400" dirty="0" smtClean="0"/>
              <a:t>reviewed globally</a:t>
            </a:r>
            <a:r>
              <a:rPr lang="en-US" sz="2400" dirty="0"/>
              <a:t>.</a:t>
            </a:r>
            <a:r>
              <a:rPr lang="en-US" sz="2400" dirty="0" smtClean="0"/>
              <a:t>:</a:t>
            </a:r>
            <a:endParaRPr lang="en-US" sz="2400" dirty="0"/>
          </a:p>
          <a:p>
            <a:pPr lvl="1"/>
            <a:r>
              <a:rPr lang="en-US" sz="2000" dirty="0" smtClean="0"/>
              <a:t>43% done by Other </a:t>
            </a:r>
            <a:r>
              <a:rPr lang="en-US" sz="2000" dirty="0"/>
              <a:t>Service </a:t>
            </a:r>
            <a:r>
              <a:rPr lang="en-US" sz="2000" dirty="0" smtClean="0"/>
              <a:t>Providers (OSPs)</a:t>
            </a:r>
            <a:endParaRPr lang="en-US" sz="2000" dirty="0"/>
          </a:p>
          <a:p>
            <a:pPr lvl="1"/>
            <a:r>
              <a:rPr lang="en-US" sz="2000" dirty="0"/>
              <a:t>57% done by </a:t>
            </a:r>
            <a:r>
              <a:rPr lang="en-US" sz="2000" dirty="0" smtClean="0"/>
              <a:t>Audit Firms</a:t>
            </a:r>
            <a:endParaRPr lang="en-US" sz="2000" dirty="0"/>
          </a:p>
          <a:p>
            <a:r>
              <a:rPr lang="en-US" sz="2400" dirty="0"/>
              <a:t>638 of 913 assurance engagements relied on ISAE 3000 (Revised</a:t>
            </a:r>
            <a:r>
              <a:rPr lang="en-US" sz="2400" dirty="0" smtClean="0"/>
              <a:t>)</a:t>
            </a:r>
          </a:p>
          <a:p>
            <a:pPr lvl="1"/>
            <a:r>
              <a:rPr lang="en-US" sz="2000" dirty="0" smtClean="0"/>
              <a:t>23</a:t>
            </a:r>
            <a:r>
              <a:rPr lang="en-US" sz="2000" dirty="0"/>
              <a:t>% done by Other Service Providers (OSPs)</a:t>
            </a:r>
          </a:p>
          <a:p>
            <a:pPr lvl="1"/>
            <a:r>
              <a:rPr lang="en-US" sz="2000" dirty="0" smtClean="0"/>
              <a:t>77</a:t>
            </a:r>
            <a:r>
              <a:rPr lang="en-US" sz="2000" dirty="0"/>
              <a:t>% done by Audit </a:t>
            </a:r>
            <a:r>
              <a:rPr lang="en-US" sz="2000" dirty="0" smtClean="0"/>
              <a:t>Firms</a:t>
            </a:r>
          </a:p>
          <a:p>
            <a:pPr marL="457200" lvl="1" indent="0"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i="1" dirty="0" smtClean="0"/>
              <a:t>Proposed </a:t>
            </a:r>
            <a:r>
              <a:rPr lang="en-US" b="1" i="1" dirty="0"/>
              <a:t>(ISSA) </a:t>
            </a:r>
            <a:r>
              <a:rPr lang="en-US" b="1" i="1" dirty="0" smtClean="0"/>
              <a:t>5000 standard </a:t>
            </a:r>
            <a:r>
              <a:rPr lang="en-US" b="1" i="1" dirty="0"/>
              <a:t>is profession </a:t>
            </a:r>
            <a:r>
              <a:rPr lang="en-US" b="1" i="1" dirty="0" smtClean="0"/>
              <a:t>agnostic- </a:t>
            </a:r>
            <a:r>
              <a:rPr lang="en-US" sz="2600" i="1" dirty="0" smtClean="0"/>
              <a:t>can be used by </a:t>
            </a:r>
            <a:r>
              <a:rPr lang="en-US" sz="2600" i="1" dirty="0"/>
              <a:t>both professional accountant </a:t>
            </a:r>
            <a:r>
              <a:rPr lang="en-US" sz="2600" i="1" dirty="0" smtClean="0"/>
              <a:t>&amp; </a:t>
            </a:r>
            <a:r>
              <a:rPr lang="en-US" sz="2600" i="1" dirty="0"/>
              <a:t>non-accountant assurance </a:t>
            </a:r>
            <a:r>
              <a:rPr lang="en-US" sz="2600" i="1" dirty="0" smtClean="0"/>
              <a:t>practitioners</a:t>
            </a:r>
            <a:r>
              <a:rPr lang="en-US" sz="2600" b="1" i="1" dirty="0" smtClean="0"/>
              <a:t>!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Still need </a:t>
            </a:r>
            <a:r>
              <a:rPr lang="en-US" b="1" dirty="0"/>
              <a:t>to disclose sustainability data to </a:t>
            </a:r>
            <a:r>
              <a:rPr lang="en-US" b="1" dirty="0" smtClean="0"/>
              <a:t>customers/partners  </a:t>
            </a:r>
            <a:r>
              <a:rPr lang="en-US" b="1" dirty="0"/>
              <a:t>using IFRS S1&amp; S2 </a:t>
            </a:r>
          </a:p>
          <a:p>
            <a:pPr marL="0" indent="0">
              <a:buNone/>
            </a:pPr>
            <a:endParaRPr lang="en-US" i="1" dirty="0" smtClean="0"/>
          </a:p>
          <a:p>
            <a:endParaRPr lang="en-US" dirty="0" smtClean="0"/>
          </a:p>
        </p:txBody>
      </p:sp>
      <p:sp>
        <p:nvSpPr>
          <p:cNvPr id="5" name="Explosion 1 4"/>
          <p:cNvSpPr/>
          <p:nvPr/>
        </p:nvSpPr>
        <p:spPr>
          <a:xfrm>
            <a:off x="9159630" y="3452341"/>
            <a:ext cx="1852246" cy="1508369"/>
          </a:xfrm>
          <a:prstGeom prst="irregularSeal1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Note!!!!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21601" y="1103648"/>
            <a:ext cx="3923322" cy="238526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Reports </a:t>
            </a:r>
            <a:r>
              <a:rPr lang="en-US" sz="2400" b="1" dirty="0" smtClean="0"/>
              <a:t>used </a:t>
            </a:r>
            <a:r>
              <a:rPr lang="en-US" sz="2400" b="1" dirty="0" smtClean="0"/>
              <a:t>(2021)</a:t>
            </a:r>
            <a:endParaRPr lang="en-US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Separate Sustainability </a:t>
            </a:r>
            <a:r>
              <a:rPr lang="en-US" sz="2000" dirty="0"/>
              <a:t>Report 57%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Annual Report 18%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Integrated </a:t>
            </a:r>
            <a:r>
              <a:rPr lang="en-US" sz="2000" dirty="0" smtClean="0"/>
              <a:t>Report 16</a:t>
            </a:r>
            <a:r>
              <a:rPr lang="en-US" sz="2000" dirty="0"/>
              <a:t>%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No </a:t>
            </a:r>
            <a:r>
              <a:rPr lang="en-US" sz="2000" dirty="0"/>
              <a:t>Report </a:t>
            </a:r>
            <a:r>
              <a:rPr lang="en-US" sz="1600" dirty="0"/>
              <a:t>9%</a:t>
            </a:r>
          </a:p>
        </p:txBody>
      </p:sp>
    </p:spTree>
    <p:extLst>
      <p:ext uri="{BB962C8B-B14F-4D97-AF65-F5344CB8AC3E}">
        <p14:creationId xmlns:p14="http://schemas.microsoft.com/office/powerpoint/2010/main" val="16726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ipart - To-Do Lis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332" y="462310"/>
            <a:ext cx="2586068" cy="32275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SMP to do list …..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571523" cy="4351338"/>
          </a:xfrm>
        </p:spPr>
        <p:txBody>
          <a:bodyPr>
            <a:normAutofit/>
          </a:bodyPr>
          <a:lstStyle/>
          <a:p>
            <a:r>
              <a:rPr lang="en-GB" sz="3200" dirty="0" smtClean="0"/>
              <a:t>Change mind-set &amp; acquire </a:t>
            </a:r>
            <a:r>
              <a:rPr lang="en-GB" sz="3200" dirty="0"/>
              <a:t>ESG </a:t>
            </a:r>
            <a:r>
              <a:rPr lang="en-GB" sz="3200" dirty="0" smtClean="0"/>
              <a:t>knowledge/skills</a:t>
            </a:r>
          </a:p>
          <a:p>
            <a:r>
              <a:rPr lang="en-US" sz="3200" dirty="0" smtClean="0"/>
              <a:t>Develop ESG framework – </a:t>
            </a:r>
            <a:r>
              <a:rPr lang="en-US" dirty="0" smtClean="0"/>
              <a:t>assess client needs, potential </a:t>
            </a:r>
            <a:r>
              <a:rPr lang="en-US" dirty="0"/>
              <a:t>risks </a:t>
            </a:r>
            <a:r>
              <a:rPr lang="en-US" dirty="0" smtClean="0"/>
              <a:t>to client base &amp; define goals/strategy </a:t>
            </a:r>
          </a:p>
          <a:p>
            <a:r>
              <a:rPr lang="en-US" sz="3200" dirty="0" smtClean="0"/>
              <a:t>Improve/develop internal systems &amp; processes</a:t>
            </a:r>
          </a:p>
          <a:p>
            <a:r>
              <a:rPr lang="en-GB" sz="3200" dirty="0" smtClean="0"/>
              <a:t>Collaborate </a:t>
            </a:r>
            <a:r>
              <a:rPr lang="en-GB" sz="3200" dirty="0"/>
              <a:t>&amp; </a:t>
            </a:r>
            <a:r>
              <a:rPr lang="en-GB" sz="3200" dirty="0" smtClean="0"/>
              <a:t>build </a:t>
            </a:r>
            <a:r>
              <a:rPr lang="en-GB" sz="3200" dirty="0"/>
              <a:t>Partnerships </a:t>
            </a:r>
          </a:p>
          <a:p>
            <a:r>
              <a:rPr lang="en-GB" sz="3200" dirty="0" smtClean="0"/>
              <a:t>Prepare – </a:t>
            </a:r>
            <a:r>
              <a:rPr lang="en-GB" dirty="0" smtClean="0"/>
              <a:t>source/develop talent &amp; </a:t>
            </a:r>
            <a:r>
              <a:rPr lang="en-GB" dirty="0"/>
              <a:t>learn </a:t>
            </a:r>
            <a:r>
              <a:rPr lang="en-GB" dirty="0" smtClean="0"/>
              <a:t>continuously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542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owth Suit Work · Free image on Pixabay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9614" y="2571262"/>
            <a:ext cx="3968525" cy="2946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00" y="1690688"/>
            <a:ext cx="2208695" cy="212655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94708" y="365125"/>
            <a:ext cx="926123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Achieving </a:t>
            </a:r>
            <a:r>
              <a:rPr lang="en-US" sz="3600" dirty="0"/>
              <a:t>net zero needs </a:t>
            </a:r>
            <a:r>
              <a:rPr lang="en-US" sz="3600" dirty="0" smtClean="0"/>
              <a:t>Transformed Practitioners</a:t>
            </a:r>
            <a:endParaRPr lang="en-GB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65231" y="1972190"/>
            <a:ext cx="5181599" cy="404565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Clr>
                <a:srgbClr val="E84C22"/>
              </a:buClr>
            </a:pPr>
            <a:r>
              <a:rPr lang="en-US" b="1" dirty="0">
                <a:solidFill>
                  <a:prstClr val="black"/>
                </a:solidFill>
              </a:rPr>
              <a:t>Get on Board- ASAP!!</a:t>
            </a:r>
          </a:p>
          <a:p>
            <a:pPr>
              <a:spcAft>
                <a:spcPts val="600"/>
              </a:spcAft>
              <a:buClr>
                <a:srgbClr val="E84C22"/>
              </a:buClr>
            </a:pPr>
            <a:r>
              <a:rPr lang="en-US" b="1" dirty="0" smtClean="0">
                <a:solidFill>
                  <a:prstClr val="black"/>
                </a:solidFill>
              </a:rPr>
              <a:t>Send comments to Practice Society &amp; District Societies</a:t>
            </a:r>
          </a:p>
          <a:p>
            <a:pPr>
              <a:spcAft>
                <a:spcPts val="600"/>
              </a:spcAft>
              <a:buClr>
                <a:srgbClr val="E84C22"/>
              </a:buClr>
            </a:pPr>
            <a:r>
              <a:rPr lang="en-US" b="1" dirty="0">
                <a:solidFill>
                  <a:prstClr val="black"/>
                </a:solidFill>
              </a:rPr>
              <a:t>Lets build </a:t>
            </a:r>
            <a:r>
              <a:rPr lang="en-US" b="1" dirty="0" smtClean="0">
                <a:solidFill>
                  <a:prstClr val="black"/>
                </a:solidFill>
              </a:rPr>
              <a:t>&amp; Sustain Trust </a:t>
            </a:r>
            <a:r>
              <a:rPr lang="en-US" b="1" dirty="0">
                <a:solidFill>
                  <a:prstClr val="black"/>
                </a:solidFill>
              </a:rPr>
              <a:t>(Quality, Validity &amp; Reliability) in the profession!! </a:t>
            </a:r>
          </a:p>
          <a:p>
            <a:pPr>
              <a:spcAft>
                <a:spcPts val="600"/>
              </a:spcAft>
              <a:buClr>
                <a:srgbClr val="E84C22"/>
              </a:buClr>
            </a:pPr>
            <a:endParaRPr lang="en-US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4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016AF48-2AA8-4B78-82AB-CE8B9E71F2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1701800"/>
            <a:ext cx="12192000" cy="34544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C4CCBA-12AD-4433-A381-A03661E3D927}"/>
              </a:ext>
            </a:extLst>
          </p:cNvPr>
          <p:cNvSpPr txBox="1"/>
          <p:nvPr/>
        </p:nvSpPr>
        <p:spPr>
          <a:xfrm>
            <a:off x="3202669" y="2330878"/>
            <a:ext cx="5786662" cy="135421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+mj-lt"/>
              </a:rPr>
              <a:t>THANK</a:t>
            </a:r>
            <a:r>
              <a:rPr lang="en-US" sz="6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6000" dirty="0" smtClean="0">
                <a:solidFill>
                  <a:schemeClr val="bg1"/>
                </a:solidFill>
                <a:latin typeface="+mj-lt"/>
              </a:rPr>
              <a:t>YOU!!!!!</a:t>
            </a:r>
            <a:endParaRPr lang="en-US" sz="6000" dirty="0">
              <a:solidFill>
                <a:schemeClr val="bg1"/>
              </a:solidFill>
              <a:latin typeface="+mj-lt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1D692F-8C4B-47E6-B367-1CB302E31A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5118100" y="5863595"/>
            <a:ext cx="1955800" cy="994405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347D20-83CF-4765-A959-68F510CE97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>Balanced scorecard slide 10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91508" y="3512707"/>
            <a:ext cx="76356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Julie Asante </a:t>
            </a:r>
          </a:p>
          <a:p>
            <a:pPr algn="ctr"/>
            <a:r>
              <a:rPr lang="en-GB" sz="280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hlinkClick r:id="rId3"/>
              </a:rPr>
              <a:t>Julie.asante@integritasgh.com</a:t>
            </a:r>
            <a:endParaRPr lang="en-GB" sz="2800" dirty="0" smtClean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</a:endParaRPr>
          </a:p>
          <a:p>
            <a:pPr algn="ctr"/>
            <a:r>
              <a:rPr lang="en-GB" sz="280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</a:rPr>
              <a:t>LinkedIn: </a:t>
            </a:r>
            <a:r>
              <a:rPr lang="en-GB" sz="28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</a:rPr>
              <a:t>julie.asante</a:t>
            </a:r>
            <a:endParaRPr lang="en-GB" sz="2800" dirty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</a:endParaRPr>
          </a:p>
          <a:p>
            <a:endParaRPr lang="en-GB" sz="2800" dirty="0" err="1"/>
          </a:p>
        </p:txBody>
      </p:sp>
    </p:spTree>
    <p:extLst>
      <p:ext uri="{BB962C8B-B14F-4D97-AF65-F5344CB8AC3E}">
        <p14:creationId xmlns:p14="http://schemas.microsoft.com/office/powerpoint/2010/main" val="1474635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Q&amp;A Archives - Cover Me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508" y="2562210"/>
            <a:ext cx="4603262" cy="1931726"/>
          </a:xfrm>
        </p:spPr>
      </p:pic>
    </p:spTree>
    <p:extLst>
      <p:ext uri="{BB962C8B-B14F-4D97-AF65-F5344CB8AC3E}">
        <p14:creationId xmlns:p14="http://schemas.microsoft.com/office/powerpoint/2010/main" val="366360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 noGrp="1"/>
          </p:cNvSpPr>
          <p:nvPr>
            <p:ph idx="1"/>
          </p:nvPr>
        </p:nvSpPr>
        <p:spPr>
          <a:xfrm>
            <a:off x="1023935" y="2058991"/>
            <a:ext cx="9720264" cy="2463795"/>
          </a:xfrm>
        </p:spPr>
        <p:txBody>
          <a:bodyPr anchorCtr="1">
            <a:noAutofit/>
          </a:bodyPr>
          <a:lstStyle/>
          <a:p>
            <a:pPr marL="91440" lvl="0" indent="-91440" algn="ctr"/>
            <a:r>
              <a:rPr lang="en-GB" sz="1600"/>
              <a:t> Institute of Chartered Accountants, Ghana</a:t>
            </a:r>
          </a:p>
          <a:p>
            <a:pPr marL="91440" lvl="0" indent="-91440" algn="ctr"/>
            <a:r>
              <a:rPr lang="en-GB" sz="1600"/>
              <a:t>Accountancy House, Off Trinity Avenue, Okponglo East Legon</a:t>
            </a:r>
          </a:p>
          <a:p>
            <a:pPr marL="91440" lvl="0" indent="-91440" algn="ctr"/>
            <a:r>
              <a:rPr lang="en-GB" sz="1600"/>
              <a:t>P. O. Box GP 4268</a:t>
            </a:r>
          </a:p>
          <a:p>
            <a:pPr marL="91440" lvl="0" indent="-91440" algn="ctr"/>
            <a:r>
              <a:rPr lang="en-GB" sz="1600"/>
              <a:t>Accra, Ghana.</a:t>
            </a:r>
          </a:p>
          <a:p>
            <a:pPr marL="0" lvl="0" indent="0" algn="ctr">
              <a:buNone/>
            </a:pPr>
            <a:r>
              <a:rPr lang="en-GB" sz="1600"/>
              <a:t> 0302738538 </a:t>
            </a:r>
          </a:p>
          <a:p>
            <a:pPr marL="0" lvl="0" indent="0" algn="ctr">
              <a:buNone/>
            </a:pPr>
            <a:r>
              <a:rPr lang="en-GB" sz="1600"/>
              <a:t>      0544336701/2 | 0277801422/3/4</a:t>
            </a:r>
          </a:p>
          <a:p>
            <a:pPr marL="0" lvl="0" indent="0" algn="ctr">
              <a:buNone/>
            </a:pPr>
            <a:r>
              <a:rPr lang="en-GB" sz="1600">
                <a:solidFill>
                  <a:srgbClr val="0D0D0D"/>
                </a:solidFill>
              </a:rPr>
              <a:t>info@icagh.com </a:t>
            </a:r>
          </a:p>
          <a:p>
            <a:pPr marL="0" lvl="0" indent="0" algn="ctr">
              <a:buNone/>
            </a:pPr>
            <a:r>
              <a:rPr lang="en-US" sz="1600">
                <a:solidFill>
                  <a:srgbClr val="0D0D0D"/>
                </a:solidFill>
              </a:rPr>
              <a:t>www.icagh.org</a:t>
            </a:r>
            <a:endParaRPr lang="en-GB" sz="1600"/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1772" y="5654677"/>
            <a:ext cx="2879729" cy="120332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16498" y="5273673"/>
            <a:ext cx="1922178" cy="2984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16498" y="3490914"/>
            <a:ext cx="193679" cy="2190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71774" y="2414592"/>
            <a:ext cx="217490" cy="2682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49738" y="3763963"/>
            <a:ext cx="223835" cy="29051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54552" y="2790821"/>
            <a:ext cx="282577" cy="1809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82264" y="4090989"/>
            <a:ext cx="392113" cy="392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49820" y="3108329"/>
            <a:ext cx="254002" cy="2667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0728" y="5356472"/>
            <a:ext cx="2314977" cy="159336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7531" y="4464045"/>
            <a:ext cx="377318" cy="37731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96278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1076" y="274638"/>
            <a:ext cx="9511323" cy="756720"/>
          </a:xfrm>
        </p:spPr>
        <p:txBody>
          <a:bodyPr/>
          <a:lstStyle/>
          <a:p>
            <a:r>
              <a:rPr lang="en-GB" dirty="0">
                <a:solidFill>
                  <a:srgbClr val="505046"/>
                </a:solidFill>
              </a:rPr>
              <a:t>The sustainability Conversation 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664307" y="5173623"/>
            <a:ext cx="10769601" cy="1190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Nature underpins every person’s wellbeing and ambitions – from health and happiness to prosperity and security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“ </a:t>
            </a: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-Sir Robert </a:t>
            </a: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Watson</a:t>
            </a:r>
            <a:endParaRPr lang="en-US" sz="2000" dirty="0">
              <a:solidFill>
                <a:srgbClr val="000000"/>
              </a:solidFill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rgbClr val="000000"/>
              </a:solidFill>
              <a:latin typeface="Tahoma" panose="020B0604030504040204" pitchFamily="34" charset="0"/>
              <a:ea typeface="Calibri" panose="020F0502020204030204" pitchFamily="34" charset="0"/>
            </a:endParaRPr>
          </a:p>
        </p:txBody>
      </p:sp>
      <p:pic>
        <p:nvPicPr>
          <p:cNvPr id="9" name="Picture 8" descr="Sustainability - Wikipedi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2" y="1542686"/>
            <a:ext cx="4804628" cy="3603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6175" y="1662609"/>
            <a:ext cx="6646224" cy="30920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33846" y="1081021"/>
            <a:ext cx="31645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/>
              <a:t>SDGs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9217062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ther Pelican ~ A Journal of Sustainable Human Developmen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898" y="3507287"/>
            <a:ext cx="1817892" cy="161891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20999" y="335764"/>
            <a:ext cx="5060901" cy="795255"/>
          </a:xfrm>
        </p:spPr>
        <p:txBody>
          <a:bodyPr>
            <a:noAutofit/>
          </a:bodyPr>
          <a:lstStyle/>
          <a:p>
            <a:r>
              <a:rPr lang="en-GB" b="1" dirty="0"/>
              <a:t>Defining…..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23575" y="1443326"/>
            <a:ext cx="5163670" cy="5120764"/>
          </a:xfrm>
        </p:spPr>
        <p:txBody>
          <a:bodyPr>
            <a:normAutofit fontScale="55000" lnSpcReduction="20000"/>
          </a:bodyPr>
          <a:lstStyle/>
          <a:p>
            <a:pPr marL="82294" indent="0" algn="ctr">
              <a:buNone/>
            </a:pPr>
            <a:r>
              <a:rPr lang="en-GB" sz="3600" b="1" u="sng" dirty="0"/>
              <a:t>“</a:t>
            </a:r>
            <a:r>
              <a:rPr lang="en-GB" sz="5100" b="1" u="sng" dirty="0"/>
              <a:t>SUSTAINABILITY”</a:t>
            </a:r>
            <a:endParaRPr lang="en-GB" sz="3600" b="1" u="sng" dirty="0"/>
          </a:p>
          <a:p>
            <a:pPr marL="82294" indent="0" algn="ctr">
              <a:buNone/>
            </a:pPr>
            <a:endParaRPr lang="en-GB" sz="2200" b="1" dirty="0">
              <a:solidFill>
                <a:srgbClr val="313537"/>
              </a:solidFill>
              <a:latin typeface="Lato"/>
              <a:ea typeface="Times New Roman" panose="02020603050405020304" pitchFamily="18" charset="0"/>
            </a:endParaRPr>
          </a:p>
          <a:p>
            <a:pPr marL="82294" indent="0" algn="ctr">
              <a:buNone/>
            </a:pPr>
            <a:r>
              <a:rPr lang="en-GB" sz="3600" b="1" dirty="0">
                <a:solidFill>
                  <a:srgbClr val="313537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“Meeting the needs of the present without compromising the ability of future generations to meet their own needs.”</a:t>
            </a:r>
            <a:r>
              <a:rPr lang="en-GB" sz="3600" dirty="0">
                <a:solidFill>
                  <a:srgbClr val="313537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</a:p>
          <a:p>
            <a:pPr marL="82294" indent="0" algn="ctr">
              <a:buNone/>
            </a:pPr>
            <a:r>
              <a:rPr lang="en-GB" sz="2000" dirty="0">
                <a:solidFill>
                  <a:srgbClr val="31353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World Commission for Environment and Development (WCED), 1987</a:t>
            </a:r>
          </a:p>
          <a:p>
            <a:pPr marL="82294" indent="0" algn="ctr">
              <a:buNone/>
            </a:pPr>
            <a:endParaRPr lang="en-GB" sz="2000" dirty="0">
              <a:solidFill>
                <a:srgbClr val="31353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2294" indent="0" algn="ctr">
              <a:buNone/>
            </a:pPr>
            <a:endParaRPr lang="en-GB" sz="2000" dirty="0">
              <a:solidFill>
                <a:srgbClr val="31353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2294" indent="0" algn="ctr">
              <a:buNone/>
            </a:pPr>
            <a:endParaRPr lang="en-GB" sz="2000" dirty="0">
              <a:solidFill>
                <a:srgbClr val="31353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2294" indent="0" algn="ctr">
              <a:buNone/>
            </a:pPr>
            <a:endParaRPr lang="en-GB" sz="2000" dirty="0">
              <a:solidFill>
                <a:srgbClr val="31353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2294" indent="0" algn="ctr">
              <a:buNone/>
            </a:pPr>
            <a:endParaRPr lang="en-GB" sz="2000" dirty="0">
              <a:solidFill>
                <a:srgbClr val="31353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2294" indent="0" algn="ctr">
              <a:buNone/>
            </a:pPr>
            <a:endParaRPr lang="en-GB" b="1" dirty="0"/>
          </a:p>
          <a:p>
            <a:pPr marL="82294" indent="0" algn="ctr">
              <a:buNone/>
            </a:pPr>
            <a:endParaRPr lang="en-GB" b="1" dirty="0"/>
          </a:p>
          <a:p>
            <a:pPr marL="82294" indent="0" algn="ctr">
              <a:buNone/>
            </a:pPr>
            <a:endParaRPr lang="en-GB" b="1" dirty="0"/>
          </a:p>
          <a:p>
            <a:pPr marL="82294" indent="0" algn="ctr">
              <a:buNone/>
            </a:pPr>
            <a:r>
              <a:rPr lang="en-GB" sz="3300" b="1" dirty="0"/>
              <a:t>ESG- Environmental, Social &amp; (corporate) Governance  </a:t>
            </a:r>
          </a:p>
          <a:p>
            <a:pPr marL="82294" indent="0" algn="ctr">
              <a:buNone/>
            </a:pPr>
            <a:r>
              <a:rPr lang="en-GB" sz="2000" dirty="0"/>
              <a:t>-alternative way to describe matters related to sustainability</a:t>
            </a:r>
            <a:endParaRPr lang="en-GB" sz="1800" dirty="0">
              <a:solidFill>
                <a:srgbClr val="31353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2294" indent="0" algn="ctr">
              <a:buNone/>
            </a:pPr>
            <a:endParaRPr lang="en-GB" sz="2000" dirty="0">
              <a:solidFill>
                <a:srgbClr val="31353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sz="2800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5687245" y="1443326"/>
            <a:ext cx="5981180" cy="4808282"/>
          </a:xfrm>
          <a:prstGeom prst="rect">
            <a:avLst/>
          </a:prstGeom>
        </p:spPr>
        <p:txBody>
          <a:bodyPr vert="horz">
            <a:normAutofit fontScale="25000" lnSpcReduction="20000"/>
          </a:bodyPr>
          <a:lstStyle>
            <a:lvl1pPr marL="274313" indent="-192019" algn="l" rtl="0" eaLnBrk="1" latinLnBrk="0" hangingPunct="1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332" indent="-171446" algn="l" rtl="0" eaLnBrk="1" latinLnBrk="0" hangingPunct="1">
              <a:spcBef>
                <a:spcPts val="243"/>
              </a:spcBef>
              <a:buClr>
                <a:schemeClr val="accent1"/>
              </a:buClr>
              <a:buFont typeface="Verdana"/>
              <a:buChar char="◦"/>
              <a:defRPr kumimoji="0" sz="17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4636" indent="-171446" algn="l" rtl="0" eaLnBrk="1" latinLnBrk="0" hangingPunct="1">
              <a:spcBef>
                <a:spcPts val="263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29" indent="-171446" algn="l" rtl="0" eaLnBrk="1" latinLnBrk="0" hangingPunct="1">
              <a:spcBef>
                <a:spcPts val="263"/>
              </a:spcBef>
              <a:buClr>
                <a:schemeClr val="accent2"/>
              </a:buClr>
              <a:buFont typeface="Wingdings 2"/>
              <a:buChar char=""/>
              <a:defRPr kumimoji="0" sz="14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4" indent="-171446" algn="l" rtl="0" eaLnBrk="1" latinLnBrk="0" hangingPunct="1">
              <a:spcBef>
                <a:spcPts val="263"/>
              </a:spcBef>
              <a:buClr>
                <a:schemeClr val="accent2"/>
              </a:buClr>
              <a:buFont typeface="Wingdings 2"/>
              <a:buChar char=""/>
              <a:defRPr kumimoji="0"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0121" indent="-171446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566" indent="-171446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43012" indent="-171446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14457" indent="-171446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4" indent="0" algn="ctr">
              <a:buNone/>
            </a:pPr>
            <a:r>
              <a:rPr lang="en-US" sz="128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CLIMATE CHANGE</a:t>
            </a:r>
          </a:p>
          <a:p>
            <a:pPr marL="82294" lvl="0" indent="0">
              <a:spcBef>
                <a:spcPts val="0"/>
              </a:spcBef>
              <a:buClrTx/>
              <a:buSzTx/>
              <a:buNone/>
            </a:pPr>
            <a:endParaRPr lang="en-US" sz="8000" b="1" i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00" lvl="0" indent="0" algn="ctr">
              <a:spcBef>
                <a:spcPts val="0"/>
              </a:spcBef>
              <a:buClrTx/>
              <a:buSzTx/>
              <a:buNone/>
            </a:pPr>
            <a:r>
              <a:rPr lang="en-US" sz="8000" b="1" dirty="0">
                <a:solidFill>
                  <a:prstClr val="black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Long-term shifts in temperatures &amp; weather patterns </a:t>
            </a:r>
            <a:endParaRPr lang="en-GB" sz="8000" dirty="0">
              <a:solidFill>
                <a:prstClr val="black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2294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2294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2294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2294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2294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2294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2294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2294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2294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2294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2294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2294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2294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2294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2294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2294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2294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2294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2294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8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human activities - main driver of climate change since the 1800s.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9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Source</a:t>
            </a:r>
            <a:r>
              <a:rPr lang="en-US" sz="8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primarily </a:t>
            </a:r>
            <a:r>
              <a:rPr lang="en-GB" sz="8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‘greenhouse gas emissions</a:t>
            </a:r>
            <a:r>
              <a:rPr lang="en-GB" sz="8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(GHG) including CO2, CH4, N2O &amp; fluorinated  gases.     </a:t>
            </a:r>
            <a:r>
              <a:rPr lang="en-GB" sz="7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GB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www.un.org/en/climatechange/what-is-climate-change</a:t>
            </a:r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</a:t>
            </a:r>
            <a:endParaRPr lang="en-GB" sz="3200" dirty="0">
              <a:solidFill>
                <a:srgbClr val="31353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2758935"/>
            <a:ext cx="2024856" cy="180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7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F879C0-C8EF-6415-1751-641A19AF5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462" y="365125"/>
            <a:ext cx="9087338" cy="775921"/>
          </a:xfrm>
        </p:spPr>
        <p:txBody>
          <a:bodyPr/>
          <a:lstStyle/>
          <a:p>
            <a:r>
              <a:rPr lang="en-GB" dirty="0"/>
              <a:t>Addressing Climate Change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05435E-506C-5189-D377-46D8C0B5F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92738"/>
            <a:ext cx="10972800" cy="4595447"/>
          </a:xfrm>
        </p:spPr>
        <p:txBody>
          <a:bodyPr>
            <a:normAutofit fontScale="92500" lnSpcReduction="20000"/>
          </a:bodyPr>
          <a:lstStyle/>
          <a:p>
            <a:pPr marL="539494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/>
              <a:t>Climate change mitigation</a:t>
            </a:r>
          </a:p>
          <a:p>
            <a:pPr lvl="2">
              <a:spcAft>
                <a:spcPts val="600"/>
              </a:spcAft>
            </a:pPr>
            <a:r>
              <a:rPr lang="en-US" sz="2800" b="1" dirty="0"/>
              <a:t>Goal</a:t>
            </a:r>
            <a:r>
              <a:rPr lang="en-US" sz="2000" b="1" dirty="0"/>
              <a:t>-</a:t>
            </a:r>
            <a:r>
              <a:rPr lang="en-US" sz="2000" dirty="0"/>
              <a:t> </a:t>
            </a:r>
            <a:r>
              <a:rPr lang="en-US" sz="2800" b="1" dirty="0"/>
              <a:t>‘</a:t>
            </a:r>
            <a:r>
              <a:rPr lang="en-US" sz="2800" b="1" u="sng" dirty="0"/>
              <a:t>net-zero’</a:t>
            </a:r>
            <a:r>
              <a:rPr lang="en-US" sz="2000" dirty="0"/>
              <a:t> </a:t>
            </a:r>
            <a:r>
              <a:rPr lang="en-US" sz="2400" dirty="0"/>
              <a:t>carbon emissions by 2050 AND reduce other GHG emissions by 35% or more by 2050 compared to 2010</a:t>
            </a:r>
            <a:endParaRPr lang="en-US" sz="2000" dirty="0"/>
          </a:p>
          <a:p>
            <a:pPr marL="560067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800" b="1" dirty="0"/>
              <a:t>Climate change adaptation</a:t>
            </a:r>
          </a:p>
          <a:p>
            <a:pPr lvl="2">
              <a:spcAft>
                <a:spcPts val="600"/>
              </a:spcAft>
            </a:pPr>
            <a:r>
              <a:rPr lang="en-US" sz="2400" dirty="0"/>
              <a:t>Carbon offsetting</a:t>
            </a:r>
            <a:r>
              <a:rPr lang="en-US" dirty="0"/>
              <a:t>, </a:t>
            </a:r>
            <a:r>
              <a:rPr lang="en-US" sz="2400" dirty="0"/>
              <a:t>Coping with rising sea levels, severe weather events etc</a:t>
            </a:r>
            <a:r>
              <a:rPr lang="en-US" sz="2000" dirty="0"/>
              <a:t>.</a:t>
            </a:r>
          </a:p>
          <a:p>
            <a:pPr lvl="2">
              <a:spcAft>
                <a:spcPts val="600"/>
              </a:spcAft>
            </a:pPr>
            <a:endParaRPr lang="en-US" sz="2000" dirty="0"/>
          </a:p>
          <a:p>
            <a:pPr>
              <a:spcAft>
                <a:spcPts val="600"/>
              </a:spcAft>
            </a:pPr>
            <a:r>
              <a:rPr lang="en-US" sz="3600" b="1" dirty="0"/>
              <a:t>Issues</a:t>
            </a:r>
            <a:r>
              <a:rPr lang="en-US" b="1" dirty="0"/>
              <a:t>/</a:t>
            </a:r>
            <a:r>
              <a:rPr lang="en-US" sz="3200" b="1" dirty="0"/>
              <a:t>Challenges</a:t>
            </a:r>
            <a:endParaRPr lang="en-US" b="1" dirty="0"/>
          </a:p>
          <a:p>
            <a:pPr lvl="1"/>
            <a:r>
              <a:rPr lang="en-US" sz="2800" b="1" dirty="0"/>
              <a:t>Climate risk = “transverse” risk</a:t>
            </a:r>
          </a:p>
          <a:p>
            <a:pPr lvl="1"/>
            <a:r>
              <a:rPr lang="en-US" sz="2800" dirty="0" smtClean="0"/>
              <a:t>requires </a:t>
            </a:r>
            <a:r>
              <a:rPr lang="en-US" sz="2800" dirty="0"/>
              <a:t>significant financial </a:t>
            </a:r>
            <a:r>
              <a:rPr lang="en-US" sz="2800" dirty="0" smtClean="0"/>
              <a:t>investments</a:t>
            </a:r>
          </a:p>
          <a:p>
            <a:pPr lvl="1"/>
            <a:r>
              <a:rPr lang="en-US" sz="2800" dirty="0" smtClean="0"/>
              <a:t>‘</a:t>
            </a:r>
            <a:r>
              <a:rPr lang="en-US" sz="2800" dirty="0"/>
              <a:t>missing’ $100 billion annually to developing </a:t>
            </a:r>
            <a:r>
              <a:rPr lang="en-US" sz="2800" dirty="0" smtClean="0"/>
              <a:t>countries </a:t>
            </a:r>
            <a:r>
              <a:rPr lang="en-US" dirty="0" smtClean="0"/>
              <a:t>(pledge made 14 years ago!)</a:t>
            </a:r>
          </a:p>
          <a:p>
            <a:pPr lvl="1"/>
            <a:r>
              <a:rPr lang="en-US" sz="2600" dirty="0"/>
              <a:t>The world is not on target to curb global warming, </a:t>
            </a:r>
            <a:r>
              <a:rPr lang="en-US" sz="2600" dirty="0" smtClean="0"/>
              <a:t>(U.N</a:t>
            </a:r>
            <a:r>
              <a:rPr lang="en-US" sz="2600" dirty="0"/>
              <a:t>. </a:t>
            </a:r>
            <a:r>
              <a:rPr lang="en-US" sz="2600" dirty="0" smtClean="0"/>
              <a:t>Sept. 2023)</a:t>
            </a:r>
            <a:endParaRPr lang="en-US" sz="2600" dirty="0"/>
          </a:p>
          <a:p>
            <a:pPr lvl="1"/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431985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04122" y="139223"/>
            <a:ext cx="8840699" cy="674931"/>
          </a:xfrm>
        </p:spPr>
        <p:txBody>
          <a:bodyPr>
            <a:normAutofit fontScale="90000"/>
          </a:bodyPr>
          <a:lstStyle/>
          <a:p>
            <a:r>
              <a:rPr lang="en-GB" dirty="0"/>
              <a:t>Climate Risk – Key issues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80490" y="814154"/>
            <a:ext cx="9253418" cy="905231"/>
          </a:xfrm>
        </p:spPr>
        <p:txBody>
          <a:bodyPr>
            <a:normAutofit/>
          </a:bodyPr>
          <a:lstStyle/>
          <a:p>
            <a:r>
              <a:rPr lang="en-US" sz="2200" b="1" dirty="0" smtClean="0"/>
              <a:t>Quantification = probability + severity of </a:t>
            </a:r>
            <a:r>
              <a:rPr lang="en-US" sz="2200" b="1" dirty="0"/>
              <a:t>climate risk includes both physical risks &amp; transition risks:</a:t>
            </a:r>
          </a:p>
          <a:p>
            <a:endParaRPr lang="en-US" sz="2200" b="1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0860608"/>
              </p:ext>
            </p:extLst>
          </p:nvPr>
        </p:nvGraphicFramePr>
        <p:xfrm>
          <a:off x="984737" y="1852246"/>
          <a:ext cx="7905246" cy="4251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3754" y="1784110"/>
            <a:ext cx="2020680" cy="13764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691" y="3811106"/>
            <a:ext cx="2557129" cy="10188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2903" y="3150210"/>
            <a:ext cx="768998" cy="84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3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8676" y="839745"/>
            <a:ext cx="6467434" cy="6010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1076" y="274638"/>
            <a:ext cx="9511323" cy="756720"/>
          </a:xfrm>
        </p:spPr>
        <p:txBody>
          <a:bodyPr/>
          <a:lstStyle/>
          <a:p>
            <a:r>
              <a:rPr lang="en-GB" dirty="0" smtClean="0">
                <a:solidFill>
                  <a:srgbClr val="505046"/>
                </a:solidFill>
              </a:rPr>
              <a:t>A proposed sustainability solution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751384" y="1031358"/>
            <a:ext cx="39545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Circular Economy -WEF </a:t>
            </a:r>
            <a:endParaRPr lang="en-GB" sz="2400" dirty="0"/>
          </a:p>
        </p:txBody>
      </p:sp>
      <p:sp>
        <p:nvSpPr>
          <p:cNvPr id="3" name="Rectangle 2"/>
          <p:cNvSpPr/>
          <p:nvPr/>
        </p:nvSpPr>
        <p:spPr>
          <a:xfrm>
            <a:off x="828430" y="1967531"/>
            <a:ext cx="5064370" cy="405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“an industrial system that is restorative or regenerative by intention </a:t>
            </a:r>
            <a:r>
              <a:rPr lang="en-GB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</a:t>
            </a: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</a:t>
            </a:r>
            <a:r>
              <a:rPr lang="en-GB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”- WEF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involves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sharing, leasing, reusing, repairing, refurbishing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recycling existing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materials/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products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as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 as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possible, 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i.e.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improving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their productivity </a:t>
            </a:r>
            <a:endParaRPr lang="en-GB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Shift from EOL to renewables 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2288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8800" dirty="0"/>
              <a:t>And so What?</a:t>
            </a:r>
            <a:r>
              <a:rPr lang="en-GB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business case for sustainability </a:t>
            </a:r>
            <a:r>
              <a:rPr lang="en-GB" dirty="0" smtClean="0"/>
              <a:t>– the SMP is a business.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359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C1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itas Template" id="{E6E11E50-7850-4D7D-9ABF-2E88E1111EDB}" vid="{57BA22C6-F268-45E4-89EA-FB8E41B5BB2F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6028FB-6012-4967-A451-C2FAE951FE25}">
  <ds:schemaRefs>
    <ds:schemaRef ds:uri="http://purl.org/dc/dcmitype/"/>
    <ds:schemaRef ds:uri="http://www.w3.org/XML/1998/namespace"/>
    <ds:schemaRef ds:uri="http://schemas.microsoft.com/office/2006/metadata/properties"/>
    <ds:schemaRef ds:uri="http://purl.org/dc/elements/1.1/"/>
    <ds:schemaRef ds:uri="16c05727-aa75-4e4a-9b5f-8a80a1165891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71af3243-3dd4-4a8d-8c0d-dd76da1f02a5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E4CC17A-C7FA-42F7-A285-99975430EB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3496C2-30B3-40CB-ACDC-46FFFFC8A13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integritas  presentation template</Template>
  <TotalTime>0</TotalTime>
  <Words>2382</Words>
  <Application>Microsoft Office PowerPoint</Application>
  <PresentationFormat>Widescreen</PresentationFormat>
  <Paragraphs>376</Paragraphs>
  <Slides>37</Slides>
  <Notes>32</Notes>
  <HiddenSlides>2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55" baseType="lpstr">
      <vt:lpstr>Arial</vt:lpstr>
      <vt:lpstr>Arial Black</vt:lpstr>
      <vt:lpstr>Calibri</vt:lpstr>
      <vt:lpstr>Calibri Light</vt:lpstr>
      <vt:lpstr>Lato</vt:lpstr>
      <vt:lpstr>Lucida Sans Unicode</vt:lpstr>
      <vt:lpstr>MS PMincho</vt:lpstr>
      <vt:lpstr>Rockwell Extra Bold</vt:lpstr>
      <vt:lpstr>Symbol</vt:lpstr>
      <vt:lpstr>Tahoma</vt:lpstr>
      <vt:lpstr>Times New Roman</vt:lpstr>
      <vt:lpstr>Verdana</vt:lpstr>
      <vt:lpstr>Wingdings</vt:lpstr>
      <vt:lpstr>Wingdings 2</vt:lpstr>
      <vt:lpstr>Wingdings 3</vt:lpstr>
      <vt:lpstr>EC1</vt:lpstr>
      <vt:lpstr>Custom Design</vt:lpstr>
      <vt:lpstr>Office Theme</vt:lpstr>
      <vt:lpstr>Gearing up for Sustainability &amp; Climate change Disclosures &amp; Assurance</vt:lpstr>
      <vt:lpstr>Outline</vt:lpstr>
      <vt:lpstr>Sustainability &amp; Climate Change</vt:lpstr>
      <vt:lpstr>The sustainability Conversation </vt:lpstr>
      <vt:lpstr>Defining…..</vt:lpstr>
      <vt:lpstr>Addressing Climate Change</vt:lpstr>
      <vt:lpstr>Climate Risk – Key issues</vt:lpstr>
      <vt:lpstr>A proposed sustainability solution</vt:lpstr>
      <vt:lpstr>And so What? </vt:lpstr>
      <vt:lpstr>Triple Bottom Line</vt:lpstr>
      <vt:lpstr>CLIMATE-RELATED RISKS, OPPORTUNITIES, &amp; FINANCIAL IMPACT</vt:lpstr>
      <vt:lpstr>PowerPoint Presentation</vt:lpstr>
      <vt:lpstr>What is in it for the SMP (&amp; SME)?-</vt:lpstr>
      <vt:lpstr>GREEN FINANCE =Engine Of Competitive Advantage</vt:lpstr>
      <vt:lpstr>ESG:  A new era for the Accountancy Profession  </vt:lpstr>
      <vt:lpstr>Sustainability-related financial information</vt:lpstr>
      <vt:lpstr>Requirements for Disclosure &amp; Assurance</vt:lpstr>
      <vt:lpstr>ISSB Sustainability Standards</vt:lpstr>
      <vt:lpstr>IFRS S1 - General Sustainability-related disclosures  </vt:lpstr>
      <vt:lpstr>Some New Concepts  </vt:lpstr>
      <vt:lpstr>Impact of Sustainability on Existing Standards</vt:lpstr>
      <vt:lpstr>IFRS S2 -   Specific climate-related disclosure </vt:lpstr>
      <vt:lpstr>IFRS S2 -   Key disclosures</vt:lpstr>
      <vt:lpstr>IFRS S2 -  Categories of Scope 3 GHG emissions </vt:lpstr>
      <vt:lpstr>CC Assurance considerations</vt:lpstr>
      <vt:lpstr>ISAs used Sustainability Reporting… </vt:lpstr>
      <vt:lpstr>PROPOSED INTERNATIONAL STANDARD ON SUSTAINABILITY ASSURANCE (ISSA) 5000 </vt:lpstr>
      <vt:lpstr>Proposed ISSA 5000 (cont.)</vt:lpstr>
      <vt:lpstr>The IESBA Code- Fundamental Principles   (Rev. 2022)</vt:lpstr>
      <vt:lpstr>Timelines &amp; thresholds for adoption</vt:lpstr>
      <vt:lpstr>Meeting the challenge</vt:lpstr>
      <vt:lpstr>The opportunity cost……  Continued Relevance v. dwindling income/extinction </vt:lpstr>
      <vt:lpstr>SMP to do list …..</vt:lpstr>
      <vt:lpstr>Achieving net zero needs Transformed Practitioners</vt:lpstr>
      <vt:lpstr>Balanced scorecard slide 10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2022-02-01T14:43:27Z</dcterms:created>
  <dcterms:modified xsi:type="dcterms:W3CDTF">2023-09-13T08:24:42Z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