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91" r:id="rId4"/>
    <p:sldId id="293" r:id="rId5"/>
    <p:sldId id="292" r:id="rId6"/>
    <p:sldId id="285" r:id="rId7"/>
    <p:sldId id="289" r:id="rId8"/>
    <p:sldId id="286" r:id="rId9"/>
    <p:sldId id="258" r:id="rId10"/>
    <p:sldId id="259" r:id="rId11"/>
    <p:sldId id="290" r:id="rId12"/>
    <p:sldId id="260" r:id="rId13"/>
    <p:sldId id="281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65F"/>
    <a:srgbClr val="0036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58" d="100"/>
          <a:sy n="58" d="100"/>
        </p:scale>
        <p:origin x="987" y="2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90" y="1852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43F268-AADB-4534-A058-71D1A4C7D30C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FF9A6-61D0-49BB-A019-B851C05789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52663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99732-B1C3-4866-8042-AB1700916E41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28E61-07EA-4EA5-9ECA-2353EE3B6B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56954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228E61-07EA-4EA5-9ECA-2353EE3B6B4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555265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228E61-07EA-4EA5-9ECA-2353EE3B6B4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486814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228E61-07EA-4EA5-9ECA-2353EE3B6B4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829169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228E61-07EA-4EA5-9ECA-2353EE3B6B4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277603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0036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0254" y="107261"/>
            <a:ext cx="2675492" cy="101510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262" y="2535629"/>
            <a:ext cx="4814153" cy="481415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8969"/>
            <a:ext cx="12192000" cy="34981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96" y="306479"/>
            <a:ext cx="7377778" cy="723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188070"/>
      </p:ext>
    </p:extLst>
  </p:cSld>
  <p:clrMapOvr>
    <a:masterClrMapping/>
  </p:clrMapOvr>
  <p:transition>
    <p:wipe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9B73E-297C-4DDE-9684-02D7462182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844224"/>
      </p:ext>
    </p:extLst>
  </p:cSld>
  <p:clrMapOvr>
    <a:masterClrMapping/>
  </p:clrMapOvr>
  <p:transition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9B73E-297C-4DDE-9684-02D7462182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318280"/>
      </p:ext>
    </p:extLst>
  </p:cSld>
  <p:clrMapOvr>
    <a:masterClrMapping/>
  </p:clrMapOvr>
  <p:transition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8523" y="0"/>
            <a:ext cx="2193477" cy="83222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8969"/>
            <a:ext cx="12192000" cy="349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167656"/>
      </p:ext>
    </p:extLst>
  </p:cSld>
  <p:clrMapOvr>
    <a:masterClrMapping/>
  </p:clrMapOvr>
  <p:transition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9B73E-297C-4DDE-9684-02D7462182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550625"/>
      </p:ext>
    </p:extLst>
  </p:cSld>
  <p:clrMapOvr>
    <a:masterClrMapping/>
  </p:clrMapOvr>
  <p:transition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9B73E-297C-4DDE-9684-02D7462182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307065"/>
      </p:ext>
    </p:extLst>
  </p:cSld>
  <p:clrMapOvr>
    <a:masterClrMapping/>
  </p:clrMapOvr>
  <p:transition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9B73E-297C-4DDE-9684-02D7462182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262370"/>
      </p:ext>
    </p:extLst>
  </p:cSld>
  <p:clrMapOvr>
    <a:masterClrMapping/>
  </p:clrMapOvr>
  <p:transition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9B73E-297C-4DDE-9684-02D7462182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229505"/>
      </p:ext>
    </p:extLst>
  </p:cSld>
  <p:clrMapOvr>
    <a:masterClrMapping/>
  </p:clrMapOvr>
  <p:transition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9B73E-297C-4DDE-9684-02D7462182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926572"/>
      </p:ext>
    </p:extLst>
  </p:cSld>
  <p:clrMapOvr>
    <a:masterClrMapping/>
  </p:clrMapOvr>
  <p:transition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9B73E-297C-4DDE-9684-02D7462182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332451"/>
      </p:ext>
    </p:extLst>
  </p:cSld>
  <p:clrMapOvr>
    <a:masterClrMapping/>
  </p:clrMapOvr>
  <p:transition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9B73E-297C-4DDE-9684-02D7462182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131455"/>
      </p:ext>
    </p:extLst>
  </p:cSld>
  <p:clrMapOvr>
    <a:masterClrMapping/>
  </p:clrMapOvr>
  <p:transition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9B73E-297C-4DDE-9684-02D7462182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24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u"/>
  </p:transition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6734" y="1202724"/>
            <a:ext cx="9811266" cy="4168346"/>
          </a:xfrm>
          <a:solidFill>
            <a:schemeClr val="bg1">
              <a:lumMod val="95000"/>
            </a:schemeClr>
          </a:solidFill>
        </p:spPr>
        <p:txBody>
          <a:bodyPr>
            <a:normAutofit fontScale="90000"/>
          </a:bodyPr>
          <a:lstStyle/>
          <a:p>
            <a:br>
              <a:rPr lang="en-US" sz="4800" dirty="0"/>
            </a:br>
            <a:br>
              <a:rPr lang="en-US" sz="4800" dirty="0"/>
            </a:br>
            <a:br>
              <a:rPr lang="en-US" sz="4800" dirty="0"/>
            </a:br>
            <a:br>
              <a:rPr lang="en-US" sz="4800" dirty="0"/>
            </a:br>
            <a:r>
              <a:rPr lang="en-US" sz="4800" dirty="0"/>
              <a:t>REGULATORS’ FORUM</a:t>
            </a:r>
            <a:br>
              <a:rPr lang="en-US" sz="4800" dirty="0"/>
            </a:br>
            <a:br>
              <a:rPr lang="en-US" sz="4800" dirty="0"/>
            </a:br>
            <a:r>
              <a:rPr lang="en-US" sz="4800" dirty="0"/>
              <a:t>GRA PRESENTATION</a:t>
            </a:r>
            <a:br>
              <a:rPr lang="en-US" sz="4800" dirty="0"/>
            </a:br>
            <a:br>
              <a:rPr lang="en-US" sz="4800" dirty="0"/>
            </a:br>
            <a:r>
              <a:rPr lang="en-US" sz="4800" dirty="0"/>
              <a:t>BY </a:t>
            </a:r>
            <a:br>
              <a:rPr lang="en-US" sz="4800" dirty="0"/>
            </a:br>
            <a:r>
              <a:rPr lang="en-US" sz="4000" dirty="0"/>
              <a:t>DR MARTIN KOLBIL YAMBORIGYA</a:t>
            </a:r>
            <a:endParaRPr lang="en-GB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0971" y="2351314"/>
            <a:ext cx="9427029" cy="1469572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endParaRPr lang="en-US" sz="1800" b="1" dirty="0">
              <a:solidFill>
                <a:srgbClr val="FF0000"/>
              </a:solidFill>
            </a:endParaRPr>
          </a:p>
          <a:p>
            <a:pPr>
              <a:lnSpc>
                <a:spcPct val="170000"/>
              </a:lnSpc>
            </a:pPr>
            <a:r>
              <a:rPr lang="en-US" sz="1800" b="1" dirty="0">
                <a:solidFill>
                  <a:srgbClr val="FF0000"/>
                </a:solidFill>
              </a:rPr>
              <a:t>  </a:t>
            </a:r>
          </a:p>
          <a:p>
            <a:pPr>
              <a:lnSpc>
                <a:spcPct val="170000"/>
              </a:lnSpc>
            </a:pPr>
            <a:endParaRPr lang="en-US" sz="1800" b="1" dirty="0">
              <a:solidFill>
                <a:srgbClr val="FF0000"/>
              </a:solidFill>
            </a:endParaRPr>
          </a:p>
          <a:p>
            <a:pPr>
              <a:lnSpc>
                <a:spcPct val="170000"/>
              </a:lnSpc>
            </a:pPr>
            <a:endParaRPr lang="en-US" sz="1800" b="1" dirty="0">
              <a:solidFill>
                <a:srgbClr val="FF0000"/>
              </a:solidFill>
            </a:endParaRPr>
          </a:p>
          <a:p>
            <a:pPr>
              <a:lnSpc>
                <a:spcPct val="170000"/>
              </a:lnSpc>
            </a:pPr>
            <a:endParaRPr lang="en-US" sz="1800" b="1" dirty="0">
              <a:solidFill>
                <a:srgbClr val="FF0000"/>
              </a:solidFill>
            </a:endParaRPr>
          </a:p>
          <a:p>
            <a:pPr>
              <a:lnSpc>
                <a:spcPct val="170000"/>
              </a:lnSpc>
            </a:pPr>
            <a:endParaRPr lang="en-US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463901"/>
      </p:ext>
    </p:extLst>
  </p:cSld>
  <p:clrMapOvr>
    <a:masterClrMapping/>
  </p:clrMapOvr>
  <p:transition>
    <p:wipe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C77F7-784A-1D00-7876-733201055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Measures put in place by GRA to ensure compliance</a:t>
            </a:r>
            <a:endParaRPr lang="en-G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7159D-7BFC-179B-0CC6-B27717E7C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Deployment of GRA Taxpayers’ Portal</a:t>
            </a:r>
          </a:p>
          <a:p>
            <a:pPr algn="just"/>
            <a:r>
              <a:rPr lang="en-GB" dirty="0"/>
              <a:t>Online filing and payment of taxes through GITMIS</a:t>
            </a:r>
          </a:p>
          <a:p>
            <a:pPr marL="0" indent="0" algn="just">
              <a:buNone/>
            </a:pPr>
            <a:r>
              <a:rPr lang="en-GB" dirty="0"/>
              <a:t>Can file and pay taxes at the comfort of your home in about 23 banks across the nation</a:t>
            </a:r>
          </a:p>
          <a:p>
            <a:pPr algn="just"/>
            <a:r>
              <a:rPr lang="en-GB" dirty="0"/>
              <a:t>Can pay tax using MOMO (</a:t>
            </a:r>
            <a:r>
              <a:rPr lang="en-US" dirty="0">
                <a:solidFill>
                  <a:srgbClr val="000000"/>
                </a:solidFill>
              </a:rPr>
              <a:t>*222*</a:t>
            </a:r>
            <a:r>
              <a:rPr lang="en-US" dirty="0" err="1">
                <a:solidFill>
                  <a:srgbClr val="000000"/>
                </a:solidFill>
              </a:rPr>
              <a:t>Invoice_Number</a:t>
            </a:r>
            <a:r>
              <a:rPr lang="en-US" dirty="0">
                <a:solidFill>
                  <a:srgbClr val="000000"/>
                </a:solidFill>
              </a:rPr>
              <a:t>#)</a:t>
            </a:r>
          </a:p>
          <a:p>
            <a:pPr algn="just"/>
            <a:r>
              <a:rPr lang="en-US" dirty="0">
                <a:solidFill>
                  <a:srgbClr val="000000"/>
                </a:solidFill>
              </a:rPr>
              <a:t>View balances on their Ledger (tax position at any time)</a:t>
            </a:r>
          </a:p>
          <a:p>
            <a:pPr algn="just"/>
            <a:r>
              <a:rPr lang="en-US" dirty="0">
                <a:solidFill>
                  <a:srgbClr val="000000"/>
                </a:solidFill>
              </a:rPr>
              <a:t>Know due dates for payments of tax liabilities</a:t>
            </a:r>
          </a:p>
          <a:p>
            <a:pPr algn="just"/>
            <a:r>
              <a:rPr lang="en-US" dirty="0">
                <a:solidFill>
                  <a:srgbClr val="000000"/>
                </a:solidFill>
              </a:rPr>
              <a:t>Verify the income tax paid by employer on behalf, among others</a:t>
            </a:r>
          </a:p>
          <a:p>
            <a:endParaRPr lang="en-GH" dirty="0"/>
          </a:p>
        </p:txBody>
      </p:sp>
    </p:spTree>
    <p:extLst>
      <p:ext uri="{BB962C8B-B14F-4D97-AF65-F5344CB8AC3E}">
        <p14:creationId xmlns:p14="http://schemas.microsoft.com/office/powerpoint/2010/main" val="2940743362"/>
      </p:ext>
    </p:extLst>
  </p:cSld>
  <p:clrMapOvr>
    <a:masterClrMapping/>
  </p:clrMapOvr>
  <p:transition>
    <p:wipe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C77F7-784A-1D00-7876-733201055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Measures put in place by GRA to ensure compliance</a:t>
            </a:r>
            <a:endParaRPr lang="en-G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7159D-7BFC-179B-0CC6-B27717E7C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solidFill>
                  <a:srgbClr val="000000"/>
                </a:solidFill>
              </a:rPr>
              <a:t>Objections to tax decision</a:t>
            </a:r>
          </a:p>
          <a:p>
            <a:pPr algn="just"/>
            <a:r>
              <a:rPr lang="en-US" dirty="0">
                <a:solidFill>
                  <a:srgbClr val="000000"/>
                </a:solidFill>
              </a:rPr>
              <a:t>Tax relief application</a:t>
            </a:r>
          </a:p>
          <a:p>
            <a:pPr algn="just"/>
            <a:r>
              <a:rPr lang="en-US" dirty="0">
                <a:solidFill>
                  <a:srgbClr val="000000"/>
                </a:solidFill>
              </a:rPr>
              <a:t>Refunds</a:t>
            </a:r>
          </a:p>
          <a:p>
            <a:pPr algn="just"/>
            <a:r>
              <a:rPr lang="en-US" dirty="0">
                <a:solidFill>
                  <a:srgbClr val="000000"/>
                </a:solidFill>
              </a:rPr>
              <a:t>Request for amendments of records</a:t>
            </a:r>
          </a:p>
          <a:p>
            <a:pPr algn="just"/>
            <a:r>
              <a:rPr lang="en-US" dirty="0">
                <a:solidFill>
                  <a:srgbClr val="000000"/>
                </a:solidFill>
              </a:rPr>
              <a:t>ICUMS to facilitate clearing of goods at the port</a:t>
            </a:r>
          </a:p>
          <a:p>
            <a:pPr algn="just"/>
            <a:r>
              <a:rPr lang="en-US" dirty="0">
                <a:solidFill>
                  <a:srgbClr val="000000"/>
                </a:solidFill>
              </a:rPr>
              <a:t>Restructuring of DTRD- Bringing the tax office closer to you</a:t>
            </a:r>
          </a:p>
          <a:p>
            <a:pPr algn="just"/>
            <a:r>
              <a:rPr lang="en-US" dirty="0">
                <a:solidFill>
                  <a:srgbClr val="000000"/>
                </a:solidFill>
              </a:rPr>
              <a:t>Introduction of E-Invoicing</a:t>
            </a:r>
          </a:p>
          <a:p>
            <a:pPr algn="just"/>
            <a:r>
              <a:rPr lang="en-US" dirty="0">
                <a:solidFill>
                  <a:srgbClr val="000000"/>
                </a:solidFill>
              </a:rPr>
              <a:t>Introduction of E-TCC</a:t>
            </a:r>
          </a:p>
          <a:p>
            <a:endParaRPr lang="en-GH" dirty="0"/>
          </a:p>
        </p:txBody>
      </p:sp>
    </p:spTree>
    <p:extLst>
      <p:ext uri="{BB962C8B-B14F-4D97-AF65-F5344CB8AC3E}">
        <p14:creationId xmlns:p14="http://schemas.microsoft.com/office/powerpoint/2010/main" val="4059364638"/>
      </p:ext>
    </p:extLst>
  </p:cSld>
  <p:clrMapOvr>
    <a:masterClrMapping/>
  </p:clrMapOvr>
  <p:transition>
    <p:wipe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CF11A-C7B6-8B8B-43C0-A23CDE040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  <a:endParaRPr lang="en-G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B5A16-6765-5631-52A6-FEDB0A1E0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3200" dirty="0"/>
              <a:t>It is the hope the GRA that going forward you will all continue to support us in our effort to mobilise the needed revenue for national development</a:t>
            </a:r>
            <a:endParaRPr lang="en-GH" sz="3200" dirty="0"/>
          </a:p>
        </p:txBody>
      </p:sp>
    </p:spTree>
    <p:extLst>
      <p:ext uri="{BB962C8B-B14F-4D97-AF65-F5344CB8AC3E}">
        <p14:creationId xmlns:p14="http://schemas.microsoft.com/office/powerpoint/2010/main" val="3359209727"/>
      </p:ext>
    </p:extLst>
  </p:cSld>
  <p:clrMapOvr>
    <a:masterClrMapping/>
  </p:clrMapOvr>
  <p:transition>
    <p:wipe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89098" y="1009692"/>
            <a:ext cx="8544949" cy="4248472"/>
          </a:xfr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/>
          <a:lstStyle/>
          <a:p>
            <a:pPr marL="0" indent="0" algn="ctr">
              <a:buNone/>
            </a:pPr>
            <a:endParaRPr lang="en-GB" sz="6600" dirty="0"/>
          </a:p>
          <a:p>
            <a:pPr marL="0" indent="0" algn="ctr">
              <a:buNone/>
            </a:pPr>
            <a:r>
              <a:rPr lang="en-GB" sz="7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</a:p>
          <a:p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70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Outline of Presentation</a:t>
            </a:r>
            <a:br>
              <a:rPr lang="en-US" sz="3600" dirty="0"/>
            </a:br>
            <a:endParaRPr lang="en-US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5189"/>
            <a:ext cx="10515600" cy="4611774"/>
          </a:xfrm>
        </p:spPr>
        <p:txBody>
          <a:bodyPr>
            <a:normAutofit/>
          </a:bodyPr>
          <a:lstStyle/>
          <a:p>
            <a:pPr algn="just"/>
            <a:r>
              <a:rPr lang="en-GB" dirty="0"/>
              <a:t> Mandate of the GRA</a:t>
            </a:r>
          </a:p>
          <a:p>
            <a:pPr algn="just"/>
            <a:r>
              <a:rPr lang="en-GB" dirty="0"/>
              <a:t>Support from other Regulators</a:t>
            </a:r>
          </a:p>
          <a:p>
            <a:pPr algn="just"/>
            <a:r>
              <a:rPr lang="en-GB" dirty="0"/>
              <a:t>Measures to Enhance Compliance</a:t>
            </a:r>
          </a:p>
          <a:p>
            <a:pPr algn="just"/>
            <a:r>
              <a:rPr lang="en-GB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1628575074"/>
      </p:ext>
    </p:extLst>
  </p:cSld>
  <p:clrMapOvr>
    <a:masterClrMapping/>
  </p:clrMapOvr>
  <p:transition>
    <p:wipe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The Ghana Revenue Authority</a:t>
            </a:r>
            <a:br>
              <a:rPr lang="en-US" sz="3600" dirty="0"/>
            </a:br>
            <a:endParaRPr lang="en-US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605" y="1392195"/>
            <a:ext cx="10917195" cy="4784767"/>
          </a:xfrm>
        </p:spPr>
        <p:txBody>
          <a:bodyPr>
            <a:normAutofit/>
          </a:bodyPr>
          <a:lstStyle/>
          <a:p>
            <a:pPr algn="just"/>
            <a:r>
              <a:rPr lang="en-GB" dirty="0"/>
              <a:t>The Ghana Revenue Authority was established by the Ghana Revenue Authority Act, 2009 (Act 791) to integrate the erst while revenue institutions IRS, CEPS and VAT Service into a single autonomous tax administration institution.</a:t>
            </a:r>
          </a:p>
          <a:p>
            <a:pPr algn="just"/>
            <a:r>
              <a:rPr lang="en-GB" dirty="0"/>
              <a:t>The Ghana Revenue Authority has three Divisions:</a:t>
            </a:r>
          </a:p>
          <a:p>
            <a:pPr algn="just"/>
            <a:r>
              <a:rPr lang="en-GB" dirty="0"/>
              <a:t>Domestic Tax Revenue Division (DTRD)</a:t>
            </a:r>
          </a:p>
          <a:p>
            <a:pPr algn="just"/>
            <a:r>
              <a:rPr lang="en-GB" dirty="0"/>
              <a:t>Custom Division (CD)</a:t>
            </a:r>
          </a:p>
          <a:p>
            <a:pPr algn="just"/>
            <a:r>
              <a:rPr lang="en-GB" dirty="0"/>
              <a:t>Support Service Division (SSD)</a:t>
            </a:r>
          </a:p>
        </p:txBody>
      </p:sp>
    </p:spTree>
    <p:extLst>
      <p:ext uri="{BB962C8B-B14F-4D97-AF65-F5344CB8AC3E}">
        <p14:creationId xmlns:p14="http://schemas.microsoft.com/office/powerpoint/2010/main" val="3660388774"/>
      </p:ext>
    </p:extLst>
  </p:cSld>
  <p:clrMapOvr>
    <a:masterClrMapping/>
  </p:clrMapOvr>
  <p:transition>
    <p:wipe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The Function of Ghana Revenue Authority</a:t>
            </a:r>
            <a:br>
              <a:rPr lang="en-US" sz="3600" dirty="0"/>
            </a:br>
            <a:endParaRPr lang="en-US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605" y="1507525"/>
            <a:ext cx="10917195" cy="46694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GB" dirty="0"/>
              <a:t>The mandate of the GRA is to collect all tax revenues due in a fair and efficient way with limited costs for taxpayers.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n-US" altLang="en-US" dirty="0"/>
              <a:t>The main functions are: </a:t>
            </a:r>
          </a:p>
          <a:p>
            <a:pPr marL="0" indent="0" algn="just">
              <a:buNone/>
            </a:pPr>
            <a:r>
              <a:rPr lang="en-US" altLang="en-US" dirty="0"/>
              <a:t>(a) Assess and collect taxes, interest and penalties on taxes due to the Republic with optimum efficiency;</a:t>
            </a:r>
          </a:p>
          <a:p>
            <a:pPr marL="0" indent="0" algn="just">
              <a:buNone/>
            </a:pPr>
            <a:r>
              <a:rPr lang="en-US" altLang="en-US" dirty="0"/>
              <a:t>(b) Pay the amounts collected into the Consolidated Fund unless otherwise provided by this Act and other Acts;</a:t>
            </a:r>
          </a:p>
          <a:p>
            <a:pPr marL="0" indent="0" algn="just">
              <a:buNone/>
            </a:pPr>
            <a:r>
              <a:rPr lang="en-US" altLang="en-US" dirty="0"/>
              <a:t>(c)  Promote tax compliance and tax education;</a:t>
            </a:r>
          </a:p>
          <a:p>
            <a:pPr marL="0" indent="0" algn="just">
              <a:buNone/>
            </a:pPr>
            <a:r>
              <a:rPr lang="en-US" altLang="en-US" dirty="0"/>
              <a:t>(d) Combat tax fraud and evasion and co-operate to that effect with other competent law enforcement agencies and revenue agencies in other countries;</a:t>
            </a:r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6414018"/>
      </p:ext>
    </p:extLst>
  </p:cSld>
  <p:clrMapOvr>
    <a:masterClrMapping/>
  </p:clrMapOvr>
  <p:transition>
    <p:wipe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The Mandate of Ghana Revenue Authority</a:t>
            </a:r>
            <a:br>
              <a:rPr lang="en-US" sz="3600" dirty="0"/>
            </a:br>
            <a:endParaRPr lang="en-US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5189"/>
            <a:ext cx="10515600" cy="46117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/>
              <a:t>(e) Advise District Assemblies on the assessment and collection of their revenue;</a:t>
            </a:r>
          </a:p>
          <a:p>
            <a:pPr marL="0" indent="0">
              <a:buNone/>
            </a:pPr>
            <a:r>
              <a:rPr lang="en-US" altLang="en-US" dirty="0"/>
              <a:t>(f) Prepare and publish reports and statistics related to its revenue collection;</a:t>
            </a:r>
          </a:p>
          <a:p>
            <a:pPr marL="0" indent="0">
              <a:buNone/>
            </a:pPr>
            <a:r>
              <a:rPr lang="en-US" altLang="en-US" dirty="0"/>
              <a:t>(g)  Make recommendations to the Minister on revenue collection policy; and</a:t>
            </a:r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/>
              <a:t>(h) Perform any other function in relation to revenue as directed by the Minister or assigned to it under any other enactment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272809"/>
      </p:ext>
    </p:extLst>
  </p:cSld>
  <p:clrMapOvr>
    <a:masterClrMapping/>
  </p:clrMapOvr>
  <p:transition>
    <p:wipe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8259"/>
          </a:xfrm>
        </p:spPr>
        <p:txBody>
          <a:bodyPr>
            <a:normAutofit/>
          </a:bodyPr>
          <a:lstStyle/>
          <a:p>
            <a:r>
              <a:rPr lang="en-GB" sz="3600" dirty="0"/>
              <a:t>SUPPORT FROM OTHER REGULATORS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3384"/>
            <a:ext cx="10515600" cy="474357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GB" sz="3600" dirty="0"/>
              <a:t>Though the GRA has the sole responsibility for tax administration in Ghana, it cannot do that solely by itself</a:t>
            </a:r>
          </a:p>
          <a:p>
            <a:pPr algn="just"/>
            <a:r>
              <a:rPr lang="en-GB" sz="3600" dirty="0"/>
              <a:t>Taxpayers needs to comply with the tax laws which include: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3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Registering with GRA and the various tax types</a:t>
            </a:r>
            <a:endParaRPr lang="en-GH" sz="3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H" sz="3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Keeping and maintaining proper records of your business</a:t>
            </a:r>
            <a:endParaRPr lang="en-GH" sz="3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H" sz="3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Filing your returns on due dates</a:t>
            </a:r>
            <a:endParaRPr lang="en-GH" sz="3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833732679"/>
      </p:ext>
    </p:extLst>
  </p:cSld>
  <p:clrMapOvr>
    <a:masterClrMapping/>
  </p:clrMapOvr>
  <p:transition>
    <p:wipe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8259"/>
          </a:xfrm>
        </p:spPr>
        <p:txBody>
          <a:bodyPr>
            <a:normAutofit/>
          </a:bodyPr>
          <a:lstStyle/>
          <a:p>
            <a:r>
              <a:rPr lang="en-GB" sz="3600" dirty="0"/>
              <a:t>SUPPORT FROM OTHER REGULATORS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6292"/>
            <a:ext cx="10515600" cy="4850671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H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Paying your tax on due dates</a:t>
            </a:r>
            <a:endParaRPr lang="en-GH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H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Making business records available for examination and auditing</a:t>
            </a:r>
            <a:endParaRPr lang="en-GH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H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Informing GRA of any changes in your business</a:t>
            </a:r>
            <a:endParaRPr lang="en-GH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679930595"/>
      </p:ext>
    </p:extLst>
  </p:cSld>
  <p:clrMapOvr>
    <a:masterClrMapping/>
  </p:clrMapOvr>
  <p:transition>
    <p:wipe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SUPPORT FROM OTHER REGULATORS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0476"/>
            <a:ext cx="10515600" cy="4636487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/>
              <a:t>The GRA therefore relies much on the work of other Regulators in carrying out it mandate.</a:t>
            </a:r>
          </a:p>
          <a:p>
            <a:pPr marL="514350" indent="-514350" algn="just">
              <a:buAutoNum type="arabicPeriod"/>
            </a:pPr>
            <a:r>
              <a:rPr lang="en-GB" dirty="0"/>
              <a:t>Ensuring persons are registered with the GRA before transacting business with them</a:t>
            </a:r>
          </a:p>
          <a:p>
            <a:pPr marL="514350" indent="-514350" algn="just">
              <a:buAutoNum type="arabicPeriod"/>
            </a:pPr>
            <a:r>
              <a:rPr lang="en-GB" dirty="0"/>
              <a:t>Demanding for a tax clearance certificate to ensure the person is in good standing</a:t>
            </a:r>
          </a:p>
          <a:p>
            <a:pPr marL="514350" indent="-514350" algn="just">
              <a:buAutoNum type="arabicPeriod"/>
            </a:pPr>
            <a:r>
              <a:rPr lang="en-GB" dirty="0"/>
              <a:t>Auditors are to ensure that taxpayers are maintaining proper records for the purpose of taxes</a:t>
            </a:r>
          </a:p>
          <a:p>
            <a:pPr marL="514350" indent="-514350" algn="just">
              <a:buAutoNum type="arabicPeriod"/>
            </a:pPr>
            <a:r>
              <a:rPr lang="en-GB" dirty="0"/>
              <a:t>Withholding tax from payment where it is required</a:t>
            </a:r>
          </a:p>
          <a:p>
            <a:pPr marL="514350" indent="-514350" algn="just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5616731"/>
      </p:ext>
    </p:extLst>
  </p:cSld>
  <p:clrMapOvr>
    <a:masterClrMapping/>
  </p:clrMapOvr>
  <p:transition>
    <p:wipe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084" y="252830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dirty="0"/>
              <a:t>SUPPORT FROM OTHER REGULATORS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578393"/>
            <a:ext cx="10515600" cy="4754674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/>
              <a:t>5. Paying taxes deducted to the GRA</a:t>
            </a:r>
          </a:p>
          <a:p>
            <a:pPr marL="0" indent="0" algn="just">
              <a:buNone/>
            </a:pPr>
            <a:r>
              <a:rPr lang="en-GB" dirty="0"/>
              <a:t>6. Insisting on VAT Invoices for all business transactions where required</a:t>
            </a:r>
          </a:p>
          <a:p>
            <a:pPr marL="0" indent="0" algn="just">
              <a:buNone/>
            </a:pPr>
            <a:r>
              <a:rPr lang="en-GB" dirty="0"/>
              <a:t>7. Reporting person engaged in suspected tax evasion or avoidance to the Ghana Revenue Authority.</a:t>
            </a:r>
          </a:p>
        </p:txBody>
      </p:sp>
    </p:spTree>
    <p:extLst>
      <p:ext uri="{BB962C8B-B14F-4D97-AF65-F5344CB8AC3E}">
        <p14:creationId xmlns:p14="http://schemas.microsoft.com/office/powerpoint/2010/main" val="2370358993"/>
      </p:ext>
    </p:extLst>
  </p:cSld>
  <p:clrMapOvr>
    <a:masterClrMapping/>
  </p:clrMapOvr>
  <p:transition>
    <p:wipe dir="u"/>
  </p:transition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 rebranding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1539</TotalTime>
  <Words>664</Words>
  <Application>Microsoft Office PowerPoint</Application>
  <PresentationFormat>Widescreen</PresentationFormat>
  <Paragraphs>76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Symbol</vt:lpstr>
      <vt:lpstr>Verdana</vt:lpstr>
      <vt:lpstr>Wingdings</vt:lpstr>
      <vt:lpstr>Office Theme</vt:lpstr>
      <vt:lpstr>    REGULATORS’ FORUM  GRA PRESENTATION  BY  DR MARTIN KOLBIL YAMBORIGYA</vt:lpstr>
      <vt:lpstr>Outline of Presentation </vt:lpstr>
      <vt:lpstr>The Ghana Revenue Authority </vt:lpstr>
      <vt:lpstr>The Function of Ghana Revenue Authority </vt:lpstr>
      <vt:lpstr>The Mandate of Ghana Revenue Authority </vt:lpstr>
      <vt:lpstr>SUPPORT FROM OTHER REGULATORS</vt:lpstr>
      <vt:lpstr>SUPPORT FROM OTHER REGULATORS</vt:lpstr>
      <vt:lpstr>SUPPORT FROM OTHER REGULATORS</vt:lpstr>
      <vt:lpstr>SUPPORT FROM OTHER REGULATORS</vt:lpstr>
      <vt:lpstr>Measures put in place by GRA to ensure compliance</vt:lpstr>
      <vt:lpstr>Measures put in place by GRA to ensure compliance</vt:lpstr>
      <vt:lpstr>Conclusion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Lutterodt</dc:creator>
  <cp:lastModifiedBy>Dr Martin Yamborigya</cp:lastModifiedBy>
  <cp:revision>276</cp:revision>
  <cp:lastPrinted>2018-04-12T14:10:46Z</cp:lastPrinted>
  <dcterms:created xsi:type="dcterms:W3CDTF">2016-05-18T05:43:52Z</dcterms:created>
  <dcterms:modified xsi:type="dcterms:W3CDTF">2022-11-09T13:52:45Z</dcterms:modified>
</cp:coreProperties>
</file>