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7" r:id="rId2"/>
    <p:sldId id="267" r:id="rId3"/>
    <p:sldId id="258" r:id="rId4"/>
    <p:sldId id="259" r:id="rId5"/>
    <p:sldId id="260" r:id="rId6"/>
    <p:sldId id="261" r:id="rId7"/>
    <p:sldId id="263" r:id="rId8"/>
    <p:sldId id="277" r:id="rId9"/>
    <p:sldId id="262" r:id="rId10"/>
    <p:sldId id="264" r:id="rId11"/>
    <p:sldId id="265" r:id="rId12"/>
    <p:sldId id="278"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11/14/2022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F00A5A0-38DE-4093-8B27-09575E3F0866}"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0A5A0-38DE-4093-8B27-09575E3F0866}"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0A5A0-38DE-4093-8B27-09575E3F0866}"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00A5A0-38DE-4093-8B27-09575E3F0866}"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00A5A0-38DE-4093-8B27-09575E3F0866}"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00A5A0-38DE-4093-8B27-09575E3F0866}"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00A5A0-38DE-4093-8B27-09575E3F0866}" type="datetimeFigureOut">
              <a:rPr lang="en-US" smtClean="0"/>
              <a:t>11/14/2022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00A5A0-38DE-4093-8B27-09575E3F0866}" type="datetimeFigureOut">
              <a:rPr lang="en-US" smtClean="0"/>
              <a:t>11/14/2022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0A5A0-38DE-4093-8B27-09575E3F0866}" type="datetimeFigureOut">
              <a:rPr lang="en-US" smtClean="0"/>
              <a:t>11/14/2022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00A5A0-38DE-4093-8B27-09575E3F0866}"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00A5A0-38DE-4093-8B27-09575E3F0866}"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E25513-18E6-406E-80F2-CE2F4233369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0A5A0-38DE-4093-8B27-09575E3F0866}" type="datetimeFigureOut">
              <a:rPr lang="en-US" smtClean="0"/>
              <a:t>11/14/2022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E25513-18E6-406E-80F2-CE2F4233369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REGULATORS’ FORUM OF ICAG</a:t>
            </a:r>
            <a:r>
              <a:rPr lang="en-GB" altLang="en-US" b="1" dirty="0"/>
              <a:t>              </a:t>
            </a:r>
          </a:p>
        </p:txBody>
      </p:sp>
      <p:sp>
        <p:nvSpPr>
          <p:cNvPr id="3" name="Content Placeholder 2"/>
          <p:cNvSpPr>
            <a:spLocks noGrp="1"/>
          </p:cNvSpPr>
          <p:nvPr>
            <p:ph sz="half" idx="1"/>
          </p:nvPr>
        </p:nvSpPr>
        <p:spPr>
          <a:xfrm>
            <a:off x="838200" y="1825625"/>
            <a:ext cx="9762490" cy="4351655"/>
          </a:xfrm>
        </p:spPr>
        <p:txBody>
          <a:bodyPr>
            <a:normAutofit lnSpcReduction="10000"/>
          </a:bodyPr>
          <a:lstStyle/>
          <a:p>
            <a:r>
              <a:rPr lang="en-US" dirty="0"/>
              <a:t>PRESENTATION BY CAGD AS A REGULATOR IN THE AREA OF PUBLIC FINANCIAL MANAGEMENT- IN GHANA</a:t>
            </a:r>
          </a:p>
          <a:p>
            <a:endParaRPr lang="en-US" dirty="0"/>
          </a:p>
          <a:p>
            <a:endParaRPr lang="en-US" dirty="0"/>
          </a:p>
          <a:p>
            <a:endParaRPr lang="en-US" dirty="0"/>
          </a:p>
          <a:p>
            <a:endParaRPr lang="en-US" dirty="0"/>
          </a:p>
          <a:p>
            <a:endParaRPr lang="en-US" dirty="0"/>
          </a:p>
          <a:p>
            <a:endParaRPr lang="en-US" dirty="0"/>
          </a:p>
          <a:p>
            <a:endParaRPr lang="en-US" sz="800" dirty="0"/>
          </a:p>
          <a:p>
            <a:r>
              <a:rPr lang="en-US" sz="1000" dirty="0"/>
              <a:t>BY FRANCIS M. TSETSE, DIRECTOR, IPSAS</a:t>
            </a:r>
          </a:p>
          <a:p>
            <a:r>
              <a:rPr lang="en-US" sz="1000" dirty="0"/>
              <a:t>ON BEHALF OF CONTROLLER AND ACCOUNTANT GENERAL’S DEPT.</a:t>
            </a:r>
          </a:p>
        </p:txBody>
      </p:sp>
      <p:pic>
        <p:nvPicPr>
          <p:cNvPr id="6" name="Content Placeholder 5"/>
          <p:cNvPicPr>
            <a:picLocks noGrp="1" noChangeAspect="1"/>
          </p:cNvPicPr>
          <p:nvPr>
            <p:ph sz="half" idx="2"/>
          </p:nvPr>
        </p:nvPicPr>
        <p:blipFill>
          <a:blip r:embed="rId2"/>
          <a:stretch>
            <a:fillRect/>
          </a:stretch>
        </p:blipFill>
        <p:spPr>
          <a:xfrm>
            <a:off x="9721215" y="365125"/>
            <a:ext cx="1632585" cy="124396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RELATIONSHIP WITH AUDITORS</a:t>
            </a:r>
          </a:p>
        </p:txBody>
      </p:sp>
      <p:sp>
        <p:nvSpPr>
          <p:cNvPr id="3" name="Content Placeholder 2"/>
          <p:cNvSpPr>
            <a:spLocks noGrp="1"/>
          </p:cNvSpPr>
          <p:nvPr>
            <p:ph idx="1"/>
          </p:nvPr>
        </p:nvSpPr>
        <p:spPr/>
        <p:txBody>
          <a:bodyPr/>
          <a:lstStyle/>
          <a:p>
            <a:r>
              <a:rPr lang="en-US" dirty="0"/>
              <a:t>CAGD remains in cordial professional working relationship with the Auditor General and collaborate with the AG on the Audit of National Accounts and other related functions,</a:t>
            </a:r>
          </a:p>
          <a:p>
            <a:r>
              <a:rPr lang="en-US" dirty="0"/>
              <a:t>The CAGD collaborates with the Auditors and are invited at all times for any intervention, system or process review, </a:t>
            </a:r>
          </a:p>
          <a:p>
            <a:r>
              <a:rPr lang="en-US" dirty="0"/>
              <a:t>This is done in order to ensure that the proper guidance is received as an input to achieving quality  operating processes and procedures in the Public Sector.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WAY FORWARD</a:t>
            </a:r>
          </a:p>
        </p:txBody>
      </p:sp>
      <p:sp>
        <p:nvSpPr>
          <p:cNvPr id="3" name="Content Placeholder 2"/>
          <p:cNvSpPr>
            <a:spLocks noGrp="1"/>
          </p:cNvSpPr>
          <p:nvPr>
            <p:ph idx="1"/>
          </p:nvPr>
        </p:nvSpPr>
        <p:spPr/>
        <p:txBody>
          <a:bodyPr>
            <a:normAutofit/>
          </a:bodyPr>
          <a:lstStyle/>
          <a:p>
            <a:r>
              <a:rPr lang="en-US" dirty="0"/>
              <a:t>With the current waive of Sustainability Financial Reporting, the CAGD is already poised to explore the avenues of presenting a meaningful financial statement to incorporate  environmental issues which in one way or the other impact going concern issues as they pertain to the private sector.</a:t>
            </a:r>
          </a:p>
          <a:p>
            <a:r>
              <a:rPr lang="en-US" dirty="0"/>
              <a:t>Sustainable development goal 12, sustainable consumption and production, in its target, explicitly encourages companies, especially large and transnational companies to adopt sustainable practices to integrate sustainability information into their financial reporting cycles.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6464E-4699-33CE-7BCA-C73190C3C214}"/>
              </a:ext>
            </a:extLst>
          </p:cNvPr>
          <p:cNvSpPr>
            <a:spLocks noGrp="1"/>
          </p:cNvSpPr>
          <p:nvPr>
            <p:ph type="title"/>
          </p:nvPr>
        </p:nvSpPr>
        <p:spPr/>
        <p:txBody>
          <a:bodyPr/>
          <a:lstStyle/>
          <a:p>
            <a:r>
              <a:rPr kumimoji="0" lang="en-US" sz="4400" b="1" i="0" u="none" strike="noStrike" kern="1200" cap="none" spc="0" normalizeH="0" baseline="0" noProof="0" dirty="0">
                <a:ln>
                  <a:noFill/>
                </a:ln>
                <a:solidFill>
                  <a:prstClr val="black"/>
                </a:solidFill>
                <a:effectLst/>
                <a:uLnTx/>
                <a:uFillTx/>
                <a:latin typeface="Calibri Light"/>
                <a:ea typeface="+mj-ea"/>
                <a:cs typeface="+mj-cs"/>
              </a:rPr>
              <a:t>WAY FORWARD</a:t>
            </a:r>
            <a:endParaRPr lang="en-GH" dirty="0"/>
          </a:p>
        </p:txBody>
      </p:sp>
      <p:sp>
        <p:nvSpPr>
          <p:cNvPr id="3" name="Content Placeholder 2">
            <a:extLst>
              <a:ext uri="{FF2B5EF4-FFF2-40B4-BE49-F238E27FC236}">
                <a16:creationId xmlns:a16="http://schemas.microsoft.com/office/drawing/2014/main" id="{A41AB164-2AA4-BCE2-5685-F3B7C52223C9}"/>
              </a:ext>
            </a:extLst>
          </p:cNvPr>
          <p:cNvSpPr>
            <a:spLocks noGrp="1"/>
          </p:cNvSpPr>
          <p:nvPr>
            <p:ph idx="1"/>
          </p:nvPr>
        </p:nvSpPr>
        <p:spPr/>
        <p:txBody>
          <a:bodyPr/>
          <a:lstStyle/>
          <a:p>
            <a:r>
              <a:rPr lang="en-US" dirty="0"/>
              <a:t>The Chairman of the IPSASB  in his delivery at the 39</a:t>
            </a:r>
            <a:r>
              <a:rPr lang="en-US" baseline="30000" dirty="0"/>
              <a:t>th</a:t>
            </a:r>
            <a:r>
              <a:rPr lang="en-US" dirty="0"/>
              <a:t> Conference of United Nations Conference on Trade and Development  (UNCTAD) posited that the IPSAS Board is working assiduously at publishing Sustainability Standard to be  part of Accrual basis IPSAS Financial Reporting requirements.</a:t>
            </a:r>
          </a:p>
          <a:p>
            <a:endParaRPr lang="en-US" dirty="0"/>
          </a:p>
          <a:p>
            <a:r>
              <a:rPr lang="en-US" dirty="0"/>
              <a:t>As our Core Value also demands we will continue to seek improvement in the execution of our mandate.</a:t>
            </a:r>
          </a:p>
          <a:p>
            <a:endParaRPr lang="en-GH" dirty="0"/>
          </a:p>
        </p:txBody>
      </p:sp>
    </p:spTree>
    <p:extLst>
      <p:ext uri="{BB962C8B-B14F-4D97-AF65-F5344CB8AC3E}">
        <p14:creationId xmlns:p14="http://schemas.microsoft.com/office/powerpoint/2010/main" val="2923741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 OF PRESENTATION</a:t>
            </a:r>
          </a:p>
        </p:txBody>
      </p:sp>
      <p:sp>
        <p:nvSpPr>
          <p:cNvPr id="3" name="Content Placeholder 2"/>
          <p:cNvSpPr>
            <a:spLocks noGrp="1"/>
          </p:cNvSpPr>
          <p:nvPr>
            <p:ph idx="1"/>
          </p:nvPr>
        </p:nvSpPr>
        <p:spPr/>
        <p:txBody>
          <a:bodyPr/>
          <a:lstStyle/>
          <a:p>
            <a:r>
              <a:rPr lang="en-GB" altLang="en-US" sz="6600" b="1"/>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OUTLINE OF PRESENTATION</a:t>
            </a:r>
          </a:p>
        </p:txBody>
      </p:sp>
      <p:sp>
        <p:nvSpPr>
          <p:cNvPr id="3" name="Content Placeholder 2"/>
          <p:cNvSpPr>
            <a:spLocks noGrp="1"/>
          </p:cNvSpPr>
          <p:nvPr>
            <p:ph sz="half" idx="1"/>
          </p:nvPr>
        </p:nvSpPr>
        <p:spPr/>
        <p:txBody>
          <a:bodyPr/>
          <a:lstStyle/>
          <a:p>
            <a:r>
              <a:rPr lang="en-US" dirty="0"/>
              <a:t>Legal Regime</a:t>
            </a:r>
          </a:p>
          <a:p>
            <a:r>
              <a:rPr lang="en-US" dirty="0"/>
              <a:t>Mandate of CAG</a:t>
            </a:r>
          </a:p>
          <a:p>
            <a:r>
              <a:rPr lang="en-US" dirty="0"/>
              <a:t>Core Functions that are by CAGD executed for Public Interest</a:t>
            </a:r>
          </a:p>
          <a:p>
            <a:r>
              <a:rPr lang="en-US" sz="2400" dirty="0"/>
              <a:t>Working relationship with Auditors</a:t>
            </a:r>
          </a:p>
          <a:p>
            <a:r>
              <a:rPr lang="en-US" sz="2400" dirty="0"/>
              <a:t>Way </a:t>
            </a:r>
            <a:r>
              <a:rPr lang="en-US" sz="2400" dirty="0" err="1"/>
              <a:t>foreward</a:t>
            </a:r>
            <a:endParaRPr lang="en-US" sz="2400" dirty="0"/>
          </a:p>
          <a:p>
            <a:endParaRPr lang="en-US" dirty="0"/>
          </a:p>
        </p:txBody>
      </p:sp>
      <p:pic>
        <p:nvPicPr>
          <p:cNvPr id="4" name="Content Placeholder 3"/>
          <p:cNvPicPr>
            <a:picLocks noGrp="1" noChangeAspect="1"/>
          </p:cNvPicPr>
          <p:nvPr>
            <p:ph sz="half" idx="2"/>
          </p:nvPr>
        </p:nvPicPr>
        <p:blipFill>
          <a:blip r:embed="rId2"/>
          <a:stretch>
            <a:fillRect/>
          </a:stretch>
        </p:blipFill>
        <p:spPr>
          <a:xfrm>
            <a:off x="9674860" y="365125"/>
            <a:ext cx="1407160" cy="100711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LEGAL REGIME</a:t>
            </a:r>
          </a:p>
        </p:txBody>
      </p:sp>
      <p:sp>
        <p:nvSpPr>
          <p:cNvPr id="3" name="Content Placeholder 2"/>
          <p:cNvSpPr>
            <a:spLocks noGrp="1"/>
          </p:cNvSpPr>
          <p:nvPr>
            <p:ph sz="half" idx="1"/>
          </p:nvPr>
        </p:nvSpPr>
        <p:spPr>
          <a:xfrm>
            <a:off x="838200" y="1825625"/>
            <a:ext cx="10020935" cy="4351655"/>
          </a:xfrm>
        </p:spPr>
        <p:txBody>
          <a:bodyPr/>
          <a:lstStyle/>
          <a:p>
            <a:r>
              <a:rPr lang="en-US" dirty="0"/>
              <a:t>The legal mandate of CAG and for that matter the Department   is enshrined in the Public Financial Management Act, 2016, Act 921</a:t>
            </a:r>
          </a:p>
          <a:p>
            <a:r>
              <a:rPr lang="en-US" dirty="0"/>
              <a:t>PFM Regulations 2019, L.I 2378</a:t>
            </a:r>
          </a:p>
          <a:p>
            <a:r>
              <a:rPr lang="en-US" dirty="0"/>
              <a:t>The Appointment of  CAG and his Deputies are in consonance with Article 195 of the 1992 Republican Constitution of Ghana</a:t>
            </a:r>
          </a:p>
          <a:p>
            <a:r>
              <a:rPr lang="en-US" dirty="0"/>
              <a:t>By Law the CAG is the Chief Accounting Officer of Government and  the Chief Advisor to the Minister and Government on Accounting matters.</a:t>
            </a:r>
          </a:p>
          <a:p>
            <a:endParaRPr lang="en-US" dirty="0"/>
          </a:p>
        </p:txBody>
      </p:sp>
      <p:pic>
        <p:nvPicPr>
          <p:cNvPr id="4" name="Content Placeholder 3"/>
          <p:cNvPicPr>
            <a:picLocks noGrp="1" noChangeAspect="1"/>
          </p:cNvPicPr>
          <p:nvPr>
            <p:ph sz="half" idx="2"/>
          </p:nvPr>
        </p:nvPicPr>
        <p:blipFill>
          <a:blip r:embed="rId2"/>
          <a:stretch>
            <a:fillRect/>
          </a:stretch>
        </p:blipFill>
        <p:spPr>
          <a:xfrm>
            <a:off x="9860280" y="246591"/>
            <a:ext cx="1416685" cy="1137285"/>
          </a:xfrm>
          <a:prstGeom prst="rect">
            <a:avLst/>
          </a:prstGeom>
        </p:spPr>
      </p:pic>
      <p:pic>
        <p:nvPicPr>
          <p:cNvPr id="5" name="Content Placeholder 3">
            <a:extLst>
              <a:ext uri="{FF2B5EF4-FFF2-40B4-BE49-F238E27FC236}">
                <a16:creationId xmlns:a16="http://schemas.microsoft.com/office/drawing/2014/main" id="{0E5F0D2A-369D-C0E7-5EED-D130C4B035CD}"/>
              </a:ext>
            </a:extLst>
          </p:cNvPr>
          <p:cNvPicPr>
            <a:picLocks noChangeAspect="1"/>
          </p:cNvPicPr>
          <p:nvPr/>
        </p:nvPicPr>
        <p:blipFill>
          <a:blip r:embed="rId2"/>
          <a:stretch>
            <a:fillRect/>
          </a:stretch>
        </p:blipFill>
        <p:spPr>
          <a:xfrm>
            <a:off x="9937115" y="230188"/>
            <a:ext cx="1416685" cy="113728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MANDATE</a:t>
            </a:r>
            <a:r>
              <a:rPr lang="en-GB" altLang="en-US" b="1" dirty="0"/>
              <a:t> OF CAG</a:t>
            </a:r>
          </a:p>
        </p:txBody>
      </p:sp>
      <p:sp>
        <p:nvSpPr>
          <p:cNvPr id="3" name="Content Placeholder 2"/>
          <p:cNvSpPr>
            <a:spLocks noGrp="1"/>
          </p:cNvSpPr>
          <p:nvPr>
            <p:ph sz="half" idx="1"/>
          </p:nvPr>
        </p:nvSpPr>
        <p:spPr>
          <a:xfrm>
            <a:off x="838200" y="1825625"/>
            <a:ext cx="10805160" cy="4351655"/>
          </a:xfrm>
        </p:spPr>
        <p:txBody>
          <a:bodyPr>
            <a:normAutofit lnSpcReduction="10000"/>
          </a:bodyPr>
          <a:lstStyle/>
          <a:p>
            <a:r>
              <a:rPr lang="en-US" dirty="0"/>
              <a:t>The core mandate of the CAG are as per all the provisions of the PFM Act, with Regulation,</a:t>
            </a:r>
          </a:p>
          <a:p>
            <a:r>
              <a:rPr lang="en-US" dirty="0"/>
              <a:t>However there are core functions that are enumerated to be executed by CAG as in Section 8 of the Act and these include:</a:t>
            </a:r>
          </a:p>
          <a:p>
            <a:pPr marL="0" indent="0">
              <a:buNone/>
            </a:pPr>
            <a:r>
              <a:rPr lang="en-GB" altLang="en-US" dirty="0"/>
              <a:t>   </a:t>
            </a:r>
            <a:r>
              <a:rPr lang="en-US" dirty="0"/>
              <a:t>1. Compile and manage the accounts prepared in relation to public funds</a:t>
            </a:r>
          </a:p>
          <a:p>
            <a:pPr marL="0" indent="0">
              <a:buNone/>
            </a:pPr>
            <a:r>
              <a:rPr lang="en-GB" altLang="en-US" dirty="0"/>
              <a:t>   </a:t>
            </a:r>
            <a:r>
              <a:rPr lang="en-US" dirty="0"/>
              <a:t>2. issue of general instructions to Principal Spending Officers in accordance with the Act and Regulations</a:t>
            </a:r>
          </a:p>
          <a:p>
            <a:pPr marL="0" indent="0">
              <a:buNone/>
            </a:pPr>
            <a:r>
              <a:rPr lang="en-GB" altLang="en-US" dirty="0"/>
              <a:t>  </a:t>
            </a:r>
            <a:r>
              <a:rPr lang="en-US" dirty="0"/>
              <a:t>3. Keep, render and publish statements on public accounts under this Act</a:t>
            </a:r>
          </a:p>
          <a:p>
            <a:endParaRPr lang="en-US" dirty="0"/>
          </a:p>
          <a:p>
            <a:endParaRPr lang="en-US" dirty="0"/>
          </a:p>
        </p:txBody>
      </p:sp>
      <p:pic>
        <p:nvPicPr>
          <p:cNvPr id="4" name="Content Placeholder 3"/>
          <p:cNvPicPr>
            <a:picLocks noGrp="1" noChangeAspect="1"/>
          </p:cNvPicPr>
          <p:nvPr>
            <p:ph sz="half" idx="2"/>
          </p:nvPr>
        </p:nvPicPr>
        <p:blipFill>
          <a:blip r:embed="rId2"/>
          <a:stretch>
            <a:fillRect/>
          </a:stretch>
        </p:blipFill>
        <p:spPr>
          <a:xfrm>
            <a:off x="10161905" y="452120"/>
            <a:ext cx="1481455" cy="104013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MANDATE OF CAG</a:t>
            </a:r>
          </a:p>
        </p:txBody>
      </p:sp>
      <p:sp>
        <p:nvSpPr>
          <p:cNvPr id="3" name="Content Placeholder 2"/>
          <p:cNvSpPr>
            <a:spLocks noGrp="1"/>
          </p:cNvSpPr>
          <p:nvPr>
            <p:ph sz="half" idx="1"/>
          </p:nvPr>
        </p:nvSpPr>
        <p:spPr>
          <a:xfrm>
            <a:off x="838200" y="1825625"/>
            <a:ext cx="10793730" cy="4351655"/>
          </a:xfrm>
        </p:spPr>
        <p:txBody>
          <a:bodyPr>
            <a:normAutofit fontScale="92500"/>
          </a:bodyPr>
          <a:lstStyle/>
          <a:p>
            <a:pPr marL="0" indent="0">
              <a:buNone/>
            </a:pPr>
            <a:r>
              <a:rPr lang="en-GB" altLang="en-US" dirty="0"/>
              <a:t>   </a:t>
            </a:r>
            <a:r>
              <a:rPr lang="en-US" dirty="0"/>
              <a:t>4. develop efficient accounting systems for covered entities </a:t>
            </a:r>
          </a:p>
          <a:p>
            <a:pPr marL="0" indent="0">
              <a:buNone/>
            </a:pPr>
            <a:r>
              <a:rPr lang="en-GB" altLang="en-US" dirty="0"/>
              <a:t>   </a:t>
            </a:r>
            <a:r>
              <a:rPr lang="en-US" dirty="0"/>
              <a:t>5. Approve accounting instruction of covered entities</a:t>
            </a:r>
          </a:p>
          <a:p>
            <a:pPr marL="0" indent="0">
              <a:buNone/>
            </a:pPr>
            <a:r>
              <a:rPr lang="en-GB" altLang="en-US" dirty="0"/>
              <a:t>   </a:t>
            </a:r>
            <a:r>
              <a:rPr lang="en-US" dirty="0"/>
              <a:t>6. receive, disburse and provide secure custody for public funds</a:t>
            </a:r>
          </a:p>
          <a:p>
            <a:pPr marL="0" indent="0">
              <a:buNone/>
            </a:pPr>
            <a:r>
              <a:rPr lang="en-GB" altLang="en-US" dirty="0"/>
              <a:t>   </a:t>
            </a:r>
            <a:r>
              <a:rPr lang="en-US" dirty="0"/>
              <a:t>7. on the instruction of the Minister, Open bank account Bank of Ghana and its agencies  for the deposit of public funds, subject to compliance with the Treasury Single Account system as established in section 46 of the Act</a:t>
            </a:r>
          </a:p>
          <a:p>
            <a:pPr marL="0" indent="0">
              <a:buNone/>
            </a:pPr>
            <a:r>
              <a:rPr lang="en-GB" altLang="en-US" dirty="0"/>
              <a:t>   </a:t>
            </a:r>
            <a:r>
              <a:rPr lang="en-US" dirty="0"/>
              <a:t>8 </a:t>
            </a:r>
            <a:r>
              <a:rPr lang="en-US" dirty="0" err="1"/>
              <a:t>Authorise</a:t>
            </a:r>
            <a:r>
              <a:rPr lang="en-US" dirty="0"/>
              <a:t> the Opening of a Bank Account for a Covered Entity- and inn this process the CAG ensures that proper and required documentations as spelt out by procedure are followed by the covered entity in the opening of the Account</a:t>
            </a:r>
          </a:p>
          <a:p>
            <a:endParaRPr lang="en-US" dirty="0"/>
          </a:p>
        </p:txBody>
      </p:sp>
      <p:pic>
        <p:nvPicPr>
          <p:cNvPr id="4" name="Content Placeholder 3"/>
          <p:cNvPicPr>
            <a:picLocks noGrp="1" noChangeAspect="1"/>
          </p:cNvPicPr>
          <p:nvPr>
            <p:ph sz="half" idx="2"/>
          </p:nvPr>
        </p:nvPicPr>
        <p:blipFill>
          <a:blip r:embed="rId2"/>
          <a:stretch>
            <a:fillRect/>
          </a:stretch>
        </p:blipFill>
        <p:spPr>
          <a:xfrm>
            <a:off x="10074910" y="365125"/>
            <a:ext cx="1557020" cy="103949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ym typeface="+mn-ea"/>
              </a:rPr>
              <a:t>MANDATE OF CAG</a:t>
            </a:r>
            <a:r>
              <a:rPr lang="en-GB" altLang="en-US" b="1" dirty="0">
                <a:sym typeface="+mn-ea"/>
              </a:rPr>
              <a:t> </a:t>
            </a:r>
            <a:r>
              <a:rPr lang="en-US" b="1" dirty="0"/>
              <a:t/>
            </a:r>
            <a:br>
              <a:rPr lang="en-US" b="1" dirty="0"/>
            </a:br>
            <a:endParaRPr lang="en-US" b="1" dirty="0"/>
          </a:p>
        </p:txBody>
      </p:sp>
      <p:sp>
        <p:nvSpPr>
          <p:cNvPr id="3" name="Content Placeholder 2"/>
          <p:cNvSpPr>
            <a:spLocks noGrp="1"/>
          </p:cNvSpPr>
          <p:nvPr>
            <p:ph sz="half" idx="1"/>
          </p:nvPr>
        </p:nvSpPr>
        <p:spPr>
          <a:xfrm>
            <a:off x="838200" y="1825625"/>
            <a:ext cx="10668635" cy="4351655"/>
          </a:xfrm>
        </p:spPr>
        <p:txBody>
          <a:bodyPr/>
          <a:lstStyle/>
          <a:p>
            <a:pPr marL="0" indent="0">
              <a:buNone/>
            </a:pPr>
            <a:r>
              <a:rPr lang="en-GB" altLang="en-US" dirty="0"/>
              <a:t>    </a:t>
            </a:r>
            <a:r>
              <a:rPr lang="en-US" dirty="0"/>
              <a:t>9. In consultation with the auditor General, specify for a covered entity, the accounting standards, policies and the </a:t>
            </a:r>
            <a:r>
              <a:rPr lang="en-US" dirty="0" err="1"/>
              <a:t>classificationsystem</a:t>
            </a:r>
            <a:r>
              <a:rPr lang="en-US" dirty="0"/>
              <a:t> to be applied in public accounting to ensure that a proper </a:t>
            </a:r>
            <a:r>
              <a:rPr lang="en-US" dirty="0" err="1"/>
              <a:t>ystem</a:t>
            </a:r>
            <a:r>
              <a:rPr lang="en-US" dirty="0"/>
              <a:t> of Accounting operates</a:t>
            </a:r>
          </a:p>
          <a:p>
            <a:pPr marL="0" indent="0">
              <a:buNone/>
            </a:pPr>
            <a:r>
              <a:rPr lang="en-GB" altLang="en-US" dirty="0"/>
              <a:t>   </a:t>
            </a:r>
            <a:r>
              <a:rPr lang="en-US" dirty="0"/>
              <a:t>10. CAG is also mandated by the Act to provide Accounting Officers to covered entities, and </a:t>
            </a:r>
          </a:p>
          <a:p>
            <a:pPr marL="0" indent="0">
              <a:buNone/>
            </a:pPr>
            <a:r>
              <a:rPr lang="en-GB" altLang="en-US" dirty="0"/>
              <a:t>   </a:t>
            </a:r>
            <a:r>
              <a:rPr lang="en-US" dirty="0"/>
              <a:t>11. Be responsible for the classification and management of value books that are used in the public sector.</a:t>
            </a:r>
          </a:p>
        </p:txBody>
      </p:sp>
      <p:pic>
        <p:nvPicPr>
          <p:cNvPr id="4" name="Content Placeholder 3"/>
          <p:cNvPicPr>
            <a:picLocks noGrp="1" noChangeAspect="1"/>
          </p:cNvPicPr>
          <p:nvPr>
            <p:ph sz="half" idx="2"/>
          </p:nvPr>
        </p:nvPicPr>
        <p:blipFill>
          <a:blip r:embed="rId2"/>
          <a:stretch>
            <a:fillRect/>
          </a:stretch>
        </p:blipFill>
        <p:spPr>
          <a:xfrm>
            <a:off x="10074910" y="484505"/>
            <a:ext cx="1557020" cy="93154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Mandates of CAG</a:t>
            </a:r>
          </a:p>
        </p:txBody>
      </p:sp>
      <p:sp>
        <p:nvSpPr>
          <p:cNvPr id="3" name="Content Placeholder 2"/>
          <p:cNvSpPr>
            <a:spLocks noGrp="1"/>
          </p:cNvSpPr>
          <p:nvPr>
            <p:ph sz="half" idx="1"/>
          </p:nvPr>
        </p:nvSpPr>
        <p:spPr>
          <a:xfrm>
            <a:off x="838200" y="1825625"/>
            <a:ext cx="10624820" cy="4351655"/>
          </a:xfrm>
        </p:spPr>
        <p:txBody>
          <a:bodyPr>
            <a:normAutofit lnSpcReduction="10000"/>
          </a:bodyPr>
          <a:lstStyle/>
          <a:p>
            <a:r>
              <a:rPr lang="en-US" dirty="0"/>
              <a:t>In executing its financial management functions,  the CAGD  examines and adopts effective and efficient means by which its mandates would be achieved by adhering</a:t>
            </a:r>
            <a:r>
              <a:rPr lang="en-GB" altLang="en-US" dirty="0"/>
              <a:t> to internationally accepted accounting standards.</a:t>
            </a:r>
            <a:r>
              <a:rPr lang="en-US" dirty="0"/>
              <a:t> </a:t>
            </a:r>
          </a:p>
          <a:p>
            <a:r>
              <a:rPr lang="en-GB" dirty="0">
                <a:sym typeface="+mn-ea"/>
              </a:rPr>
              <a:t>Hitherto, Ghana used to report on financial performance on Cash basis. However, the GoG has adopted the accrual basis International Public Sector Accounting Standards for the preparation and presentation of financial stateents accross all covered entities.</a:t>
            </a:r>
          </a:p>
          <a:p>
            <a:r>
              <a:rPr lang="en-GB" dirty="0">
                <a:sym typeface="+mn-ea"/>
              </a:rPr>
              <a:t>Ghana has currently adopted IPSAS, and </a:t>
            </a:r>
          </a:p>
          <a:p>
            <a:r>
              <a:rPr lang="en-GB" altLang="en-US" dirty="0">
                <a:sym typeface="+mn-ea"/>
              </a:rPr>
              <a:t>The CAG as the Chief Accounting Officer of Government is leading the IPSAS  implementation processes.</a:t>
            </a:r>
            <a:endParaRPr lang="en-GB" altLang="en-US" dirty="0"/>
          </a:p>
          <a:p>
            <a:pPr marL="0" indent="0">
              <a:buNone/>
            </a:pPr>
            <a:endParaRPr lang="en-US" dirty="0"/>
          </a:p>
        </p:txBody>
      </p:sp>
      <p:pic>
        <p:nvPicPr>
          <p:cNvPr id="4" name="Content Placeholder 3"/>
          <p:cNvPicPr>
            <a:picLocks noGrp="1" noChangeAspect="1"/>
          </p:cNvPicPr>
          <p:nvPr>
            <p:ph sz="half" idx="2"/>
          </p:nvPr>
        </p:nvPicPr>
        <p:blipFill>
          <a:blip r:embed="rId2"/>
          <a:stretch>
            <a:fillRect/>
          </a:stretch>
        </p:blipFill>
        <p:spPr>
          <a:xfrm>
            <a:off x="9937750" y="538480"/>
            <a:ext cx="1416050" cy="9969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ym typeface="+mn-ea"/>
              </a:rPr>
              <a:t>Mandates of CAG</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sym typeface="+mn-ea"/>
              </a:rPr>
              <a:t>In this process the CAG has established relation with other regulatory Institutions like the ICAG, PwC and other Professional Accounting Bodies and with Development partners, and other public sector institutions.</a:t>
            </a:r>
            <a:endParaRPr lang="en-US" dirty="0"/>
          </a:p>
          <a:p>
            <a:pPr marL="0" indent="0">
              <a:buNone/>
            </a:pPr>
            <a:endParaRPr lang="en-GB" altLang="en-US" dirty="0">
              <a:sym typeface="+mn-ea"/>
            </a:endParaRPr>
          </a:p>
          <a:p>
            <a:r>
              <a:rPr lang="en-GB" altLang="en-US" dirty="0">
                <a:sym typeface="+mn-ea"/>
              </a:rPr>
              <a:t>Going forward, it is expected that covered entities will prepare and present General Purpose Financial Statements in line with the accrual basis IPSAS</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dirty="0"/>
              <a:t>RESPONSIBILITIES</a:t>
            </a:r>
            <a:r>
              <a:rPr lang="en-US" b="1" dirty="0"/>
              <a:t> CAG</a:t>
            </a:r>
            <a:r>
              <a:rPr lang="en-GB" altLang="en-US" b="1" dirty="0"/>
              <a:t>D</a:t>
            </a:r>
            <a:r>
              <a:rPr lang="en-US" b="1" dirty="0"/>
              <a:t> IS IDENTIFIED WITH</a:t>
            </a:r>
          </a:p>
        </p:txBody>
      </p:sp>
      <p:sp>
        <p:nvSpPr>
          <p:cNvPr id="3" name="Content Placeholder 2"/>
          <p:cNvSpPr>
            <a:spLocks noGrp="1"/>
          </p:cNvSpPr>
          <p:nvPr>
            <p:ph idx="1"/>
          </p:nvPr>
        </p:nvSpPr>
        <p:spPr/>
        <p:txBody>
          <a:bodyPr/>
          <a:lstStyle/>
          <a:p>
            <a:r>
              <a:rPr lang="en-US" dirty="0"/>
              <a:t>The preparation of the Public or National Accounts and causing same to be audited and laid before Parliament is identical with </a:t>
            </a:r>
            <a:r>
              <a:rPr lang="en-GB" altLang="en-US" dirty="0"/>
              <a:t>t</a:t>
            </a:r>
            <a:r>
              <a:rPr lang="en-US" dirty="0"/>
              <a:t>his Department (CAGD),</a:t>
            </a:r>
          </a:p>
          <a:p>
            <a:r>
              <a:rPr lang="en-US" dirty="0"/>
              <a:t>Also management of the public Payroll is another key function that the public identifies CAGD with and to some erroneously turns to them as if CAGD only pays salaries, </a:t>
            </a:r>
          </a:p>
          <a:p>
            <a:r>
              <a:rPr lang="en-US" dirty="0"/>
              <a:t>National Treasury management,  which  is  making available financial resources for all covered entities to enable govern </a:t>
            </a:r>
            <a:r>
              <a:rPr lang="en-US" dirty="0" err="1"/>
              <a:t>programmes</a:t>
            </a:r>
            <a:r>
              <a:rPr lang="en-US" dirty="0"/>
              <a:t> and projects to be undertaken is also a key function the CAGD performs through the National Treasury Directorate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927</Words>
  <Application>Microsoft Office PowerPoint</Application>
  <PresentationFormat>Widescreen</PresentationFormat>
  <Paragraphs>64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REGULATORS’ FORUM OF ICAG              </vt:lpstr>
      <vt:lpstr>OUTLINE OF PRESENTATION</vt:lpstr>
      <vt:lpstr>LEGAL REGIME</vt:lpstr>
      <vt:lpstr>MANDATE OF CAG</vt:lpstr>
      <vt:lpstr>MANDATE OF CAG</vt:lpstr>
      <vt:lpstr>MANDATE OF CAG  </vt:lpstr>
      <vt:lpstr>Mandates of CAG</vt:lpstr>
      <vt:lpstr>Mandates of CAG </vt:lpstr>
      <vt:lpstr>RESPONSIBILITIES CAGD IS IDENTIFIED WITH</vt:lpstr>
      <vt:lpstr>RELATIONSHIP WITH AUDITORS</vt:lpstr>
      <vt:lpstr>WAY FORWARD</vt:lpstr>
      <vt:lpstr>WAY FORWARD</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CAGD</dc:creator>
  <cp:lastModifiedBy>Cecilia Karikari</cp:lastModifiedBy>
  <cp:revision>33</cp:revision>
  <dcterms:created xsi:type="dcterms:W3CDTF">2022-11-09T22:00:00Z</dcterms:created>
  <dcterms:modified xsi:type="dcterms:W3CDTF">2022-11-14T08:36:31Z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EA50C8E6F9A9413DAF735BB693EF016C</vt:lpwstr>
  </property>
  <property fmtid="{D5CDD505-2E9C-101B-9397-08002B2CF9AE}" pid="3" name="KSOProductBuildVer">
    <vt:lpwstr>1033-11.2.0.11380</vt:lpwstr>
  </property>
</Properties>
</file>