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99" r:id="rId4"/>
    <p:sldId id="317" r:id="rId5"/>
    <p:sldId id="308" r:id="rId6"/>
    <p:sldId id="325" r:id="rId7"/>
    <p:sldId id="318" r:id="rId8"/>
    <p:sldId id="315" r:id="rId9"/>
    <p:sldId id="302" r:id="rId10"/>
    <p:sldId id="316" r:id="rId11"/>
    <p:sldId id="321" r:id="rId12"/>
    <p:sldId id="311" r:id="rId13"/>
    <p:sldId id="324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 Chemel" initials="BC" lastIdx="0" clrIdx="0">
    <p:extLst>
      <p:ext uri="{19B8F6BF-5375-455C-9EA6-DF929625EA0E}">
        <p15:presenceInfo xmlns:p15="http://schemas.microsoft.com/office/powerpoint/2012/main" userId="S-1-5-21-215841168-2417083345-1568770120-11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0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5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122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11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420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5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55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87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1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455F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9AB19F-1051-4B12-8AB8-0592F607E317}" type="slidenum">
              <a:rPr lang="en-US" smtClean="0">
                <a:solidFill>
                  <a:srgbClr val="455F51"/>
                </a:solidFill>
              </a:rPr>
              <a:pPr/>
              <a:t>‹#›</a:t>
            </a:fld>
            <a:endParaRPr lang="en-US">
              <a:solidFill>
                <a:srgbClr val="455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68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13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24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5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8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8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7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3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84E0-6182-4011-9EFE-FD42059C33ED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9A16B-A372-4BE2-9266-06BA97294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0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CF827E-8BA0-4B51-B2D6-67E173521447}" type="datetimeFigureOut">
              <a:rPr lang="en-US" smtClean="0"/>
              <a:pPr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9AB19F-1051-4B12-8AB8-0592F607E31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31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857541" y="219848"/>
            <a:ext cx="9914709" cy="40318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0" b="1" dirty="0"/>
          </a:p>
          <a:p>
            <a:pPr algn="ctr"/>
            <a:r>
              <a:rPr lang="en-US" sz="2800" b="1" dirty="0" smtClean="0"/>
              <a:t>ICAG REGULATORS’ FORUM</a:t>
            </a:r>
            <a:endParaRPr lang="en-US" sz="40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(VIRTUAL)</a:t>
            </a:r>
            <a:endParaRPr lang="en-US" sz="4000" b="1" dirty="0" smtClean="0"/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BY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3200" b="1" dirty="0" smtClean="0"/>
              <a:t>BENJAMIN CHEMEL, </a:t>
            </a:r>
            <a:r>
              <a:rPr lang="en-US" sz="2400" b="1" dirty="0" smtClean="0"/>
              <a:t>FCCA, ACIB,MBA, BSc.</a:t>
            </a:r>
          </a:p>
          <a:p>
            <a:pPr algn="ctr"/>
            <a:r>
              <a:rPr lang="en-US" sz="2400" b="1" dirty="0"/>
              <a:t> </a:t>
            </a:r>
            <a:r>
              <a:rPr lang="en-US" sz="2400" b="1" dirty="0" smtClean="0"/>
              <a:t>                                                                                                                Nov., 2022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945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Addressing the Governance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26534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Tenure of office of directors has been limited to 9 years (3yrs X3 terms)</a:t>
            </a:r>
          </a:p>
          <a:p>
            <a:r>
              <a:rPr lang="en-US" dirty="0" smtClean="0"/>
              <a:t>Tenure of office of CEOs has been limited to 12 years (4yrs X3 term)</a:t>
            </a:r>
          </a:p>
          <a:p>
            <a:r>
              <a:rPr lang="en-US" dirty="0" smtClean="0"/>
              <a:t>Clear separation of CEO and Chairman’s role</a:t>
            </a:r>
          </a:p>
          <a:p>
            <a:r>
              <a:rPr lang="en-US" dirty="0" smtClean="0"/>
              <a:t>Introduction of qualification for directors 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3558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Structural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6033"/>
          </a:xfrm>
        </p:spPr>
        <p:txBody>
          <a:bodyPr/>
          <a:lstStyle/>
          <a:p>
            <a:r>
              <a:rPr lang="en-US" sz="3200" dirty="0" smtClean="0"/>
              <a:t>The revision of the L.I. 1825 is being reviewed </a:t>
            </a:r>
          </a:p>
          <a:p>
            <a:r>
              <a:rPr lang="en-US" sz="3200" dirty="0" smtClean="0"/>
              <a:t>Bank of Ghana to cede of more powers to the ARB Apex Bank</a:t>
            </a:r>
          </a:p>
          <a:p>
            <a:r>
              <a:rPr lang="en-US" sz="3200" dirty="0" smtClean="0"/>
              <a:t>ARB Apex Bank should have powers to sanction – remove </a:t>
            </a:r>
            <a:r>
              <a:rPr lang="en-US" sz="3200" dirty="0"/>
              <a:t>errant Board </a:t>
            </a:r>
            <a:r>
              <a:rPr lang="en-US" sz="3200" dirty="0" smtClean="0"/>
              <a:t>and/or Management of RCBs.</a:t>
            </a:r>
          </a:p>
          <a:p>
            <a:r>
              <a:rPr lang="en-US" sz="3200" dirty="0"/>
              <a:t>Penalties from RCBs for various breaches.</a:t>
            </a:r>
          </a:p>
          <a:p>
            <a:endParaRPr lang="en-US" sz="3200" dirty="0" smtClean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948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Training and 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6033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200" dirty="0" smtClean="0"/>
              <a:t>Continue to deliver training to RCBs’ staff and directors focusing on new trends and changing governance environment .</a:t>
            </a:r>
          </a:p>
          <a:p>
            <a:pPr algn="just"/>
            <a:r>
              <a:rPr lang="en-US" sz="3200" dirty="0" smtClean="0"/>
              <a:t>Collaboration with ARB and NBC to train and certify all directors</a:t>
            </a:r>
          </a:p>
          <a:p>
            <a:pPr algn="just"/>
            <a:r>
              <a:rPr lang="en-US" sz="3200" dirty="0"/>
              <a:t>Employing more skilled personnel</a:t>
            </a:r>
          </a:p>
          <a:p>
            <a:pPr algn="just"/>
            <a:r>
              <a:rPr lang="en-US" sz="3200" dirty="0"/>
              <a:t>Increasing the staff strength </a:t>
            </a:r>
            <a:r>
              <a:rPr lang="en-US" sz="3200" dirty="0" smtClean="0"/>
              <a:t>of the Apex Bank to </a:t>
            </a:r>
            <a:r>
              <a:rPr lang="en-US" sz="3200" dirty="0"/>
              <a:t>cover more RCBs a </a:t>
            </a:r>
            <a:r>
              <a:rPr lang="en-US" sz="3200" dirty="0" smtClean="0"/>
              <a:t>year (starting with coverage in 2 years)</a:t>
            </a:r>
            <a:endParaRPr lang="en-US" sz="3200" dirty="0"/>
          </a:p>
          <a:p>
            <a:pPr algn="just"/>
            <a:r>
              <a:rPr lang="en-US" sz="3200" dirty="0"/>
              <a:t>Giving cutting-edge training and development to our staff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28272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539185"/>
            <a:ext cx="12192000" cy="1313056"/>
            <a:chOff x="0" y="0"/>
            <a:chExt cx="12192000" cy="171578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2147454" y="1345475"/>
            <a:ext cx="815913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lgerian" panose="04020705040A02060702" pitchFamily="82" charset="0"/>
              </a:rPr>
              <a:t>THANK YOU</a:t>
            </a:r>
            <a:endParaRPr lang="en-US" sz="72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28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Introduction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well-structured </a:t>
            </a:r>
            <a:r>
              <a:rPr lang="en-US" sz="3600" dirty="0" smtClean="0"/>
              <a:t>regulatory regime contributes </a:t>
            </a:r>
            <a:r>
              <a:rPr lang="en-US" sz="3600" dirty="0"/>
              <a:t>to the efficiency and stability of the financial </a:t>
            </a:r>
            <a:r>
              <a:rPr lang="en-US" sz="3600" dirty="0" smtClean="0"/>
              <a:t>system.</a:t>
            </a:r>
          </a:p>
          <a:p>
            <a:pPr lvl="1"/>
            <a:r>
              <a:rPr lang="en-US" sz="2800" dirty="0" smtClean="0"/>
              <a:t>Influence </a:t>
            </a:r>
            <a:r>
              <a:rPr lang="en-US" sz="2800" dirty="0"/>
              <a:t>on a </a:t>
            </a:r>
            <a:r>
              <a:rPr lang="en-US" sz="2800" dirty="0" smtClean="0"/>
              <a:t>country's </a:t>
            </a:r>
            <a:r>
              <a:rPr lang="en-US" sz="2800" dirty="0"/>
              <a:t>economic </a:t>
            </a:r>
            <a:r>
              <a:rPr lang="en-US" sz="2800" dirty="0" smtClean="0"/>
              <a:t>development</a:t>
            </a:r>
          </a:p>
          <a:p>
            <a:pPr lvl="1"/>
            <a:r>
              <a:rPr lang="en-US" sz="2800" dirty="0" smtClean="0"/>
              <a:t>Level </a:t>
            </a:r>
            <a:r>
              <a:rPr lang="en-US" sz="2800" dirty="0"/>
              <a:t>of capital formation, </a:t>
            </a:r>
            <a:endParaRPr lang="en-US" sz="2800" dirty="0" smtClean="0"/>
          </a:p>
          <a:p>
            <a:pPr lvl="1"/>
            <a:r>
              <a:rPr lang="en-US" sz="2800" dirty="0" smtClean="0"/>
              <a:t>Efficiency </a:t>
            </a:r>
            <a:r>
              <a:rPr lang="en-US" sz="2800" dirty="0"/>
              <a:t>in the allocation of capital between competing </a:t>
            </a:r>
            <a:r>
              <a:rPr lang="en-US" sz="2800" dirty="0" smtClean="0"/>
              <a:t>claims</a:t>
            </a:r>
            <a:r>
              <a:rPr lang="en-US" sz="2800" dirty="0"/>
              <a:t>, </a:t>
            </a:r>
            <a:endParaRPr lang="en-US" sz="2800" dirty="0" smtClean="0"/>
          </a:p>
          <a:p>
            <a:pPr lvl="1"/>
            <a:r>
              <a:rPr lang="en-US" sz="2800" dirty="0" smtClean="0"/>
              <a:t>Confidence to </a:t>
            </a:r>
            <a:r>
              <a:rPr lang="en-US" sz="2800" dirty="0"/>
              <a:t>end-users </a:t>
            </a:r>
            <a:r>
              <a:rPr lang="en-US" sz="2800" dirty="0" smtClean="0"/>
              <a:t>(depositors)</a:t>
            </a:r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6223982"/>
            <a:ext cx="12192000" cy="628258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3352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709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Financial Industry in Ghana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11870" y="2223274"/>
            <a:ext cx="192369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white"/>
                </a:solidFill>
              </a:rPr>
              <a:t>Banking 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76414" y="2226779"/>
            <a:ext cx="205683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white"/>
                </a:solidFill>
              </a:rPr>
              <a:t>Insurance 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20279" y="2267125"/>
            <a:ext cx="203436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white"/>
                </a:solidFill>
              </a:rPr>
              <a:t>Pensions 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70277" y="2267125"/>
            <a:ext cx="21165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white"/>
                </a:solidFill>
              </a:rPr>
              <a:t>Capital Market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2081635" y="31376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158248" y="3137673"/>
            <a:ext cx="484632" cy="1044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719493" y="3181525"/>
            <a:ext cx="484632" cy="1000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9237288" y="31815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11869" y="4116081"/>
            <a:ext cx="1923700" cy="103141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prstClr val="black"/>
                </a:solidFill>
              </a:rPr>
              <a:t>Bank of Ghana 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76414" y="4171033"/>
            <a:ext cx="2056834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NIC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920279" y="4182005"/>
            <a:ext cx="2034361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NPRA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70278" y="4170969"/>
            <a:ext cx="2116548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black"/>
                </a:solidFill>
              </a:rPr>
              <a:t>SEC</a:t>
            </a:r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4128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437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Banking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864839"/>
          </a:xfrm>
        </p:spPr>
        <p:txBody>
          <a:bodyPr>
            <a:normAutofit/>
          </a:bodyPr>
          <a:lstStyle/>
          <a:p>
            <a:endParaRPr lang="en-US" sz="2400" i="1" dirty="0" smtClean="0"/>
          </a:p>
          <a:p>
            <a:pPr marL="0" indent="0">
              <a:buNone/>
            </a:pPr>
            <a:endParaRPr lang="en-US" sz="2400" i="1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6341947"/>
            <a:ext cx="12192000" cy="510293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  <p:sp>
        <p:nvSpPr>
          <p:cNvPr id="7" name="Rounded Rectangle 6"/>
          <p:cNvSpPr/>
          <p:nvPr/>
        </p:nvSpPr>
        <p:spPr>
          <a:xfrm>
            <a:off x="3300531" y="1394399"/>
            <a:ext cx="2288179" cy="1221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white"/>
                </a:solidFill>
              </a:rPr>
              <a:t>Banking 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942030" y="2623393"/>
            <a:ext cx="994075" cy="644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00531" y="3233938"/>
            <a:ext cx="2288179" cy="114063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Bank of Ghana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035926" y="4374577"/>
            <a:ext cx="994075" cy="644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77217" y="5035213"/>
            <a:ext cx="2111492" cy="11866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prstClr val="black"/>
                </a:solidFill>
              </a:rPr>
              <a:t>ARB Apex Bank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608557" y="53099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558657" y="5017752"/>
            <a:ext cx="2411725" cy="1221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RCBs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5608557" y="34867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606812" y="2774551"/>
            <a:ext cx="2411725" cy="1732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Universal Banks</a:t>
            </a:r>
          </a:p>
          <a:p>
            <a:pPr algn="ctr"/>
            <a:r>
              <a:rPr lang="en-US" sz="2000" dirty="0" smtClean="0"/>
              <a:t>Savings and Loans</a:t>
            </a:r>
          </a:p>
          <a:p>
            <a:pPr algn="ctr"/>
            <a:r>
              <a:rPr lang="en-US" sz="2000" dirty="0" smtClean="0"/>
              <a:t>MFIs</a:t>
            </a:r>
          </a:p>
          <a:p>
            <a:pPr algn="ctr"/>
            <a:r>
              <a:rPr lang="en-US" sz="2000" dirty="0" smtClean="0"/>
              <a:t>Forex bureau </a:t>
            </a:r>
          </a:p>
          <a:p>
            <a:pPr algn="ctr"/>
            <a:r>
              <a:rPr lang="en-US" sz="2000" dirty="0" smtClean="0"/>
              <a:t>RCBs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6794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Source of ARB Apex Bank’s Mandate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9091"/>
            <a:ext cx="10515600" cy="452787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 smtClean="0"/>
              <a:t>In </a:t>
            </a:r>
            <a:r>
              <a:rPr lang="en-US" sz="3200" dirty="0"/>
              <a:t>accordance with the Bank of Ghana Act, 2002, (Act 612), the </a:t>
            </a:r>
            <a:r>
              <a:rPr lang="en-US" sz="3200" dirty="0" smtClean="0"/>
              <a:t>Bank </a:t>
            </a:r>
            <a:r>
              <a:rPr lang="en-US" sz="3200" dirty="0"/>
              <a:t>of Ghana may appoint an </a:t>
            </a:r>
            <a:r>
              <a:rPr lang="en-US" sz="3200" dirty="0" err="1"/>
              <a:t>authorised</a:t>
            </a:r>
            <a:r>
              <a:rPr lang="en-US" sz="3200" dirty="0"/>
              <a:t> agent to carry out specified </a:t>
            </a:r>
            <a:r>
              <a:rPr lang="en-US" sz="3200" dirty="0" smtClean="0"/>
              <a:t>activities </a:t>
            </a:r>
            <a:r>
              <a:rPr lang="en-US" sz="3200" dirty="0"/>
              <a:t>of a particular tier or category or class of </a:t>
            </a:r>
            <a:r>
              <a:rPr lang="en-US" sz="3200" dirty="0" err="1"/>
              <a:t>specialised</a:t>
            </a:r>
            <a:r>
              <a:rPr lang="en-US" sz="3200" dirty="0"/>
              <a:t> </a:t>
            </a:r>
            <a:r>
              <a:rPr lang="en-US" sz="3200" dirty="0" smtClean="0"/>
              <a:t>deposit-taking institutions </a:t>
            </a:r>
            <a:r>
              <a:rPr lang="en-US" sz="3200" dirty="0"/>
              <a:t>on behalf of the Bank of </a:t>
            </a:r>
            <a:r>
              <a:rPr lang="en-US" sz="3200" dirty="0" smtClean="0"/>
              <a:t>Ghana.</a:t>
            </a:r>
          </a:p>
          <a:p>
            <a:pPr marL="0" indent="0" algn="just">
              <a:buNone/>
            </a:pPr>
            <a:r>
              <a:rPr lang="en-US" sz="3200" dirty="0" smtClean="0"/>
              <a:t> </a:t>
            </a:r>
          </a:p>
          <a:p>
            <a:pPr algn="just"/>
            <a:r>
              <a:rPr lang="en-US" sz="3200" dirty="0" smtClean="0"/>
              <a:t>For </a:t>
            </a:r>
            <a:r>
              <a:rPr lang="en-US" sz="3200" dirty="0"/>
              <a:t>the purpose of this section, “</a:t>
            </a:r>
            <a:r>
              <a:rPr lang="en-US" sz="3200" dirty="0" err="1"/>
              <a:t>authorised</a:t>
            </a:r>
            <a:r>
              <a:rPr lang="en-US" sz="3200" dirty="0"/>
              <a:t> agent” includes an </a:t>
            </a:r>
            <a:r>
              <a:rPr lang="en-US" sz="3200" dirty="0" smtClean="0"/>
              <a:t>apex </a:t>
            </a:r>
            <a:r>
              <a:rPr lang="en-US" sz="3200" dirty="0"/>
              <a:t>body, network, industrial association, self-regulatory </a:t>
            </a:r>
            <a:r>
              <a:rPr lang="en-US" sz="3200" dirty="0" err="1"/>
              <a:t>organisation</a:t>
            </a:r>
            <a:r>
              <a:rPr lang="en-US" sz="3200" dirty="0"/>
              <a:t> or </a:t>
            </a:r>
            <a:r>
              <a:rPr lang="en-US" sz="3200" dirty="0" smtClean="0"/>
              <a:t>any </a:t>
            </a:r>
            <a:r>
              <a:rPr lang="en-US" sz="3200" dirty="0"/>
              <a:t>other person </a:t>
            </a:r>
            <a:r>
              <a:rPr lang="en-US" sz="3200" dirty="0" err="1"/>
              <a:t>recongnised</a:t>
            </a:r>
            <a:r>
              <a:rPr lang="en-US" sz="3200" dirty="0"/>
              <a:t> by the Bank of </a:t>
            </a:r>
            <a:r>
              <a:rPr lang="en-US" sz="3200" dirty="0" smtClean="0"/>
              <a:t>Ghana</a:t>
            </a:r>
            <a:r>
              <a:rPr lang="en-US" sz="3200" dirty="0"/>
              <a:t>-  </a:t>
            </a:r>
            <a:r>
              <a:rPr lang="en-US" b="1" i="1" dirty="0"/>
              <a:t>Section </a:t>
            </a:r>
            <a:r>
              <a:rPr lang="en-US" b="1" i="1" dirty="0" smtClean="0"/>
              <a:t>2(5 &amp; 6) of BSDI Act, 2016 (</a:t>
            </a:r>
            <a:r>
              <a:rPr lang="en-US" sz="2400" b="1" i="1" dirty="0" smtClean="0"/>
              <a:t>Act </a:t>
            </a:r>
            <a:r>
              <a:rPr lang="en-US" b="1" i="1" dirty="0" smtClean="0"/>
              <a:t>930).</a:t>
            </a:r>
            <a:endParaRPr lang="en-US" b="1" i="1" dirty="0"/>
          </a:p>
          <a:p>
            <a:pPr algn="just"/>
            <a:endParaRPr lang="en-US" sz="32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6223982"/>
            <a:ext cx="12192000" cy="628258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89219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Major Challenges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7903" y="1716266"/>
            <a:ext cx="6324067" cy="410648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65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7909" y="189411"/>
            <a:ext cx="3246119" cy="21148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Inability to cover all RCBs in a financial year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48348" y="194636"/>
            <a:ext cx="3265714" cy="2109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Lack of Right to Sanction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288384" y="189411"/>
            <a:ext cx="3370216" cy="5055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Corporate Governance Issues at the RCBs: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Inability to attract qualified people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Unwillingness of directors to retire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Excessive involvement in operations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7910" y="2854235"/>
            <a:ext cx="3246118" cy="239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Skills and Remuneration: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Attracting qualified staff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audit, risk and compliance by one person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48350" y="2854235"/>
            <a:ext cx="3265714" cy="23905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Resources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Constraints: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Inability to implement directives and standards e.g. IFRS,CRD, Cyber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541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Institutional structure (set-up of the ARB Apex Bank)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banker and a supervisor for RCBs</a:t>
            </a:r>
          </a:p>
          <a:p>
            <a:r>
              <a:rPr lang="en-US" sz="3600" dirty="0" smtClean="0"/>
              <a:t>RCBs are owners and customer</a:t>
            </a:r>
          </a:p>
          <a:p>
            <a:r>
              <a:rPr lang="en-US" sz="3600" dirty="0" smtClean="0"/>
              <a:t>Responsibility without authority </a:t>
            </a:r>
            <a:endParaRPr lang="en-US" sz="3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D63A976-0152-0542-BF1C-FBA34CC8FCF5}"/>
              </a:ext>
            </a:extLst>
          </p:cNvPr>
          <p:cNvGrpSpPr/>
          <p:nvPr/>
        </p:nvGrpSpPr>
        <p:grpSpPr>
          <a:xfrm>
            <a:off x="0" y="5852159"/>
            <a:ext cx="12192000" cy="1000081"/>
            <a:chOff x="0" y="0"/>
            <a:chExt cx="12192000" cy="17157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3A76940-1C45-444E-9A13-265932CE21B8}"/>
                </a:ext>
              </a:extLst>
            </p:cNvPr>
            <p:cNvSpPr/>
            <p:nvPr/>
          </p:nvSpPr>
          <p:spPr>
            <a:xfrm>
              <a:off x="0" y="0"/>
              <a:ext cx="12192000" cy="1715783"/>
            </a:xfrm>
            <a:prstGeom prst="rect">
              <a:avLst/>
            </a:prstGeom>
            <a:solidFill>
              <a:srgbClr val="00823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 Rounded MT Bold" panose="020F0704030504030204" pitchFamily="34" charset="77"/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8E93A90-B880-EA49-9F02-C3F8382B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7017" y="201363"/>
              <a:ext cx="1735189" cy="1324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053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34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7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13631</TotalTime>
  <Words>458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Algerian</vt:lpstr>
      <vt:lpstr>Arial</vt:lpstr>
      <vt:lpstr>Arial Rounded MT Bold</vt:lpstr>
      <vt:lpstr>Calibri</vt:lpstr>
      <vt:lpstr>Calibri Light</vt:lpstr>
      <vt:lpstr>Office Theme</vt:lpstr>
      <vt:lpstr>Retrospect</vt:lpstr>
      <vt:lpstr>PowerPoint Presentation</vt:lpstr>
      <vt:lpstr>Introduction  </vt:lpstr>
      <vt:lpstr>Financial Industry in Ghana </vt:lpstr>
      <vt:lpstr>Banking Industry</vt:lpstr>
      <vt:lpstr>Source of ARB Apex Bank’s Mandate  </vt:lpstr>
      <vt:lpstr>  The Major Challenges </vt:lpstr>
      <vt:lpstr>PowerPoint Presentation</vt:lpstr>
      <vt:lpstr>Institutional structure (set-up of the ARB Apex Bank)</vt:lpstr>
      <vt:lpstr>PowerPoint Presentation</vt:lpstr>
      <vt:lpstr>Addressing the Governance Issues</vt:lpstr>
      <vt:lpstr>Structural Review</vt:lpstr>
      <vt:lpstr>Training and Capacity Building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maximus attah</dc:creator>
  <cp:lastModifiedBy>Cecilia Karikari</cp:lastModifiedBy>
  <cp:revision>205</cp:revision>
  <dcterms:created xsi:type="dcterms:W3CDTF">2018-09-27T15:47:10Z</dcterms:created>
  <dcterms:modified xsi:type="dcterms:W3CDTF">2022-11-11T08:13:08Z</dcterms:modified>
</cp:coreProperties>
</file>