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 bookmarkIdSeed="2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7" r:id="rId4"/>
    <p:sldId id="269" r:id="rId5"/>
    <p:sldId id="271" r:id="rId6"/>
    <p:sldId id="258" r:id="rId7"/>
    <p:sldId id="272" r:id="rId8"/>
    <p:sldId id="263" r:id="rId9"/>
    <p:sldId id="273" r:id="rId10"/>
    <p:sldId id="274" r:id="rId11"/>
    <p:sldId id="275" r:id="rId12"/>
    <p:sldId id="276" r:id="rId13"/>
    <p:sldId id="288" r:id="rId14"/>
    <p:sldId id="282" r:id="rId15"/>
    <p:sldId id="283" r:id="rId16"/>
    <p:sldId id="284" r:id="rId17"/>
    <p:sldId id="277" r:id="rId18"/>
    <p:sldId id="278" r:id="rId19"/>
    <p:sldId id="285" r:id="rId20"/>
    <p:sldId id="289" r:id="rId21"/>
    <p:sldId id="266" r:id="rId22"/>
    <p:sldId id="262" r:id="rId23"/>
    <p:sldId id="264" r:id="rId24"/>
    <p:sldId id="261" r:id="rId25"/>
    <p:sldId id="29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C3D55-8648-413C-86A3-9EFC57FB2358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76F2C-94C9-408F-94F1-F871A8B20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1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B40197-C676-4C6D-B9F2-755DBAA7AD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/>
              <a:t>Vat reforms in </a:t>
            </a:r>
            <a:r>
              <a:rPr lang="en-US" sz="4400" b="1" dirty="0" err="1"/>
              <a:t>ghana</a:t>
            </a:r>
            <a:r>
              <a:rPr lang="en-US" sz="4400" b="1" dirty="0"/>
              <a:t>:</a:t>
            </a:r>
            <a:br>
              <a:rPr lang="en-US" sz="4400" b="1" dirty="0"/>
            </a:br>
            <a:r>
              <a:rPr lang="en-US" sz="4400" b="1" dirty="0"/>
              <a:t>the way forward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B3B2DF-29D4-480E-8F58-A006E62DEA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ICA-G WORKSHOP</a:t>
            </a:r>
          </a:p>
          <a:p>
            <a:pPr algn="r"/>
            <a:endParaRPr lang="en-US" sz="2400" i="1" dirty="0"/>
          </a:p>
          <a:p>
            <a:pPr algn="r"/>
            <a:r>
              <a:rPr lang="en-US" sz="2400" i="1" dirty="0"/>
              <a:t>SETH TERKPER, October 4, 2017</a:t>
            </a:r>
          </a:p>
        </p:txBody>
      </p:sp>
    </p:spTree>
    <p:extLst>
      <p:ext uri="{BB962C8B-B14F-4D97-AF65-F5344CB8AC3E}">
        <p14:creationId xmlns:p14="http://schemas.microsoft.com/office/powerpoint/2010/main" val="3497093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D52CB1-7AD2-4383-8A6D-ACE77D8E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66371"/>
          </a:xfrm>
        </p:spPr>
        <p:txBody>
          <a:bodyPr>
            <a:normAutofit/>
          </a:bodyPr>
          <a:lstStyle/>
          <a:p>
            <a:r>
              <a:rPr lang="en-US" sz="3600" dirty="0"/>
              <a:t>VAT Threshold</a:t>
            </a:r>
            <a:br>
              <a:rPr lang="en-US" sz="3600" dirty="0"/>
            </a:br>
            <a:r>
              <a:rPr lang="en-US" sz="3600" dirty="0"/>
              <a:t>Taking of the “small” taxpayer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A7622BBB-23D6-4005-8545-638BEEF52C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649325"/>
              </p:ext>
            </p:extLst>
          </p:nvPr>
        </p:nvGraphicFramePr>
        <p:xfrm>
          <a:off x="1640114" y="1952171"/>
          <a:ext cx="9223830" cy="4187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0035">
                  <a:extLst>
                    <a:ext uri="{9D8B030D-6E8A-4147-A177-3AD203B41FA5}">
                      <a16:colId xmlns:a16="http://schemas.microsoft.com/office/drawing/2014/main" xmlns="" val="2650326885"/>
                    </a:ext>
                  </a:extLst>
                </a:gridCol>
                <a:gridCol w="880928">
                  <a:extLst>
                    <a:ext uri="{9D8B030D-6E8A-4147-A177-3AD203B41FA5}">
                      <a16:colId xmlns:a16="http://schemas.microsoft.com/office/drawing/2014/main" xmlns="" val="2102221605"/>
                    </a:ext>
                  </a:extLst>
                </a:gridCol>
                <a:gridCol w="880928">
                  <a:extLst>
                    <a:ext uri="{9D8B030D-6E8A-4147-A177-3AD203B41FA5}">
                      <a16:colId xmlns:a16="http://schemas.microsoft.com/office/drawing/2014/main" xmlns="" val="770602917"/>
                    </a:ext>
                  </a:extLst>
                </a:gridCol>
                <a:gridCol w="880928">
                  <a:extLst>
                    <a:ext uri="{9D8B030D-6E8A-4147-A177-3AD203B41FA5}">
                      <a16:colId xmlns:a16="http://schemas.microsoft.com/office/drawing/2014/main" xmlns="" val="1291660383"/>
                    </a:ext>
                  </a:extLst>
                </a:gridCol>
                <a:gridCol w="1036385">
                  <a:extLst>
                    <a:ext uri="{9D8B030D-6E8A-4147-A177-3AD203B41FA5}">
                      <a16:colId xmlns:a16="http://schemas.microsoft.com/office/drawing/2014/main" xmlns="" val="454819912"/>
                    </a:ext>
                  </a:extLst>
                </a:gridCol>
                <a:gridCol w="880928">
                  <a:extLst>
                    <a:ext uri="{9D8B030D-6E8A-4147-A177-3AD203B41FA5}">
                      <a16:colId xmlns:a16="http://schemas.microsoft.com/office/drawing/2014/main" xmlns="" val="1428194399"/>
                    </a:ext>
                  </a:extLst>
                </a:gridCol>
                <a:gridCol w="984566">
                  <a:extLst>
                    <a:ext uri="{9D8B030D-6E8A-4147-A177-3AD203B41FA5}">
                      <a16:colId xmlns:a16="http://schemas.microsoft.com/office/drawing/2014/main" xmlns="" val="2959992283"/>
                    </a:ext>
                  </a:extLst>
                </a:gridCol>
                <a:gridCol w="1969132">
                  <a:extLst>
                    <a:ext uri="{9D8B030D-6E8A-4147-A177-3AD203B41FA5}">
                      <a16:colId xmlns:a16="http://schemas.microsoft.com/office/drawing/2014/main" xmlns="" val="815372880"/>
                    </a:ext>
                  </a:extLst>
                </a:gridCol>
              </a:tblGrid>
              <a:tr h="33518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Value Added Tax [Exempt retailer]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737470882"/>
                  </a:ext>
                </a:extLst>
              </a:tr>
              <a:tr h="89107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Value ex Tax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Taxable Value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Output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Input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Net/Gross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Price [tax plus]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Comments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651383123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Importer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495758295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Manufacturer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315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2115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049201678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Wholesaler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315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537754251"/>
                  </a:ext>
                </a:extLst>
              </a:tr>
              <a:tr h="669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Retailer [non-regustered]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3220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3640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 [Input tax is cost]</a:t>
                      </a:r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141227874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Consumer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3640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521403941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771612217"/>
                  </a:ext>
                </a:extLst>
              </a:tr>
              <a:tr h="6159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Rate [standard]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17.50%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Rate [exempt]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Nil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726828989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43C3A0-8973-42E2-9368-800D26BD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BD69E1-CCC1-4E49-A047-E40CB963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C39A0D-ED83-48F8-BDFF-88C08F7C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7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68EC8F-6A6E-46E7-97F0-F036D04AD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VAT refunds:</a:t>
            </a:r>
            <a:br>
              <a:rPr lang="en-US" dirty="0"/>
            </a:br>
            <a:r>
              <a:rPr lang="en-US" dirty="0"/>
              <a:t>Zero-rating exports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FD15666-F023-41AE-80E3-1010CE60E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381529"/>
              </p:ext>
            </p:extLst>
          </p:nvPr>
        </p:nvGraphicFramePr>
        <p:xfrm>
          <a:off x="1763486" y="2400301"/>
          <a:ext cx="9136744" cy="3519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483">
                  <a:extLst>
                    <a:ext uri="{9D8B030D-6E8A-4147-A177-3AD203B41FA5}">
                      <a16:colId xmlns:a16="http://schemas.microsoft.com/office/drawing/2014/main" xmlns="" val="2523759972"/>
                    </a:ext>
                  </a:extLst>
                </a:gridCol>
                <a:gridCol w="947927">
                  <a:extLst>
                    <a:ext uri="{9D8B030D-6E8A-4147-A177-3AD203B41FA5}">
                      <a16:colId xmlns:a16="http://schemas.microsoft.com/office/drawing/2014/main" xmlns="" val="1388716759"/>
                    </a:ext>
                  </a:extLst>
                </a:gridCol>
                <a:gridCol w="947927">
                  <a:extLst>
                    <a:ext uri="{9D8B030D-6E8A-4147-A177-3AD203B41FA5}">
                      <a16:colId xmlns:a16="http://schemas.microsoft.com/office/drawing/2014/main" xmlns="" val="1590825710"/>
                    </a:ext>
                  </a:extLst>
                </a:gridCol>
                <a:gridCol w="947927">
                  <a:extLst>
                    <a:ext uri="{9D8B030D-6E8A-4147-A177-3AD203B41FA5}">
                      <a16:colId xmlns:a16="http://schemas.microsoft.com/office/drawing/2014/main" xmlns="" val="2931544394"/>
                    </a:ext>
                  </a:extLst>
                </a:gridCol>
                <a:gridCol w="1115209">
                  <a:extLst>
                    <a:ext uri="{9D8B030D-6E8A-4147-A177-3AD203B41FA5}">
                      <a16:colId xmlns:a16="http://schemas.microsoft.com/office/drawing/2014/main" xmlns="" val="1642692894"/>
                    </a:ext>
                  </a:extLst>
                </a:gridCol>
                <a:gridCol w="947927">
                  <a:extLst>
                    <a:ext uri="{9D8B030D-6E8A-4147-A177-3AD203B41FA5}">
                      <a16:colId xmlns:a16="http://schemas.microsoft.com/office/drawing/2014/main" xmlns="" val="1386574448"/>
                    </a:ext>
                  </a:extLst>
                </a:gridCol>
                <a:gridCol w="1059447">
                  <a:extLst>
                    <a:ext uri="{9D8B030D-6E8A-4147-A177-3AD203B41FA5}">
                      <a16:colId xmlns:a16="http://schemas.microsoft.com/office/drawing/2014/main" xmlns="" val="3311258209"/>
                    </a:ext>
                  </a:extLst>
                </a:gridCol>
                <a:gridCol w="2118897">
                  <a:extLst>
                    <a:ext uri="{9D8B030D-6E8A-4147-A177-3AD203B41FA5}">
                      <a16:colId xmlns:a16="http://schemas.microsoft.com/office/drawing/2014/main" xmlns="" val="1241257651"/>
                    </a:ext>
                  </a:extLst>
                </a:gridCol>
              </a:tblGrid>
              <a:tr h="5048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Value Added Tax [Exporter]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828262808"/>
                  </a:ext>
                </a:extLst>
              </a:tr>
              <a:tr h="54850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Value ex Tax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Value Added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Output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Net/Gross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Price [tax plus]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Comments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096353343"/>
                  </a:ext>
                </a:extLst>
              </a:tr>
              <a:tr h="2747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Importer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B2B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549382892"/>
                  </a:ext>
                </a:extLst>
              </a:tr>
              <a:tr h="357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M’facturer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1800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B2B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040674725"/>
                  </a:ext>
                </a:extLst>
              </a:tr>
              <a:tr h="2747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Wholesaler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2820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B2B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727889033"/>
                  </a:ext>
                </a:extLst>
              </a:tr>
              <a:tr h="2747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Exporter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(420)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B2B 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53006900"/>
                  </a:ext>
                </a:extLst>
              </a:tr>
              <a:tr h="504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Consumer [foreign]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B2B [Foreigner]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566857298"/>
                  </a:ext>
                </a:extLst>
              </a:tr>
              <a:tr h="27472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4055549195"/>
                  </a:ext>
                </a:extLst>
              </a:tr>
              <a:tr h="504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[standard]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17.50%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[export]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17134072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8B845D-9A92-40DE-9D7C-4DA839E7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DFE899-76A0-43B4-B677-58A1C62D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9E2946-42DF-4D1A-B898-4F541ED5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8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15F19A-2513-4A2A-B8BC-46C77D116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</p:spPr>
        <p:txBody>
          <a:bodyPr/>
          <a:lstStyle/>
          <a:p>
            <a:r>
              <a:rPr lang="en-US" sz="2800" dirty="0"/>
              <a:t>Basic VAT supply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31C2FC-5715-4DDD-BB6F-429123EFC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5899" y="1516743"/>
            <a:ext cx="4682671" cy="41910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Supplies</a:t>
            </a:r>
          </a:p>
          <a:p>
            <a:pPr lvl="1"/>
            <a:r>
              <a:rPr lang="en-US" sz="2800" dirty="0"/>
              <a:t>Refers to goods and services</a:t>
            </a:r>
          </a:p>
          <a:p>
            <a:pPr lvl="1"/>
            <a:r>
              <a:rPr lang="en-US" sz="2800" dirty="0"/>
              <a:t>Only “taxable supplies” attract VAT  (caters for exempt supplies)</a:t>
            </a:r>
          </a:p>
          <a:p>
            <a:r>
              <a:rPr lang="en-US" sz="2800" dirty="0"/>
              <a:t>Place of supply</a:t>
            </a:r>
          </a:p>
          <a:p>
            <a:pPr lvl="1"/>
            <a:r>
              <a:rPr lang="en-US" sz="2800" dirty="0"/>
              <a:t>Where the supply is made [key to exports]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4986195-1227-44FA-9670-251530912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516743"/>
            <a:ext cx="4447786" cy="435065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Time of supply</a:t>
            </a:r>
          </a:p>
          <a:p>
            <a:pPr lvl="1"/>
            <a:r>
              <a:rPr lang="en-US" sz="2800" dirty="0"/>
              <a:t>At the time of issuing invoice or removal of goods (earliest)</a:t>
            </a:r>
          </a:p>
          <a:p>
            <a:r>
              <a:rPr lang="en-US" sz="2800" dirty="0"/>
              <a:t>Value of supply</a:t>
            </a:r>
          </a:p>
          <a:p>
            <a:pPr lvl="1"/>
            <a:r>
              <a:rPr lang="en-US" sz="2800" dirty="0"/>
              <a:t>Open market, at arms-length</a:t>
            </a:r>
          </a:p>
          <a:p>
            <a:r>
              <a:rPr lang="en-US" sz="2800" dirty="0"/>
              <a:t>Taxpayer</a:t>
            </a:r>
          </a:p>
          <a:p>
            <a:pPr lvl="1"/>
            <a:r>
              <a:rPr lang="en-US" sz="2800" dirty="0"/>
              <a:t>Anybody making taxable supplies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0E6534-D11C-46AA-B9C8-232075C3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D9C6AB-36C0-43D1-928D-B3A49F2F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D6C04F-3D4C-4C92-815D-18964AA8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90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12A81F-80F4-4084-B9EC-192AA23E8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343"/>
          </a:xfrm>
        </p:spPr>
        <p:txBody>
          <a:bodyPr/>
          <a:lstStyle/>
          <a:p>
            <a:r>
              <a:rPr lang="en-US" dirty="0"/>
              <a:t>Summary and comparison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2E3B7537-209D-4DD5-8E0A-975BC7F4B0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024542"/>
              </p:ext>
            </p:extLst>
          </p:nvPr>
        </p:nvGraphicFramePr>
        <p:xfrm>
          <a:off x="1485900" y="1502230"/>
          <a:ext cx="9583129" cy="4528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8199">
                  <a:extLst>
                    <a:ext uri="{9D8B030D-6E8A-4147-A177-3AD203B41FA5}">
                      <a16:colId xmlns:a16="http://schemas.microsoft.com/office/drawing/2014/main" xmlns="" val="740693403"/>
                    </a:ext>
                  </a:extLst>
                </a:gridCol>
                <a:gridCol w="1028926">
                  <a:extLst>
                    <a:ext uri="{9D8B030D-6E8A-4147-A177-3AD203B41FA5}">
                      <a16:colId xmlns:a16="http://schemas.microsoft.com/office/drawing/2014/main" xmlns="" val="551167294"/>
                    </a:ext>
                  </a:extLst>
                </a:gridCol>
                <a:gridCol w="1028926">
                  <a:extLst>
                    <a:ext uri="{9D8B030D-6E8A-4147-A177-3AD203B41FA5}">
                      <a16:colId xmlns:a16="http://schemas.microsoft.com/office/drawing/2014/main" xmlns="" val="2876102605"/>
                    </a:ext>
                  </a:extLst>
                </a:gridCol>
                <a:gridCol w="1028926">
                  <a:extLst>
                    <a:ext uri="{9D8B030D-6E8A-4147-A177-3AD203B41FA5}">
                      <a16:colId xmlns:a16="http://schemas.microsoft.com/office/drawing/2014/main" xmlns="" val="2128757668"/>
                    </a:ext>
                  </a:extLst>
                </a:gridCol>
                <a:gridCol w="1170150">
                  <a:extLst>
                    <a:ext uri="{9D8B030D-6E8A-4147-A177-3AD203B41FA5}">
                      <a16:colId xmlns:a16="http://schemas.microsoft.com/office/drawing/2014/main" xmlns="" val="250232948"/>
                    </a:ext>
                  </a:extLst>
                </a:gridCol>
                <a:gridCol w="1028926">
                  <a:extLst>
                    <a:ext uri="{9D8B030D-6E8A-4147-A177-3AD203B41FA5}">
                      <a16:colId xmlns:a16="http://schemas.microsoft.com/office/drawing/2014/main" xmlns="" val="3983989307"/>
                    </a:ext>
                  </a:extLst>
                </a:gridCol>
                <a:gridCol w="1028926">
                  <a:extLst>
                    <a:ext uri="{9D8B030D-6E8A-4147-A177-3AD203B41FA5}">
                      <a16:colId xmlns:a16="http://schemas.microsoft.com/office/drawing/2014/main" xmlns="" val="2590298240"/>
                    </a:ext>
                  </a:extLst>
                </a:gridCol>
                <a:gridCol w="1170150">
                  <a:extLst>
                    <a:ext uri="{9D8B030D-6E8A-4147-A177-3AD203B41FA5}">
                      <a16:colId xmlns:a16="http://schemas.microsoft.com/office/drawing/2014/main" xmlns="" val="984642473"/>
                    </a:ext>
                  </a:extLst>
                </a:gridCol>
              </a:tblGrid>
              <a:tr h="6469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Method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Value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Price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Price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Price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Tax/VAT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Tax/VAT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Tax/VAT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125188655"/>
                  </a:ext>
                </a:extLst>
              </a:tr>
              <a:tr h="6469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[Ideal]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[Deviation]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[Ideal]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[Deviation]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813288686"/>
                  </a:ext>
                </a:extLst>
              </a:tr>
              <a:tr h="64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Original Sales Tax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3321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3080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241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521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241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535770788"/>
                  </a:ext>
                </a:extLst>
              </a:tr>
              <a:tr h="64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VAT: Ideal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3290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3080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210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548007771"/>
                  </a:ext>
                </a:extLst>
              </a:tr>
              <a:tr h="64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VAT: Exports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3080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(280)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(280)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359494641"/>
                  </a:ext>
                </a:extLst>
              </a:tr>
              <a:tr h="64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VAT: Threshold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3640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3080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560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420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365520707"/>
                  </a:ext>
                </a:extLst>
              </a:tr>
              <a:tr h="64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VAT: Full cascading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4502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3080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1422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1702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1422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79072505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2A2AAC-7A0F-4DFF-8F0B-46C98A7F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572EEE-D86D-4314-8913-4FF75E10A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F6299B-D7A6-459A-8A3C-A07E20BA5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4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B8CBB-5300-4777-9782-F7F88A6E0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02657"/>
          </a:xfrm>
        </p:spPr>
        <p:txBody>
          <a:bodyPr>
            <a:normAutofit/>
          </a:bodyPr>
          <a:lstStyle/>
          <a:p>
            <a:r>
              <a:rPr lang="en-US" sz="3600" dirty="0"/>
              <a:t>VAT Flat Rate Scheme [VFRS]</a:t>
            </a:r>
            <a:br>
              <a:rPr lang="en-US" sz="3600" dirty="0"/>
            </a:br>
            <a:r>
              <a:rPr lang="en-US" sz="3600" dirty="0"/>
              <a:t>and other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B0040-0CA9-44EC-B773-BDD5480F8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1286"/>
            <a:ext cx="9601200" cy="3926114"/>
          </a:xfrm>
        </p:spPr>
        <p:txBody>
          <a:bodyPr>
            <a:normAutofit/>
          </a:bodyPr>
          <a:lstStyle/>
          <a:p>
            <a:r>
              <a:rPr lang="en-US" sz="3200" b="1" dirty="0"/>
              <a:t>VAT flat rate scheme introduced</a:t>
            </a:r>
          </a:p>
          <a:p>
            <a:pPr lvl="1"/>
            <a:r>
              <a:rPr lang="en-US" sz="3200" dirty="0"/>
              <a:t>GRA Public Notice [24 April 2017] provides the necessary guidelines the VAT (Amendment) Act 2017 (VATAA).</a:t>
            </a:r>
          </a:p>
          <a:p>
            <a:pPr lvl="1"/>
            <a:r>
              <a:rPr lang="en-US" sz="3200" dirty="0"/>
              <a:t>VATAA provides for the introduction of the VAT flat rate scheme (the scheme) with respect to VAT and the National Health Insurance Levy (NHIL)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D90531-7800-484B-A7B5-2C3C3967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A065FF-2690-4A25-8241-BD95E17D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A31CC4-7CB3-4D40-B21D-FBFE9D14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641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244710-6906-4B91-A863-0A590E6E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08314"/>
          </a:xfrm>
        </p:spPr>
        <p:txBody>
          <a:bodyPr>
            <a:normAutofit/>
          </a:bodyPr>
          <a:lstStyle/>
          <a:p>
            <a:r>
              <a:rPr lang="en-US" sz="4000" dirty="0"/>
              <a:t>VAT Flat Rate Scheme [VFRS]</a:t>
            </a:r>
            <a:br>
              <a:rPr lang="en-US" sz="4000" dirty="0"/>
            </a:br>
            <a:r>
              <a:rPr lang="en-US" sz="4000" dirty="0"/>
              <a:t>and other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0892A1-5CBD-4592-B948-4DC718219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4115"/>
            <a:ext cx="9601200" cy="4259942"/>
          </a:xfrm>
        </p:spPr>
        <p:txBody>
          <a:bodyPr>
            <a:normAutofit/>
          </a:bodyPr>
          <a:lstStyle/>
          <a:p>
            <a:r>
              <a:rPr lang="en-US" sz="2400" b="1" dirty="0"/>
              <a:t>Rates</a:t>
            </a:r>
            <a:endParaRPr lang="en-US" sz="2400" dirty="0"/>
          </a:p>
          <a:p>
            <a:pPr lvl="1"/>
            <a:r>
              <a:rPr lang="en-US" sz="2400" dirty="0"/>
              <a:t>Retailers and wholesalers of goods to replace the Standard rate 17.5% (VAT 15% plus NHIL 2.5%) with flat rate of 3%</a:t>
            </a:r>
          </a:p>
          <a:p>
            <a:pPr lvl="1"/>
            <a:r>
              <a:rPr lang="en-US" sz="2400" dirty="0"/>
              <a:t>Standard rate of 17.5% remains applicable to imports</a:t>
            </a:r>
          </a:p>
          <a:p>
            <a:pPr lvl="1"/>
            <a:r>
              <a:rPr lang="en-US" sz="2400" dirty="0"/>
              <a:t>VFRS not applicable to supply of any form of power, heat, refrigeration or ventilation under S27 of VAT Act 2013</a:t>
            </a:r>
          </a:p>
          <a:p>
            <a:r>
              <a:rPr lang="en-US" sz="2400" b="1" dirty="0"/>
              <a:t>Input tax</a:t>
            </a:r>
            <a:endParaRPr lang="en-US" sz="2400" dirty="0"/>
          </a:p>
          <a:p>
            <a:pPr lvl="1"/>
            <a:r>
              <a:rPr lang="en-US" sz="2400" dirty="0"/>
              <a:t>Taxable persons making taxable supplies under VFRS are ineligible ITC.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D9CF87-ED2F-4D55-866F-F16911C20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3425BB-10ED-4559-9BF2-B30406F6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014B58-BD0E-4808-B5EB-715092D0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949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D9527D-4BA5-456C-B998-10107020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99457"/>
          </a:xfrm>
        </p:spPr>
        <p:txBody>
          <a:bodyPr>
            <a:normAutofit/>
          </a:bodyPr>
          <a:lstStyle/>
          <a:p>
            <a:r>
              <a:rPr lang="en-US" sz="3600" dirty="0"/>
              <a:t>VAT Flat Rate Scheme [VFRS]</a:t>
            </a:r>
            <a:br>
              <a:rPr lang="en-US" sz="3600" dirty="0"/>
            </a:br>
            <a:r>
              <a:rPr lang="en-US" sz="3600" dirty="0"/>
              <a:t>and other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9D1E08-615F-4EB8-A422-9C30EE106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5257"/>
            <a:ext cx="9601200" cy="4082143"/>
          </a:xfrm>
        </p:spPr>
        <p:txBody>
          <a:bodyPr>
            <a:normAutofit/>
          </a:bodyPr>
          <a:lstStyle/>
          <a:p>
            <a:r>
              <a:rPr lang="en-US" sz="2400" b="1" dirty="0"/>
              <a:t>Exemptions [VAT/NHIL]</a:t>
            </a:r>
            <a:endParaRPr lang="en-US" sz="2400" dirty="0"/>
          </a:p>
          <a:p>
            <a:pPr lvl="1"/>
            <a:r>
              <a:rPr lang="en-US" sz="2800" dirty="0"/>
              <a:t>Domestic air transport</a:t>
            </a:r>
          </a:p>
          <a:p>
            <a:pPr lvl="1"/>
            <a:r>
              <a:rPr lang="en-US" sz="2800" dirty="0"/>
              <a:t>Immovable property, including land to be used for, or intended to be used for, a dwelling</a:t>
            </a:r>
          </a:p>
          <a:p>
            <a:pPr lvl="1"/>
            <a:r>
              <a:rPr lang="en-US" sz="2800" dirty="0"/>
              <a:t>Financial services</a:t>
            </a:r>
          </a:p>
          <a:p>
            <a:pPr lvl="1"/>
            <a:r>
              <a:rPr lang="en-US" sz="2800" dirty="0"/>
              <a:t>Crude oil and residual fuel oil</a:t>
            </a:r>
          </a:p>
          <a:p>
            <a:pPr lvl="1"/>
            <a:r>
              <a:rPr lang="en-US" sz="2800" dirty="0"/>
              <a:t>These amendments became effective from 7 April 2017 (i.e., the date of Gazette notification).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D3C1D1-2C30-4367-AD02-B0BB79ED4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830E49-0C2F-4C12-8E40-41D087C01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B7ED8D-6DB5-4E7F-922C-17606674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43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D58073-FD6B-4AA1-9BD2-FEDFFAD8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VFRS</a:t>
            </a:r>
            <a:br>
              <a:rPr lang="en-US" dirty="0"/>
            </a:br>
            <a:r>
              <a:rPr lang="en-US" dirty="0"/>
              <a:t>Impact of exempting wholesale/retail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0D825A4B-4BD9-445B-B53C-A47064110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525669"/>
              </p:ext>
            </p:extLst>
          </p:nvPr>
        </p:nvGraphicFramePr>
        <p:xfrm>
          <a:off x="1422400" y="2171701"/>
          <a:ext cx="9463314" cy="3866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571">
                  <a:extLst>
                    <a:ext uri="{9D8B030D-6E8A-4147-A177-3AD203B41FA5}">
                      <a16:colId xmlns:a16="http://schemas.microsoft.com/office/drawing/2014/main" xmlns="" val="2852714403"/>
                    </a:ext>
                  </a:extLst>
                </a:gridCol>
                <a:gridCol w="906832">
                  <a:extLst>
                    <a:ext uri="{9D8B030D-6E8A-4147-A177-3AD203B41FA5}">
                      <a16:colId xmlns:a16="http://schemas.microsoft.com/office/drawing/2014/main" xmlns="" val="4166714728"/>
                    </a:ext>
                  </a:extLst>
                </a:gridCol>
                <a:gridCol w="906832">
                  <a:extLst>
                    <a:ext uri="{9D8B030D-6E8A-4147-A177-3AD203B41FA5}">
                      <a16:colId xmlns:a16="http://schemas.microsoft.com/office/drawing/2014/main" xmlns="" val="1287734531"/>
                    </a:ext>
                  </a:extLst>
                </a:gridCol>
                <a:gridCol w="906832">
                  <a:extLst>
                    <a:ext uri="{9D8B030D-6E8A-4147-A177-3AD203B41FA5}">
                      <a16:colId xmlns:a16="http://schemas.microsoft.com/office/drawing/2014/main" xmlns="" val="1388372523"/>
                    </a:ext>
                  </a:extLst>
                </a:gridCol>
                <a:gridCol w="1066861">
                  <a:extLst>
                    <a:ext uri="{9D8B030D-6E8A-4147-A177-3AD203B41FA5}">
                      <a16:colId xmlns:a16="http://schemas.microsoft.com/office/drawing/2014/main" xmlns="" val="2843962148"/>
                    </a:ext>
                  </a:extLst>
                </a:gridCol>
                <a:gridCol w="906832">
                  <a:extLst>
                    <a:ext uri="{9D8B030D-6E8A-4147-A177-3AD203B41FA5}">
                      <a16:colId xmlns:a16="http://schemas.microsoft.com/office/drawing/2014/main" xmlns="" val="1568166472"/>
                    </a:ext>
                  </a:extLst>
                </a:gridCol>
                <a:gridCol w="1013518">
                  <a:extLst>
                    <a:ext uri="{9D8B030D-6E8A-4147-A177-3AD203B41FA5}">
                      <a16:colId xmlns:a16="http://schemas.microsoft.com/office/drawing/2014/main" xmlns="" val="2888939320"/>
                    </a:ext>
                  </a:extLst>
                </a:gridCol>
                <a:gridCol w="2027036">
                  <a:extLst>
                    <a:ext uri="{9D8B030D-6E8A-4147-A177-3AD203B41FA5}">
                      <a16:colId xmlns:a16="http://schemas.microsoft.com/office/drawing/2014/main" xmlns="" val="3993229670"/>
                    </a:ext>
                  </a:extLst>
                </a:gridCol>
              </a:tblGrid>
              <a:tr h="35158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Value Added Tax [VFRS wholesale/retail]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840519682"/>
                  </a:ext>
                </a:extLst>
              </a:tr>
              <a:tr h="70196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Value ex Tax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Taxable Value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Output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Net/Gross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Price [tax plus]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Comments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29281737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Importer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300911120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Manufacturer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565049904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Wholesaler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[VFRS 3%; no ITC]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124789169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Retailer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3292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[VFRS 3%; no ITC]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918992809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Consumer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492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3292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246366680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601536145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[standard]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17.50%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Note: apportionment/allocation of input 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775984834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6669490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02FD34-DE51-4964-8F59-99C6EB03E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48584B-252C-42D3-A8C7-EEDC2C91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82760-92E5-4CCA-9F16-5898CCBDC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6A38E9-8E48-48DE-A636-A5B0736B2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01057"/>
          </a:xfrm>
        </p:spPr>
        <p:txBody>
          <a:bodyPr>
            <a:normAutofit/>
          </a:bodyPr>
          <a:lstStyle/>
          <a:p>
            <a:r>
              <a:rPr lang="en-US" sz="3600" dirty="0"/>
              <a:t>VFRS</a:t>
            </a:r>
            <a:br>
              <a:rPr lang="en-US" sz="3600" dirty="0"/>
            </a:br>
            <a:r>
              <a:rPr lang="en-US" sz="3600" dirty="0"/>
              <a:t>Registered Service Provider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3CDFA136-2377-4628-AC06-60A5AD585F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812492"/>
              </p:ext>
            </p:extLst>
          </p:nvPr>
        </p:nvGraphicFramePr>
        <p:xfrm>
          <a:off x="1485900" y="1801423"/>
          <a:ext cx="9866157" cy="4570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9119">
                  <a:extLst>
                    <a:ext uri="{9D8B030D-6E8A-4147-A177-3AD203B41FA5}">
                      <a16:colId xmlns:a16="http://schemas.microsoft.com/office/drawing/2014/main" xmlns="" val="2580094168"/>
                    </a:ext>
                  </a:extLst>
                </a:gridCol>
                <a:gridCol w="942273">
                  <a:extLst>
                    <a:ext uri="{9D8B030D-6E8A-4147-A177-3AD203B41FA5}">
                      <a16:colId xmlns:a16="http://schemas.microsoft.com/office/drawing/2014/main" xmlns="" val="3577910678"/>
                    </a:ext>
                  </a:extLst>
                </a:gridCol>
                <a:gridCol w="942273">
                  <a:extLst>
                    <a:ext uri="{9D8B030D-6E8A-4147-A177-3AD203B41FA5}">
                      <a16:colId xmlns:a16="http://schemas.microsoft.com/office/drawing/2014/main" xmlns="" val="4259666767"/>
                    </a:ext>
                  </a:extLst>
                </a:gridCol>
                <a:gridCol w="942273">
                  <a:extLst>
                    <a:ext uri="{9D8B030D-6E8A-4147-A177-3AD203B41FA5}">
                      <a16:colId xmlns:a16="http://schemas.microsoft.com/office/drawing/2014/main" xmlns="" val="1711672678"/>
                    </a:ext>
                  </a:extLst>
                </a:gridCol>
                <a:gridCol w="1108558">
                  <a:extLst>
                    <a:ext uri="{9D8B030D-6E8A-4147-A177-3AD203B41FA5}">
                      <a16:colId xmlns:a16="http://schemas.microsoft.com/office/drawing/2014/main" xmlns="" val="4142331633"/>
                    </a:ext>
                  </a:extLst>
                </a:gridCol>
                <a:gridCol w="942273">
                  <a:extLst>
                    <a:ext uri="{9D8B030D-6E8A-4147-A177-3AD203B41FA5}">
                      <a16:colId xmlns:a16="http://schemas.microsoft.com/office/drawing/2014/main" xmlns="" val="1349897313"/>
                    </a:ext>
                  </a:extLst>
                </a:gridCol>
                <a:gridCol w="1053129">
                  <a:extLst>
                    <a:ext uri="{9D8B030D-6E8A-4147-A177-3AD203B41FA5}">
                      <a16:colId xmlns:a16="http://schemas.microsoft.com/office/drawing/2014/main" xmlns="" val="3880810481"/>
                    </a:ext>
                  </a:extLst>
                </a:gridCol>
                <a:gridCol w="2106259">
                  <a:extLst>
                    <a:ext uri="{9D8B030D-6E8A-4147-A177-3AD203B41FA5}">
                      <a16:colId xmlns:a16="http://schemas.microsoft.com/office/drawing/2014/main" xmlns="" val="1235179721"/>
                    </a:ext>
                  </a:extLst>
                </a:gridCol>
              </a:tblGrid>
              <a:tr h="57963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VAT [VFRS + registered Service Provider]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1564" marB="41564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3359462636"/>
                  </a:ext>
                </a:extLst>
              </a:tr>
              <a:tr h="74703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Value ex Tax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Taxable value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Output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Net/Gross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Price [tax plus]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Comments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2309724712"/>
                  </a:ext>
                </a:extLst>
              </a:tr>
              <a:tr h="499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Importer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2594947409"/>
                  </a:ext>
                </a:extLst>
              </a:tr>
              <a:tr h="499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Manufacturer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974561322"/>
                  </a:ext>
                </a:extLst>
              </a:tr>
              <a:tr h="499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Wholesaler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err="1">
                          <a:effectLst/>
                        </a:rPr>
                        <a:t>na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[VFRS 3%; no ITC]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2516760935"/>
                  </a:ext>
                </a:extLst>
              </a:tr>
              <a:tr h="499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Service provider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559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559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3756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3312463356"/>
                  </a:ext>
                </a:extLst>
              </a:tr>
              <a:tr h="321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Consumer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956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3756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1435901689"/>
                  </a:ext>
                </a:extLst>
              </a:tr>
              <a:tr h="579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[standard]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17.50%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Note: apportionment/allocation of input 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1564" marB="41564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extLst>
                  <a:ext uri="{0D108BD9-81ED-4DB2-BD59-A6C34878D82A}">
                    <a16:rowId xmlns:a16="http://schemas.microsoft.com/office/drawing/2014/main" xmlns="" val="1634849462"/>
                  </a:ext>
                </a:extLst>
              </a:tr>
              <a:tr h="343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948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Can Service Provider claim ITC for 3% on an invoice?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41564" marB="41564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537944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CAFEA8-2B92-44F0-A12F-62DA6713D1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r>
              <a:rPr lang="en-US" dirty="0"/>
              <a:t>10/4/2017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E96278-5986-4441-8363-4EBF32D3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VAT reforms [ICAG Workshop]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F2F8B3-5451-4D95-9D06-AAE0F9EE3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8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C575F-73B8-43AB-B173-35DBB00B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50257"/>
          </a:xfrm>
        </p:spPr>
        <p:txBody>
          <a:bodyPr>
            <a:normAutofit/>
          </a:bodyPr>
          <a:lstStyle/>
          <a:p>
            <a:r>
              <a:rPr lang="en-US" sz="3600" dirty="0"/>
              <a:t>VFRS</a:t>
            </a:r>
            <a:br>
              <a:rPr lang="en-US" sz="3600" dirty="0"/>
            </a:br>
            <a:r>
              <a:rPr lang="en-US" sz="3600" dirty="0"/>
              <a:t>Registered Exporter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1E6D0C1C-5965-4C9B-A240-6FA62AAF88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451607"/>
              </p:ext>
            </p:extLst>
          </p:nvPr>
        </p:nvGraphicFramePr>
        <p:xfrm>
          <a:off x="1589312" y="1836057"/>
          <a:ext cx="9601201" cy="4194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999">
                  <a:extLst>
                    <a:ext uri="{9D8B030D-6E8A-4147-A177-3AD203B41FA5}">
                      <a16:colId xmlns:a16="http://schemas.microsoft.com/office/drawing/2014/main" xmlns="" val="11434203"/>
                    </a:ext>
                  </a:extLst>
                </a:gridCol>
                <a:gridCol w="916968">
                  <a:extLst>
                    <a:ext uri="{9D8B030D-6E8A-4147-A177-3AD203B41FA5}">
                      <a16:colId xmlns:a16="http://schemas.microsoft.com/office/drawing/2014/main" xmlns="" val="3503479914"/>
                    </a:ext>
                  </a:extLst>
                </a:gridCol>
                <a:gridCol w="916968">
                  <a:extLst>
                    <a:ext uri="{9D8B030D-6E8A-4147-A177-3AD203B41FA5}">
                      <a16:colId xmlns:a16="http://schemas.microsoft.com/office/drawing/2014/main" xmlns="" val="2266912634"/>
                    </a:ext>
                  </a:extLst>
                </a:gridCol>
                <a:gridCol w="916968">
                  <a:extLst>
                    <a:ext uri="{9D8B030D-6E8A-4147-A177-3AD203B41FA5}">
                      <a16:colId xmlns:a16="http://schemas.microsoft.com/office/drawing/2014/main" xmlns="" val="2083422210"/>
                    </a:ext>
                  </a:extLst>
                </a:gridCol>
                <a:gridCol w="1078787">
                  <a:extLst>
                    <a:ext uri="{9D8B030D-6E8A-4147-A177-3AD203B41FA5}">
                      <a16:colId xmlns:a16="http://schemas.microsoft.com/office/drawing/2014/main" xmlns="" val="3114713277"/>
                    </a:ext>
                  </a:extLst>
                </a:gridCol>
                <a:gridCol w="916968">
                  <a:extLst>
                    <a:ext uri="{9D8B030D-6E8A-4147-A177-3AD203B41FA5}">
                      <a16:colId xmlns:a16="http://schemas.microsoft.com/office/drawing/2014/main" xmlns="" val="2264967149"/>
                    </a:ext>
                  </a:extLst>
                </a:gridCol>
                <a:gridCol w="1024847">
                  <a:extLst>
                    <a:ext uri="{9D8B030D-6E8A-4147-A177-3AD203B41FA5}">
                      <a16:colId xmlns:a16="http://schemas.microsoft.com/office/drawing/2014/main" xmlns="" val="4181632743"/>
                    </a:ext>
                  </a:extLst>
                </a:gridCol>
                <a:gridCol w="2049696">
                  <a:extLst>
                    <a:ext uri="{9D8B030D-6E8A-4147-A177-3AD203B41FA5}">
                      <a16:colId xmlns:a16="http://schemas.microsoft.com/office/drawing/2014/main" xmlns="" val="3228657568"/>
                    </a:ext>
                  </a:extLst>
                </a:gridCol>
              </a:tblGrid>
              <a:tr h="3496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VAT [VFRS + Exporter]]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797933177"/>
                  </a:ext>
                </a:extLst>
              </a:tr>
              <a:tr h="69810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Value ex Tax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Taxable value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Output Tax/VAT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Input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Net/Gross Tax/VAT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Price [tax plus]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Comments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458056926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Importer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974486156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Manufacturer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[Standard 17.5%]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4016664278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Wholesaler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[VFRS 3%; no ITC]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926312195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Exporter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B2B [Exports 0%]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112542661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Consumer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54047094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862645688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[standard]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17.50%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Note: apportionment/allocation of input VAT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4099107215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Rate [VFRS]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Can Service Provider claim ITC for 3% on an invoice?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0098836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Exports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852023970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24E121-D284-4B7C-9FB9-7CDE7898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5EFE63-95CC-461D-A86C-88F30967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5D6973-388D-419B-A069-B2014875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6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E1CF21-9B78-42BA-8663-2A18E7C6A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C881E8-3E0C-4A4F-A2F3-5B799B793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82801"/>
            <a:ext cx="9601200" cy="405674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VAT [re]introduced in Ghana in 1998</a:t>
            </a:r>
          </a:p>
          <a:p>
            <a:pPr lvl="1">
              <a:tabLst>
                <a:tab pos="1203325" algn="l"/>
              </a:tabLst>
            </a:pPr>
            <a:r>
              <a:rPr lang="en-US" sz="2800" dirty="0"/>
              <a:t>Attempt in 1995 failed; planned since mid-1980s</a:t>
            </a:r>
          </a:p>
          <a:p>
            <a:r>
              <a:rPr lang="en-US" sz="2800" dirty="0"/>
              <a:t>Replaced [selected] existing sales &amp; service tax regime[s]</a:t>
            </a:r>
          </a:p>
          <a:p>
            <a:pPr lvl="1"/>
            <a:r>
              <a:rPr lang="en-US" sz="2800" dirty="0"/>
              <a:t>Sales tax on imports and manufacturing</a:t>
            </a:r>
          </a:p>
          <a:p>
            <a:pPr lvl="1"/>
            <a:r>
              <a:rPr lang="en-US" sz="2800" dirty="0"/>
              <a:t>VAT: tax on all transactions to distribution stage</a:t>
            </a:r>
          </a:p>
          <a:p>
            <a:pPr lvl="1"/>
            <a:r>
              <a:rPr lang="en-US" sz="2800" dirty="0"/>
              <a:t>Collection in multiple [VA] stages, not single</a:t>
            </a:r>
          </a:p>
          <a:p>
            <a:r>
              <a:rPr lang="en-US" sz="2800" dirty="0"/>
              <a:t>VAT Service [1998 to 2013]: Integration [IRS/VATS to DTD]</a:t>
            </a:r>
          </a:p>
          <a:p>
            <a:r>
              <a:rPr lang="en-US" sz="2800" dirty="0"/>
              <a:t>VAT reforms? Not an isolated event</a:t>
            </a:r>
          </a:p>
          <a:p>
            <a:pPr lvl="1"/>
            <a:r>
              <a:rPr lang="en-US" sz="2800" dirty="0"/>
              <a:t>Must be part of comprehensive tax reforms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17361B-7FBF-460C-B243-10496E830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A80492-0688-4A90-B46C-A89946F1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3C4E21-1B3E-400C-AB6F-5B9AE653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58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DF3829-8910-446B-925D-FECB1E61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VAT in Ghana</a:t>
            </a:r>
            <a:br>
              <a:rPr lang="en-US" dirty="0"/>
            </a:br>
            <a:r>
              <a:rPr lang="en-US" sz="3600" i="1" dirty="0"/>
              <a:t>Some issues to ponder</a:t>
            </a:r>
            <a:r>
              <a:rPr lang="en-US" sz="3600" dirty="0"/>
              <a:t> about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AA5738-D68E-4A60-A69A-D1AF24973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26114"/>
          </a:xfrm>
        </p:spPr>
        <p:txBody>
          <a:bodyPr>
            <a:normAutofit/>
          </a:bodyPr>
          <a:lstStyle/>
          <a:p>
            <a:r>
              <a:rPr lang="en-US" sz="2400" dirty="0"/>
              <a:t>Breaking the “value added” chain</a:t>
            </a:r>
          </a:p>
          <a:p>
            <a:pPr lvl="1"/>
            <a:r>
              <a:rPr lang="en-US" sz="2400" dirty="0"/>
              <a:t>Exemption for wholesalers and large retailers</a:t>
            </a:r>
          </a:p>
          <a:p>
            <a:pPr lvl="1"/>
            <a:r>
              <a:rPr lang="en-US" sz="2400" dirty="0"/>
              <a:t>Not consistent with GRA “segmentation” &amp; “integration”</a:t>
            </a:r>
          </a:p>
          <a:p>
            <a:r>
              <a:rPr lang="en-US" sz="2400" dirty="0"/>
              <a:t>3 rates applicable to small entities?</a:t>
            </a:r>
          </a:p>
          <a:p>
            <a:pPr lvl="1"/>
            <a:r>
              <a:rPr lang="en-US" sz="2400" dirty="0"/>
              <a:t>Original threshold in VAT Act </a:t>
            </a:r>
            <a:r>
              <a:rPr lang="en-US" sz="2400" dirty="0">
                <a:highlight>
                  <a:srgbClr val="FFFF00"/>
                </a:highlight>
              </a:rPr>
              <a:t>[Ghc200,000] not amended</a:t>
            </a:r>
          </a:p>
          <a:p>
            <a:pPr lvl="1"/>
            <a:r>
              <a:rPr lang="en-US" sz="2400" dirty="0"/>
              <a:t>Income Tax Act [presumptive tax]—6% partly in lieu of VAT</a:t>
            </a:r>
          </a:p>
          <a:p>
            <a:pPr lvl="1"/>
            <a:r>
              <a:rPr lang="en-US" sz="2400" dirty="0"/>
              <a:t>Flat rate [3 percent]—could mean 9 percent for some small taxpayers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763FA2-244F-429D-B44C-A5186173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AB9456-B6F9-4BC0-B56D-260CC838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D6B08B-4128-4D73-820B-2DC3EDAC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44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DF3829-8910-446B-925D-FECB1E61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VAT in Ghana</a:t>
            </a:r>
            <a:br>
              <a:rPr lang="en-US" dirty="0"/>
            </a:br>
            <a:r>
              <a:rPr lang="en-US" sz="3600" i="1" dirty="0"/>
              <a:t>Some issues to ponder</a:t>
            </a:r>
            <a:r>
              <a:rPr lang="en-US" sz="3600" dirty="0"/>
              <a:t> about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AA5738-D68E-4A60-A69A-D1AF2497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To keep or not to keep </a:t>
            </a:r>
            <a:r>
              <a:rPr lang="en-US" sz="2400" dirty="0" err="1"/>
              <a:t>recordsF</a:t>
            </a:r>
            <a:endParaRPr lang="en-US" sz="2400" dirty="0"/>
          </a:p>
          <a:p>
            <a:pPr lvl="1"/>
            <a:r>
              <a:rPr lang="en-US" sz="2400" dirty="0"/>
              <a:t>Presumption that “flat rate” means minimal or no records</a:t>
            </a:r>
          </a:p>
          <a:p>
            <a:pPr lvl="1"/>
            <a:r>
              <a:rPr lang="en-US" sz="2400" dirty="0"/>
              <a:t>Then “flat rate” not consistent with ITA</a:t>
            </a:r>
          </a:p>
          <a:p>
            <a:r>
              <a:rPr lang="en-US" sz="2400" dirty="0"/>
              <a:t>Denial of ITC &amp; exporting means “cascading” &amp; inefficient regime</a:t>
            </a:r>
          </a:p>
          <a:p>
            <a:pPr lvl="1"/>
            <a:r>
              <a:rPr lang="en-US" sz="2400" dirty="0"/>
              <a:t>Inability to secure invoices from “flat rate” beneficiaries</a:t>
            </a:r>
          </a:p>
          <a:p>
            <a:pPr lvl="1"/>
            <a:r>
              <a:rPr lang="en-US" sz="2400" dirty="0"/>
              <a:t>Some </a:t>
            </a:r>
            <a:r>
              <a:rPr lang="en-US" sz="2400" dirty="0" err="1"/>
              <a:t>benefiaries</a:t>
            </a:r>
            <a:r>
              <a:rPr lang="en-US" sz="2400" dirty="0"/>
              <a:t> are large and in LTO already?</a:t>
            </a:r>
          </a:p>
          <a:p>
            <a:r>
              <a:rPr lang="en-US" sz="2400" dirty="0"/>
              <a:t>Administration &amp; compliance costs: records, systems, evasion &amp; avoidance</a:t>
            </a:r>
          </a:p>
          <a:p>
            <a:r>
              <a:rPr lang="en-US" sz="2400" dirty="0"/>
              <a:t>Exports may not be competitive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C1A3D6-9743-4B4D-BCAD-929348A5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22DBF1-C165-4803-BE0F-4F4A1BF6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B4EA15-3D61-4F49-8943-419E4AEB9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11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F733E1-E28F-4A21-AEB3-949D1281D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828" y="800100"/>
            <a:ext cx="9601200" cy="1485900"/>
          </a:xfrm>
        </p:spPr>
        <p:txBody>
          <a:bodyPr>
            <a:normAutofit/>
          </a:bodyPr>
          <a:lstStyle/>
          <a:p>
            <a:r>
              <a:rPr lang="en-US" sz="3600" dirty="0"/>
              <a:t>Way forward for VAT reforms?</a:t>
            </a:r>
            <a:br>
              <a:rPr lang="en-US" sz="3600" dirty="0"/>
            </a:br>
            <a:r>
              <a:rPr lang="en-US" sz="3600" i="1" dirty="0"/>
              <a:t>Think “enhancements”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F3E7ED-1FAD-4961-A13F-EA313CE5E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Put VERY BASIC VAT issues settled 20 years ago [1988 to 2018] to rest: will allow time to think about “enhancements”</a:t>
            </a:r>
          </a:p>
          <a:p>
            <a:pPr lvl="1"/>
            <a:r>
              <a:rPr lang="en-US" sz="2400" dirty="0"/>
              <a:t>Tax policy: primacy of VAT as the ultimate consumption tax [compare basic objectives for income tax, excise, and tariffs]</a:t>
            </a:r>
          </a:p>
          <a:p>
            <a:pPr lvl="1"/>
            <a:r>
              <a:rPr lang="en-US" sz="2400" dirty="0"/>
              <a:t>Organizational issues:</a:t>
            </a:r>
          </a:p>
          <a:p>
            <a:pPr lvl="2"/>
            <a:r>
              <a:rPr lang="en-US" sz="2400" dirty="0"/>
              <a:t>Segmentation [client-focus]: VAT must be consistent with GRA’s goal for Large, Medium, and Small taxpayer/offices</a:t>
            </a:r>
          </a:p>
          <a:p>
            <a:pPr lvl="2"/>
            <a:r>
              <a:rPr lang="en-US" sz="2400" dirty="0"/>
              <a:t>Integration: make recordkeeping in particular easy for income tax and VAT taxpayers, based on segmentation</a:t>
            </a:r>
          </a:p>
          <a:p>
            <a:pPr lvl="1"/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6CAA91-EB33-47BE-8DAF-77A38EA0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E9745B-88F5-42EA-9CBC-A6202278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BA56EA-F1E3-4A80-97CA-B8AFC74D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43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F733E1-E28F-4A21-AEB3-949D1281D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80886"/>
          </a:xfrm>
        </p:spPr>
        <p:txBody>
          <a:bodyPr>
            <a:normAutofit/>
          </a:bodyPr>
          <a:lstStyle/>
          <a:p>
            <a:r>
              <a:rPr lang="en-US" sz="3600" dirty="0"/>
              <a:t>Way forward for VAT reforms?</a:t>
            </a:r>
            <a:br>
              <a:rPr lang="en-US" sz="3600" dirty="0"/>
            </a:br>
            <a:r>
              <a:rPr lang="en-US" sz="3600" i="1" dirty="0"/>
              <a:t>Think “enhancements”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F3E7ED-1FAD-4961-A13F-EA313CE5E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6056"/>
            <a:ext cx="9601200" cy="381725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Electronic invoicing—going “paperless”, including invoice matching</a:t>
            </a:r>
          </a:p>
          <a:p>
            <a:r>
              <a:rPr lang="en-US" sz="2400" dirty="0"/>
              <a:t>e-commerce—taxation of the internet [now “apps’] </a:t>
            </a:r>
          </a:p>
          <a:p>
            <a:pPr lvl="1"/>
            <a:r>
              <a:rPr lang="en-US" sz="2400" dirty="0"/>
              <a:t>Significant transactions being done via the internet</a:t>
            </a:r>
          </a:p>
          <a:p>
            <a:pPr lvl="1"/>
            <a:r>
              <a:rPr lang="en-US" sz="2400" dirty="0"/>
              <a:t>Internet merging sectors of the economy</a:t>
            </a:r>
          </a:p>
          <a:p>
            <a:pPr lvl="2"/>
            <a:r>
              <a:rPr lang="en-US" sz="2200" dirty="0"/>
              <a:t>are </a:t>
            </a:r>
            <a:r>
              <a:rPr lang="en-US" sz="2200" dirty="0" err="1"/>
              <a:t>telcos</a:t>
            </a:r>
            <a:r>
              <a:rPr lang="en-US" sz="2200" dirty="0"/>
              <a:t> also banks and vice versa?</a:t>
            </a:r>
          </a:p>
          <a:p>
            <a:r>
              <a:rPr lang="en-US" sz="2400" dirty="0"/>
              <a:t>Cross-border issues</a:t>
            </a:r>
          </a:p>
          <a:p>
            <a:pPr lvl="1"/>
            <a:r>
              <a:rPr lang="en-US" sz="2400" dirty="0"/>
              <a:t>physical as well as electronic [ECOWAS and various trade agreements]</a:t>
            </a:r>
          </a:p>
          <a:p>
            <a:pPr lvl="1"/>
            <a:r>
              <a:rPr lang="en-US" sz="2400" dirty="0"/>
              <a:t>Where is the place of supply</a:t>
            </a:r>
          </a:p>
          <a:p>
            <a:r>
              <a:rPr lang="en-US" sz="2400" dirty="0"/>
              <a:t>Who are suppliers and registered taxpayers?</a:t>
            </a:r>
          </a:p>
          <a:p>
            <a:pPr lvl="1"/>
            <a:endParaRPr lang="en-US" sz="2400" dirty="0"/>
          </a:p>
          <a:p>
            <a:pPr lvl="1"/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BF651A-1F74-40DB-8576-6696DFA70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E7B79C-4921-4985-84B1-D0B69194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D1F082-3D67-4941-BB43-3076D5EB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50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9C5AD3-58EA-4087-8B42-1CE237315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BFE6F7-1AF8-4FBE-97E4-2910DDC0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Focus on enhancements, not brood over basic principles that do not reflect “best practice”</a:t>
            </a:r>
          </a:p>
          <a:p>
            <a:r>
              <a:rPr lang="en-US" sz="2800" dirty="0"/>
              <a:t>Time to settle for the KISS [keep it simple, stupid] rule</a:t>
            </a:r>
          </a:p>
          <a:p>
            <a:r>
              <a:rPr lang="en-US" sz="2800" dirty="0"/>
              <a:t>Ghana is not an “island”, lets take a cue</a:t>
            </a:r>
          </a:p>
          <a:p>
            <a:pPr lvl="1"/>
            <a:r>
              <a:rPr lang="en-US" sz="2800" dirty="0"/>
              <a:t>Why is there no rush to introduce flat rate schemes?</a:t>
            </a:r>
          </a:p>
          <a:p>
            <a:r>
              <a:rPr lang="en-US" sz="2800" dirty="0"/>
              <a:t>Hopefully, on the 20</a:t>
            </a:r>
            <a:r>
              <a:rPr lang="en-US" sz="2800" baseline="30000" dirty="0"/>
              <a:t>th</a:t>
            </a:r>
            <a:r>
              <a:rPr lang="en-US" sz="2800" dirty="0"/>
              <a:t> anniversary of VAT in 2018 we will meet to discuss </a:t>
            </a:r>
            <a:r>
              <a:rPr lang="en-US" sz="2800"/>
              <a:t>ICAG’s “standards on VAT”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A2F06C-2533-41AC-8B70-FC8F3850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A7C548-EE8F-43AF-9935-CB040778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CF730D-4E53-46A1-8A75-6FDC8F102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344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B0AB7B-9E44-4039-8F55-EF66CDE34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4974772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/>
              <a:t>THANK YOU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792A54A-01DE-4D98-A50F-C3ECE0C2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69DC84E-756D-4B38-B28F-FB12EA8D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ABCF936-E435-41B6-ABDD-047796E0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7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A0CEAB-D7A8-4065-A41F-CD3C9D2AE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Original Sales Tax regime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2FD3B3-4646-4ECE-982E-8596BF31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71533F-29D1-4643-9407-6415DD54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D99E68-B606-4C51-B80C-A0CBAC1B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AB1A8EE8-EE80-44DB-B738-40E1C3973C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509332"/>
              </p:ext>
            </p:extLst>
          </p:nvPr>
        </p:nvGraphicFramePr>
        <p:xfrm>
          <a:off x="1538515" y="1465944"/>
          <a:ext cx="9906001" cy="4332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0009">
                  <a:extLst>
                    <a:ext uri="{9D8B030D-6E8A-4147-A177-3AD203B41FA5}">
                      <a16:colId xmlns:a16="http://schemas.microsoft.com/office/drawing/2014/main" xmlns="" val="2008876383"/>
                    </a:ext>
                  </a:extLst>
                </a:gridCol>
                <a:gridCol w="1027737">
                  <a:extLst>
                    <a:ext uri="{9D8B030D-6E8A-4147-A177-3AD203B41FA5}">
                      <a16:colId xmlns:a16="http://schemas.microsoft.com/office/drawing/2014/main" xmlns="" val="1187985988"/>
                    </a:ext>
                  </a:extLst>
                </a:gridCol>
                <a:gridCol w="1027737">
                  <a:extLst>
                    <a:ext uri="{9D8B030D-6E8A-4147-A177-3AD203B41FA5}">
                      <a16:colId xmlns:a16="http://schemas.microsoft.com/office/drawing/2014/main" xmlns="" val="2340194661"/>
                    </a:ext>
                  </a:extLst>
                </a:gridCol>
                <a:gridCol w="1027737">
                  <a:extLst>
                    <a:ext uri="{9D8B030D-6E8A-4147-A177-3AD203B41FA5}">
                      <a16:colId xmlns:a16="http://schemas.microsoft.com/office/drawing/2014/main" xmlns="" val="1840075549"/>
                    </a:ext>
                  </a:extLst>
                </a:gridCol>
                <a:gridCol w="1209103">
                  <a:extLst>
                    <a:ext uri="{9D8B030D-6E8A-4147-A177-3AD203B41FA5}">
                      <a16:colId xmlns:a16="http://schemas.microsoft.com/office/drawing/2014/main" xmlns="" val="2219012643"/>
                    </a:ext>
                  </a:extLst>
                </a:gridCol>
                <a:gridCol w="1027737">
                  <a:extLst>
                    <a:ext uri="{9D8B030D-6E8A-4147-A177-3AD203B41FA5}">
                      <a16:colId xmlns:a16="http://schemas.microsoft.com/office/drawing/2014/main" xmlns="" val="3229543151"/>
                    </a:ext>
                  </a:extLst>
                </a:gridCol>
                <a:gridCol w="1148646">
                  <a:extLst>
                    <a:ext uri="{9D8B030D-6E8A-4147-A177-3AD203B41FA5}">
                      <a16:colId xmlns:a16="http://schemas.microsoft.com/office/drawing/2014/main" xmlns="" val="1082661259"/>
                    </a:ext>
                  </a:extLst>
                </a:gridCol>
                <a:gridCol w="2297295">
                  <a:extLst>
                    <a:ext uri="{9D8B030D-6E8A-4147-A177-3AD203B41FA5}">
                      <a16:colId xmlns:a16="http://schemas.microsoft.com/office/drawing/2014/main" xmlns="" val="1670063479"/>
                    </a:ext>
                  </a:extLst>
                </a:gridCol>
              </a:tblGrid>
              <a:tr h="4378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Original Sales Tax regime (goods)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567788768"/>
                  </a:ext>
                </a:extLst>
              </a:tr>
              <a:tr h="87422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Value ex Tax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Taxable value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Output Tax/VAT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Input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Net/Gross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Price [tax plus]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Comments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572315881"/>
                  </a:ext>
                </a:extLst>
              </a:tr>
              <a:tr h="437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Importer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188402466"/>
                  </a:ext>
                </a:extLst>
              </a:tr>
              <a:tr h="464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M’facturer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1975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346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346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2321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824125286"/>
                  </a:ext>
                </a:extLst>
              </a:tr>
              <a:tr h="437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Wholesaler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2921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2921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Not covered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983251637"/>
                  </a:ext>
                </a:extLst>
              </a:tr>
              <a:tr h="437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Retailer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Not covered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244764175"/>
                  </a:ext>
                </a:extLst>
              </a:tr>
              <a:tr h="437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Consumer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3321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099355783"/>
                  </a:ext>
                </a:extLst>
              </a:tr>
              <a:tr h="80460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Rate [standard]17.50%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Note: different service tax rates/regimes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783327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43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1F8DF4-8D2F-40F2-A5E0-4138609B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7343"/>
          </a:xfrm>
        </p:spPr>
        <p:txBody>
          <a:bodyPr>
            <a:normAutofit/>
          </a:bodyPr>
          <a:lstStyle/>
          <a:p>
            <a:r>
              <a:rPr lang="en-US" sz="3600" dirty="0"/>
              <a:t>What is the ideal consumption tax</a:t>
            </a:r>
            <a:br>
              <a:rPr lang="en-US" sz="3600" dirty="0"/>
            </a:br>
            <a:r>
              <a:rPr lang="en-US" sz="3600" dirty="0"/>
              <a:t>[under any method of collection]?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8EC730-5B49-4016-A28B-59D5EF3A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084364-FF8F-4065-ADCD-22E477747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E4FC26-095B-412E-BB9D-AB03B942F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FD422FE7-8BBE-454D-99D3-567EA8BD6A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558812"/>
              </p:ext>
            </p:extLst>
          </p:nvPr>
        </p:nvGraphicFramePr>
        <p:xfrm>
          <a:off x="1643743" y="1923143"/>
          <a:ext cx="9056914" cy="3839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749">
                  <a:extLst>
                    <a:ext uri="{9D8B030D-6E8A-4147-A177-3AD203B41FA5}">
                      <a16:colId xmlns:a16="http://schemas.microsoft.com/office/drawing/2014/main" xmlns="" val="1461468614"/>
                    </a:ext>
                  </a:extLst>
                </a:gridCol>
                <a:gridCol w="2003295">
                  <a:extLst>
                    <a:ext uri="{9D8B030D-6E8A-4147-A177-3AD203B41FA5}">
                      <a16:colId xmlns:a16="http://schemas.microsoft.com/office/drawing/2014/main" xmlns="" val="3299846556"/>
                    </a:ext>
                  </a:extLst>
                </a:gridCol>
                <a:gridCol w="1161575">
                  <a:extLst>
                    <a:ext uri="{9D8B030D-6E8A-4147-A177-3AD203B41FA5}">
                      <a16:colId xmlns:a16="http://schemas.microsoft.com/office/drawing/2014/main" xmlns="" val="1215498229"/>
                    </a:ext>
                  </a:extLst>
                </a:gridCol>
                <a:gridCol w="2003295">
                  <a:extLst>
                    <a:ext uri="{9D8B030D-6E8A-4147-A177-3AD203B41FA5}">
                      <a16:colId xmlns:a16="http://schemas.microsoft.com/office/drawing/2014/main" xmlns="" val="894196817"/>
                    </a:ext>
                  </a:extLst>
                </a:gridCol>
              </a:tblGrid>
              <a:tr h="4265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What is a fair and efficient consumption tax?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3265194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Value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Ideal Tax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085763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Taxpayers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ex Tax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Stages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Final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895056922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Importer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175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na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178106088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Manufacturer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na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219509634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Wholesaler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na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559479791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Retailer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na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3095093085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Consumer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45570947"/>
                  </a:ext>
                </a:extLst>
              </a:tr>
              <a:tr h="4265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Rate [standard]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17.50%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392592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72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CCEB1-E513-402E-80DF-B7766D57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is not an option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FAD671A-E4B0-4581-B079-D08FBD8046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240912"/>
              </p:ext>
            </p:extLst>
          </p:nvPr>
        </p:nvGraphicFramePr>
        <p:xfrm>
          <a:off x="1705429" y="1756228"/>
          <a:ext cx="9470573" cy="4111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9900">
                  <a:extLst>
                    <a:ext uri="{9D8B030D-6E8A-4147-A177-3AD203B41FA5}">
                      <a16:colId xmlns:a16="http://schemas.microsoft.com/office/drawing/2014/main" xmlns="" val="1906301265"/>
                    </a:ext>
                  </a:extLst>
                </a:gridCol>
                <a:gridCol w="982562">
                  <a:extLst>
                    <a:ext uri="{9D8B030D-6E8A-4147-A177-3AD203B41FA5}">
                      <a16:colId xmlns:a16="http://schemas.microsoft.com/office/drawing/2014/main" xmlns="" val="3176747788"/>
                    </a:ext>
                  </a:extLst>
                </a:gridCol>
                <a:gridCol w="982562">
                  <a:extLst>
                    <a:ext uri="{9D8B030D-6E8A-4147-A177-3AD203B41FA5}">
                      <a16:colId xmlns:a16="http://schemas.microsoft.com/office/drawing/2014/main" xmlns="" val="22473467"/>
                    </a:ext>
                  </a:extLst>
                </a:gridCol>
                <a:gridCol w="982562">
                  <a:extLst>
                    <a:ext uri="{9D8B030D-6E8A-4147-A177-3AD203B41FA5}">
                      <a16:colId xmlns:a16="http://schemas.microsoft.com/office/drawing/2014/main" xmlns="" val="2211732723"/>
                    </a:ext>
                  </a:extLst>
                </a:gridCol>
                <a:gridCol w="1155955">
                  <a:extLst>
                    <a:ext uri="{9D8B030D-6E8A-4147-A177-3AD203B41FA5}">
                      <a16:colId xmlns:a16="http://schemas.microsoft.com/office/drawing/2014/main" xmlns="" val="862293542"/>
                    </a:ext>
                  </a:extLst>
                </a:gridCol>
                <a:gridCol w="982562">
                  <a:extLst>
                    <a:ext uri="{9D8B030D-6E8A-4147-A177-3AD203B41FA5}">
                      <a16:colId xmlns:a16="http://schemas.microsoft.com/office/drawing/2014/main" xmlns="" val="1974344254"/>
                    </a:ext>
                  </a:extLst>
                </a:gridCol>
                <a:gridCol w="1098156">
                  <a:extLst>
                    <a:ext uri="{9D8B030D-6E8A-4147-A177-3AD203B41FA5}">
                      <a16:colId xmlns:a16="http://schemas.microsoft.com/office/drawing/2014/main" xmlns="" val="3258892170"/>
                    </a:ext>
                  </a:extLst>
                </a:gridCol>
                <a:gridCol w="2196314">
                  <a:extLst>
                    <a:ext uri="{9D8B030D-6E8A-4147-A177-3AD203B41FA5}">
                      <a16:colId xmlns:a16="http://schemas.microsoft.com/office/drawing/2014/main" xmlns="" val="4189614860"/>
                    </a:ext>
                  </a:extLst>
                </a:gridCol>
              </a:tblGrid>
              <a:tr h="42494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Full cascading to retail stage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581515403"/>
                  </a:ext>
                </a:extLst>
              </a:tr>
              <a:tr h="700852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Value ex Tax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Taxable value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Output Tax/VAT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Input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Net/Gross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Price [tax plus]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Comments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4078494640"/>
                  </a:ext>
                </a:extLst>
              </a:tr>
              <a:tr h="600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Importer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All registered taxpayers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715257570"/>
                  </a:ext>
                </a:extLst>
              </a:tr>
              <a:tr h="3353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M’facturer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800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1975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346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346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2321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pay sales tax without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626108759"/>
                  </a:ext>
                </a:extLst>
              </a:tr>
              <a:tr h="3510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Wholesaler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2921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511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511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3432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recourse to ITC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784730127"/>
                  </a:ext>
                </a:extLst>
              </a:tr>
              <a:tr h="3510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Retailer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3832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671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671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4502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396267247"/>
                  </a:ext>
                </a:extLst>
              </a:tr>
              <a:tr h="3510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Consumer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4502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1702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4502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336065771"/>
                  </a:ext>
                </a:extLst>
              </a:tr>
              <a:tr h="35102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296604822"/>
                  </a:ext>
                </a:extLst>
              </a:tr>
              <a:tr h="645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Rate [standard]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17.50%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064073430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E450F4-6EE3-460C-88F2-15765B65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A889E1-36C9-4ECF-BDCD-5DC10AF9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4DC649-2692-429D-90AD-F81F2145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1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8A639-24E6-42BF-84C8-F2E73A91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09914"/>
          </a:xfrm>
        </p:spPr>
        <p:txBody>
          <a:bodyPr>
            <a:normAutofit fontScale="90000"/>
          </a:bodyPr>
          <a:lstStyle/>
          <a:p>
            <a:r>
              <a:rPr lang="en-US" dirty="0"/>
              <a:t>Features of VAT regimes</a:t>
            </a:r>
            <a:br>
              <a:rPr lang="en-US" dirty="0"/>
            </a:br>
            <a:r>
              <a:rPr lang="en-US" sz="3600" i="1" dirty="0"/>
              <a:t>What is [generally-accepted] “best practice”?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8D6130-FD1D-437A-848A-9237C156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76645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Collection in multiple stages on “value added”</a:t>
            </a:r>
          </a:p>
          <a:p>
            <a:r>
              <a:rPr lang="en-US" sz="2400" dirty="0"/>
              <a:t>Broad-based “inclusive” approach</a:t>
            </a:r>
          </a:p>
          <a:p>
            <a:pPr lvl="1"/>
            <a:r>
              <a:rPr lang="en-US" sz="2400" dirty="0"/>
              <a:t>Prerequisite: making “taxable” supplies</a:t>
            </a:r>
          </a:p>
          <a:p>
            <a:r>
              <a:rPr lang="en-US" sz="2400" dirty="0"/>
              <a:t>“Transaction-based”—“invoice-credit” method</a:t>
            </a:r>
          </a:p>
          <a:p>
            <a:pPr lvl="1"/>
            <a:r>
              <a:rPr lang="en-US" sz="2400" dirty="0"/>
              <a:t>Compare “Addition” and “Subtraction” methods</a:t>
            </a:r>
          </a:p>
          <a:p>
            <a:pPr lvl="1"/>
            <a:r>
              <a:rPr lang="en-US" sz="2400" dirty="0"/>
              <a:t>Input Tax Credit [ITC] allowed to avoid “cascading”</a:t>
            </a:r>
          </a:p>
          <a:p>
            <a:pPr lvl="1"/>
            <a:r>
              <a:rPr lang="en-US" sz="2400" dirty="0"/>
              <a:t>Pre-requisite: evidence of “sales” and “purchases” invoices</a:t>
            </a:r>
          </a:p>
          <a:p>
            <a:pPr lvl="1"/>
            <a:r>
              <a:rPr lang="en-US" sz="2400" dirty="0"/>
              <a:t>Standard [single rate], with “zero-rating” for exports</a:t>
            </a:r>
          </a:p>
          <a:p>
            <a:r>
              <a:rPr lang="en-US" sz="2400" dirty="0"/>
              <a:t>Invoices: Business-to-Business [B2B] &amp; Business-to Consumer [B2C]</a:t>
            </a:r>
          </a:p>
          <a:p>
            <a:endParaRPr lang="en-US" sz="2400" dirty="0"/>
          </a:p>
          <a:p>
            <a:pPr lvl="1"/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0CB579-6CFD-41C5-A394-E118AB28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9A459E-F654-4ECE-9CDA-7DCA96463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A08CD7-F144-4502-AE14-55C22041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1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73888C-0A6A-444B-9974-6366B48E3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0086"/>
          </a:xfrm>
        </p:spPr>
        <p:txBody>
          <a:bodyPr>
            <a:normAutofit/>
          </a:bodyPr>
          <a:lstStyle/>
          <a:p>
            <a:r>
              <a:rPr lang="en-US" sz="3600" dirty="0"/>
              <a:t>VAT—registration at every stage</a:t>
            </a:r>
            <a:br>
              <a:rPr lang="en-US" sz="3600" dirty="0"/>
            </a:br>
            <a:r>
              <a:rPr lang="en-US" sz="3600" dirty="0"/>
              <a:t>Why ITC? Consumption, not business, tax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EB20CA4F-CF2B-4CF2-B46D-73C9B1C33B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938949"/>
              </p:ext>
            </p:extLst>
          </p:nvPr>
        </p:nvGraphicFramePr>
        <p:xfrm>
          <a:off x="1625600" y="2171700"/>
          <a:ext cx="9630227" cy="3632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274">
                  <a:extLst>
                    <a:ext uri="{9D8B030D-6E8A-4147-A177-3AD203B41FA5}">
                      <a16:colId xmlns:a16="http://schemas.microsoft.com/office/drawing/2014/main" xmlns="" val="1823601405"/>
                    </a:ext>
                  </a:extLst>
                </a:gridCol>
                <a:gridCol w="999125">
                  <a:extLst>
                    <a:ext uri="{9D8B030D-6E8A-4147-A177-3AD203B41FA5}">
                      <a16:colId xmlns:a16="http://schemas.microsoft.com/office/drawing/2014/main" xmlns="" val="1274455419"/>
                    </a:ext>
                  </a:extLst>
                </a:gridCol>
                <a:gridCol w="999125">
                  <a:extLst>
                    <a:ext uri="{9D8B030D-6E8A-4147-A177-3AD203B41FA5}">
                      <a16:colId xmlns:a16="http://schemas.microsoft.com/office/drawing/2014/main" xmlns="" val="995991918"/>
                    </a:ext>
                  </a:extLst>
                </a:gridCol>
                <a:gridCol w="999125">
                  <a:extLst>
                    <a:ext uri="{9D8B030D-6E8A-4147-A177-3AD203B41FA5}">
                      <a16:colId xmlns:a16="http://schemas.microsoft.com/office/drawing/2014/main" xmlns="" val="1500387807"/>
                    </a:ext>
                  </a:extLst>
                </a:gridCol>
                <a:gridCol w="1175442">
                  <a:extLst>
                    <a:ext uri="{9D8B030D-6E8A-4147-A177-3AD203B41FA5}">
                      <a16:colId xmlns:a16="http://schemas.microsoft.com/office/drawing/2014/main" xmlns="" val="186910376"/>
                    </a:ext>
                  </a:extLst>
                </a:gridCol>
                <a:gridCol w="999125">
                  <a:extLst>
                    <a:ext uri="{9D8B030D-6E8A-4147-A177-3AD203B41FA5}">
                      <a16:colId xmlns:a16="http://schemas.microsoft.com/office/drawing/2014/main" xmlns="" val="1061705749"/>
                    </a:ext>
                  </a:extLst>
                </a:gridCol>
                <a:gridCol w="1116670">
                  <a:extLst>
                    <a:ext uri="{9D8B030D-6E8A-4147-A177-3AD203B41FA5}">
                      <a16:colId xmlns:a16="http://schemas.microsoft.com/office/drawing/2014/main" xmlns="" val="1401577088"/>
                    </a:ext>
                  </a:extLst>
                </a:gridCol>
                <a:gridCol w="2233341">
                  <a:extLst>
                    <a:ext uri="{9D8B030D-6E8A-4147-A177-3AD203B41FA5}">
                      <a16:colId xmlns:a16="http://schemas.microsoft.com/office/drawing/2014/main" xmlns="" val="2383028830"/>
                    </a:ext>
                  </a:extLst>
                </a:gridCol>
              </a:tblGrid>
              <a:tr h="33247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Value Added Tax [All Registered]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4037001836"/>
                  </a:ext>
                </a:extLst>
              </a:tr>
              <a:tr h="60953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Value ex Tax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Value Added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Output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Input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Net/Gross Tax/VAT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Price [tax plus]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Comments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436333900"/>
                  </a:ext>
                </a:extLst>
              </a:tr>
              <a:tr h="305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Importer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 [ITC]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529683885"/>
                  </a:ext>
                </a:extLst>
              </a:tr>
              <a:tr h="354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M’facturer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800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315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175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2115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796461615"/>
                  </a:ext>
                </a:extLst>
              </a:tr>
              <a:tr h="305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Wholesaler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315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831136860"/>
                  </a:ext>
                </a:extLst>
              </a:tr>
              <a:tr h="305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Retailer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490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420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3290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2850819417"/>
                  </a:ext>
                </a:extLst>
              </a:tr>
              <a:tr h="305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Consumer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490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3290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B2C [terminates; no ITC]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749185290"/>
                  </a:ext>
                </a:extLst>
              </a:tr>
              <a:tr h="30529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650405469"/>
                  </a:ext>
                </a:extLst>
              </a:tr>
              <a:tr h="56099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Rate [standard]       17.50%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xmlns="" val="120825125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CE5A2-20E9-488D-B2F6-9BE90B6A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4D9134-F7D4-4AF2-89BD-3A1A990B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A76C0C-EFD5-45E7-9412-01755BC0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34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6FE4C1-CDEB-468D-8668-85E94AA8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en-US" dirty="0"/>
              <a:t>Invoice-credit method</a:t>
            </a:r>
            <a:br>
              <a:rPr lang="en-US" dirty="0"/>
            </a:br>
            <a:r>
              <a:rPr lang="en-US" sz="3600" i="1" dirty="0"/>
              <a:t>Main advantages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0C5C32-4961-430F-B98C-81F2540D3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“Audit trail” of [sales/purchase] invoices &amp;records</a:t>
            </a:r>
          </a:p>
          <a:p>
            <a:r>
              <a:rPr lang="en-US" sz="2400" dirty="0"/>
              <a:t>Self-accounting—needs a purchase [input tax] invoice to claim VAT credit on a sales [output tax] invoice</a:t>
            </a:r>
          </a:p>
          <a:p>
            <a:r>
              <a:rPr lang="en-US" sz="2400" dirty="0"/>
              <a:t>VAT </a:t>
            </a:r>
            <a:r>
              <a:rPr lang="en-US" sz="2400" dirty="0" smtClean="0"/>
              <a:t>registration </a:t>
            </a:r>
            <a:r>
              <a:rPr lang="en-US" sz="2400" dirty="0"/>
              <a:t>threshold: main “barrier” to keeping invoice/records</a:t>
            </a:r>
          </a:p>
          <a:p>
            <a:pPr lvl="1"/>
            <a:r>
              <a:rPr lang="en-US" sz="2400" dirty="0"/>
              <a:t>“Voluntary” registration is key to all Tax Administrations encouraging [not discouraging] recordkeeping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8D100A-7C59-4561-8D04-3C98CE91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2096E9-4460-4293-BB6A-C116C80F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02BC7C-6AC5-4417-A41F-1E7AED39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05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8A639-24E6-42BF-84C8-F2E73A91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09914"/>
          </a:xfrm>
        </p:spPr>
        <p:txBody>
          <a:bodyPr>
            <a:normAutofit fontScale="90000"/>
          </a:bodyPr>
          <a:lstStyle/>
          <a:p>
            <a:r>
              <a:rPr lang="en-US" dirty="0"/>
              <a:t>Features of VAT regimes</a:t>
            </a:r>
            <a:br>
              <a:rPr lang="en-US" dirty="0"/>
            </a:br>
            <a:r>
              <a:rPr lang="en-US" sz="3600" i="1" dirty="0"/>
              <a:t>Exceptions to “best practice”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8D6130-FD1D-437A-848A-9237C156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800" y="2068286"/>
            <a:ext cx="9601200" cy="35814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Registration “threshold”</a:t>
            </a:r>
          </a:p>
          <a:p>
            <a:pPr lvl="1"/>
            <a:r>
              <a:rPr lang="en-US" sz="2400" dirty="0"/>
              <a:t>Level of “turnover” or sales below which no registration required</a:t>
            </a:r>
          </a:p>
          <a:p>
            <a:pPr lvl="1"/>
            <a:r>
              <a:rPr lang="en-US" sz="2400" dirty="0"/>
              <a:t>Neutral—simply turnover; not category of taxpayer, sector or commodity</a:t>
            </a:r>
          </a:p>
          <a:p>
            <a:pPr lvl="1"/>
            <a:r>
              <a:rPr lang="en-US" sz="2400" dirty="0"/>
              <a:t>Sufficiently high to eliminate taxpayers who cannot keep “adequate” records [and of </a:t>
            </a:r>
            <a:r>
              <a:rPr lang="en-US" sz="2400" b="1" dirty="0"/>
              <a:t>real “nuisance” value?</a:t>
            </a:r>
            <a:r>
              <a:rPr lang="en-US" sz="2400" dirty="0"/>
              <a:t>]</a:t>
            </a:r>
          </a:p>
          <a:p>
            <a:r>
              <a:rPr lang="en-US" sz="2400" dirty="0"/>
              <a:t>Exemptions—a limited “schedule” of taxable supplies</a:t>
            </a:r>
          </a:p>
          <a:p>
            <a:pPr lvl="1"/>
            <a:r>
              <a:rPr lang="en-US" sz="2400" dirty="0"/>
              <a:t>Social intervention tool [education &amp; health “supplies”]</a:t>
            </a:r>
          </a:p>
          <a:p>
            <a:pPr lvl="1"/>
            <a:r>
              <a:rPr lang="en-US" sz="2400" dirty="0"/>
              <a:t>Technical reasons [financial services; owner-occupied housing}</a:t>
            </a:r>
          </a:p>
          <a:p>
            <a:r>
              <a:rPr lang="en-US" sz="2400" dirty="0"/>
              <a:t>Zero-rating—application of zero-rate to exports</a:t>
            </a:r>
          </a:p>
          <a:p>
            <a:pPr lvl="1"/>
            <a:r>
              <a:rPr lang="en-US" sz="2400" dirty="0"/>
              <a:t>So we do not export our taxes and be competitive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67FE60-31EF-4103-BA2B-C8449A2E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F7C236-B4DA-45E6-AF9A-82374EF2D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VAT reforms [ICAG Workshop]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6537A6-E01C-4E68-953D-4858F84F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806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725</TotalTime>
  <Words>2026</Words>
  <Application>Microsoft Office PowerPoint</Application>
  <PresentationFormat>Widescreen</PresentationFormat>
  <Paragraphs>642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Calibri</vt:lpstr>
      <vt:lpstr>Franklin Gothic Book</vt:lpstr>
      <vt:lpstr>Crop</vt:lpstr>
      <vt:lpstr>Vat reforms in ghana: the way forward</vt:lpstr>
      <vt:lpstr> Introduction</vt:lpstr>
      <vt:lpstr>Original Sales Tax regime</vt:lpstr>
      <vt:lpstr>What is the ideal consumption tax [under any method of collection]?</vt:lpstr>
      <vt:lpstr>Cascading is not an option</vt:lpstr>
      <vt:lpstr>Features of VAT regimes What is [generally-accepted] “best practice”? </vt:lpstr>
      <vt:lpstr>VAT—registration at every stage Why ITC? Consumption, not business, tax</vt:lpstr>
      <vt:lpstr>Invoice-credit method Main advantages</vt:lpstr>
      <vt:lpstr>Features of VAT regimes Exceptions to “best practice” </vt:lpstr>
      <vt:lpstr>VAT Threshold Taking of the “small” taxpayer</vt:lpstr>
      <vt:lpstr>VAT refunds: Zero-rating exports</vt:lpstr>
      <vt:lpstr>Basic VAT supply rules</vt:lpstr>
      <vt:lpstr>Summary and comparison</vt:lpstr>
      <vt:lpstr>VAT Flat Rate Scheme [VFRS] and other Amendments</vt:lpstr>
      <vt:lpstr>VAT Flat Rate Scheme [VFRS] and other Amendments</vt:lpstr>
      <vt:lpstr>VAT Flat Rate Scheme [VFRS] and other Amendments</vt:lpstr>
      <vt:lpstr>VFRS Impact of exempting wholesale/retail</vt:lpstr>
      <vt:lpstr>VFRS Registered Service Provider</vt:lpstr>
      <vt:lpstr>VFRS Registered Exporter</vt:lpstr>
      <vt:lpstr>VAT in Ghana Some issues to ponder about</vt:lpstr>
      <vt:lpstr>VAT in Ghana Some issues to ponder about</vt:lpstr>
      <vt:lpstr>Way forward for VAT reforms? Think “enhancements”</vt:lpstr>
      <vt:lpstr>Way forward for VAT reforms? Think “enhancements”</vt:lpstr>
      <vt:lpstr> Conclusion</vt:lpstr>
      <vt:lpstr>  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 reforms in ghana: the way forward</dc:title>
  <dc:creator>ST</dc:creator>
  <cp:lastModifiedBy>Ofori Henneh Frimpong</cp:lastModifiedBy>
  <cp:revision>37</cp:revision>
  <dcterms:created xsi:type="dcterms:W3CDTF">2017-10-03T02:13:40Z</dcterms:created>
  <dcterms:modified xsi:type="dcterms:W3CDTF">2017-10-13T17:06:57Z</dcterms:modified>
</cp:coreProperties>
</file>