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649" r:id="rId2"/>
    <p:sldId id="706" r:id="rId3"/>
    <p:sldId id="713" r:id="rId4"/>
    <p:sldId id="710" r:id="rId5"/>
    <p:sldId id="726" r:id="rId6"/>
    <p:sldId id="668" r:id="rId7"/>
    <p:sldId id="714" r:id="rId8"/>
    <p:sldId id="552" r:id="rId9"/>
    <p:sldId id="712" r:id="rId10"/>
    <p:sldId id="553" r:id="rId11"/>
    <p:sldId id="715" r:id="rId12"/>
    <p:sldId id="556" r:id="rId13"/>
    <p:sldId id="716" r:id="rId14"/>
    <p:sldId id="557" r:id="rId15"/>
    <p:sldId id="718" r:id="rId16"/>
    <p:sldId id="717" r:id="rId17"/>
    <p:sldId id="708" r:id="rId18"/>
    <p:sldId id="558" r:id="rId19"/>
    <p:sldId id="719" r:id="rId20"/>
    <p:sldId id="720" r:id="rId21"/>
    <p:sldId id="560" r:id="rId22"/>
    <p:sldId id="561" r:id="rId23"/>
    <p:sldId id="722" r:id="rId24"/>
    <p:sldId id="727" r:id="rId25"/>
    <p:sldId id="724" r:id="rId26"/>
    <p:sldId id="723" r:id="rId27"/>
    <p:sldId id="709" r:id="rId28"/>
    <p:sldId id="725" r:id="rId29"/>
    <p:sldId id="655" r:id="rId30"/>
  </p:sldIdLst>
  <p:sldSz cx="9144000" cy="6858000" type="screen4x3"/>
  <p:notesSz cx="7053263" cy="93091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2">
          <p15:clr>
            <a:srgbClr val="A4A3A4"/>
          </p15:clr>
        </p15:guide>
        <p15:guide id="2" orient="horz" pos="4042">
          <p15:clr>
            <a:srgbClr val="A4A3A4"/>
          </p15:clr>
        </p15:guide>
        <p15:guide id="3" orient="horz" pos="3844">
          <p15:clr>
            <a:srgbClr val="A4A3A4"/>
          </p15:clr>
        </p15:guide>
        <p15:guide id="4" orient="horz" pos="408" userDrawn="1">
          <p15:clr>
            <a:srgbClr val="A4A3A4"/>
          </p15:clr>
        </p15:guide>
        <p15:guide id="5" orient="horz" pos="767">
          <p15:clr>
            <a:srgbClr val="A4A3A4"/>
          </p15:clr>
        </p15:guide>
        <p15:guide id="6" pos="5471">
          <p15:clr>
            <a:srgbClr val="A4A3A4"/>
          </p15:clr>
        </p15:guide>
        <p15:guide id="7" pos="295">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34B"/>
    <a:srgbClr val="515D69"/>
    <a:srgbClr val="B2B8BF"/>
    <a:srgbClr val="8F98A1"/>
    <a:srgbClr val="6F7985"/>
    <a:srgbClr val="BBAF91"/>
    <a:srgbClr val="53727E"/>
    <a:srgbClr val="6B6C6E"/>
    <a:srgbClr val="5D1E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1652" autoAdjust="0"/>
    <p:restoredTop sz="98932" autoAdjust="0"/>
  </p:normalViewPr>
  <p:slideViewPr>
    <p:cSldViewPr snapToGrid="0" snapToObjects="1">
      <p:cViewPr varScale="1">
        <p:scale>
          <a:sx n="72" d="100"/>
          <a:sy n="72" d="100"/>
        </p:scale>
        <p:origin x="1704" y="72"/>
      </p:cViewPr>
      <p:guideLst>
        <p:guide orient="horz" pos="952"/>
        <p:guide orient="horz" pos="4042"/>
        <p:guide orient="horz" pos="3844"/>
        <p:guide orient="horz" pos="408"/>
        <p:guide orient="horz" pos="767"/>
        <p:guide pos="5471"/>
        <p:guide pos="295"/>
      </p:guideLst>
    </p:cSldViewPr>
  </p:slideViewPr>
  <p:outlineViewPr>
    <p:cViewPr>
      <p:scale>
        <a:sx n="33" d="100"/>
        <a:sy n="33" d="100"/>
      </p:scale>
      <p:origin x="0" y="1404"/>
    </p:cViewPr>
  </p:outlineViewPr>
  <p:notesTextViewPr>
    <p:cViewPr>
      <p:scale>
        <a:sx n="125" d="100"/>
        <a:sy n="125" d="100"/>
      </p:scale>
      <p:origin x="0" y="0"/>
    </p:cViewPr>
  </p:notesTextViewPr>
  <p:sorterViewPr>
    <p:cViewPr>
      <p:scale>
        <a:sx n="57" d="100"/>
        <a:sy n="57" d="100"/>
      </p:scale>
      <p:origin x="0" y="0"/>
    </p:cViewPr>
  </p:sorterViewPr>
  <p:notesViewPr>
    <p:cSldViewPr snapToGrid="0" snapToObjects="1" showGuides="1">
      <p:cViewPr varScale="1">
        <p:scale>
          <a:sx n="47" d="100"/>
          <a:sy n="47" d="100"/>
        </p:scale>
        <p:origin x="2784" y="64"/>
      </p:cViewPr>
      <p:guideLst>
        <p:guide orient="horz" pos="2932"/>
        <p:guide pos="22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55716" cy="466725"/>
          </a:xfrm>
          <a:prstGeom prst="rect">
            <a:avLst/>
          </a:prstGeom>
        </p:spPr>
        <p:txBody>
          <a:bodyPr vert="horz" lIns="91751" tIns="45875" rIns="91751" bIns="45875" rtlCol="0"/>
          <a:lstStyle>
            <a:lvl1pPr algn="l">
              <a:defRPr sz="1200"/>
            </a:lvl1pPr>
          </a:lstStyle>
          <a:p>
            <a:endParaRPr lang="en-GB"/>
          </a:p>
        </p:txBody>
      </p:sp>
      <p:sp>
        <p:nvSpPr>
          <p:cNvPr id="3" name="Date Placeholder 2"/>
          <p:cNvSpPr>
            <a:spLocks noGrp="1"/>
          </p:cNvSpPr>
          <p:nvPr>
            <p:ph type="dt" sz="quarter" idx="1"/>
          </p:nvPr>
        </p:nvSpPr>
        <p:spPr>
          <a:xfrm>
            <a:off x="3995937" y="1"/>
            <a:ext cx="3055716" cy="466725"/>
          </a:xfrm>
          <a:prstGeom prst="rect">
            <a:avLst/>
          </a:prstGeom>
        </p:spPr>
        <p:txBody>
          <a:bodyPr vert="horz" lIns="91751" tIns="45875" rIns="91751" bIns="45875" rtlCol="0"/>
          <a:lstStyle>
            <a:lvl1pPr algn="r">
              <a:defRPr sz="1200"/>
            </a:lvl1pPr>
          </a:lstStyle>
          <a:p>
            <a:fld id="{6E5E4E7F-413D-46A5-9002-3D2EB1D00CB2}" type="datetimeFigureOut">
              <a:rPr lang="en-GB" smtClean="0"/>
              <a:t>04/10/2017</a:t>
            </a:fld>
            <a:endParaRPr lang="en-GB"/>
          </a:p>
        </p:txBody>
      </p:sp>
      <p:sp>
        <p:nvSpPr>
          <p:cNvPr id="4" name="Footer Placeholder 3"/>
          <p:cNvSpPr>
            <a:spLocks noGrp="1"/>
          </p:cNvSpPr>
          <p:nvPr>
            <p:ph type="ftr" sz="quarter" idx="2"/>
          </p:nvPr>
        </p:nvSpPr>
        <p:spPr>
          <a:xfrm>
            <a:off x="1" y="8842375"/>
            <a:ext cx="3055716" cy="466725"/>
          </a:xfrm>
          <a:prstGeom prst="rect">
            <a:avLst/>
          </a:prstGeom>
        </p:spPr>
        <p:txBody>
          <a:bodyPr vert="horz" lIns="91751" tIns="45875" rIns="91751" bIns="45875" rtlCol="0" anchor="b"/>
          <a:lstStyle>
            <a:lvl1pPr algn="l">
              <a:defRPr sz="1200"/>
            </a:lvl1pPr>
          </a:lstStyle>
          <a:p>
            <a:endParaRPr lang="en-GB"/>
          </a:p>
        </p:txBody>
      </p:sp>
      <p:sp>
        <p:nvSpPr>
          <p:cNvPr id="5" name="Slide Number Placeholder 4"/>
          <p:cNvSpPr>
            <a:spLocks noGrp="1"/>
          </p:cNvSpPr>
          <p:nvPr>
            <p:ph type="sldNum" sz="quarter" idx="3"/>
          </p:nvPr>
        </p:nvSpPr>
        <p:spPr>
          <a:xfrm>
            <a:off x="3995937" y="8842375"/>
            <a:ext cx="3055716" cy="466725"/>
          </a:xfrm>
          <a:prstGeom prst="rect">
            <a:avLst/>
          </a:prstGeom>
        </p:spPr>
        <p:txBody>
          <a:bodyPr vert="horz" lIns="91751" tIns="45875" rIns="91751" bIns="45875" rtlCol="0" anchor="b"/>
          <a:lstStyle>
            <a:lvl1pPr algn="r">
              <a:defRPr sz="1200"/>
            </a:lvl1pPr>
          </a:lstStyle>
          <a:p>
            <a:fld id="{9B943DDC-4449-4C4E-9672-F30F5D0A4E0B}" type="slidenum">
              <a:rPr lang="en-GB" smtClean="0"/>
              <a:t>‹#›</a:t>
            </a:fld>
            <a:endParaRPr lang="en-GB"/>
          </a:p>
        </p:txBody>
      </p:sp>
    </p:spTree>
    <p:extLst>
      <p:ext uri="{BB962C8B-B14F-4D97-AF65-F5344CB8AC3E}">
        <p14:creationId xmlns:p14="http://schemas.microsoft.com/office/powerpoint/2010/main" val="1368264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56414" cy="465455"/>
          </a:xfrm>
          <a:prstGeom prst="rect">
            <a:avLst/>
          </a:prstGeom>
        </p:spPr>
        <p:txBody>
          <a:bodyPr vert="horz" lIns="93246" tIns="46623" rIns="93246" bIns="46623" rtlCol="0"/>
          <a:lstStyle>
            <a:lvl1pPr algn="l">
              <a:defRPr sz="1200"/>
            </a:lvl1pPr>
          </a:lstStyle>
          <a:p>
            <a:endParaRPr lang="de-DE"/>
          </a:p>
        </p:txBody>
      </p:sp>
      <p:sp>
        <p:nvSpPr>
          <p:cNvPr id="3" name="Datumsplatzhalter 2"/>
          <p:cNvSpPr>
            <a:spLocks noGrp="1"/>
          </p:cNvSpPr>
          <p:nvPr>
            <p:ph type="dt" idx="1"/>
          </p:nvPr>
        </p:nvSpPr>
        <p:spPr>
          <a:xfrm>
            <a:off x="3995218" y="0"/>
            <a:ext cx="3056414" cy="465455"/>
          </a:xfrm>
          <a:prstGeom prst="rect">
            <a:avLst/>
          </a:prstGeom>
        </p:spPr>
        <p:txBody>
          <a:bodyPr vert="horz" lIns="93246" tIns="46623" rIns="93246" bIns="46623" rtlCol="0"/>
          <a:lstStyle>
            <a:lvl1pPr algn="r">
              <a:defRPr sz="1200"/>
            </a:lvl1pPr>
          </a:lstStyle>
          <a:p>
            <a:fld id="{016452FA-58B1-4574-8740-B99F6507667A}" type="datetimeFigureOut">
              <a:rPr lang="de-DE" smtClean="0"/>
              <a:pPr/>
              <a:t>04.10.2017</a:t>
            </a:fld>
            <a:endParaRPr lang="de-DE"/>
          </a:p>
        </p:txBody>
      </p:sp>
      <p:sp>
        <p:nvSpPr>
          <p:cNvPr id="4" name="Folienbildplatzhalt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3246" tIns="46623" rIns="93246" bIns="46623" rtlCol="0" anchor="ctr"/>
          <a:lstStyle/>
          <a:p>
            <a:endParaRPr lang="de-DE"/>
          </a:p>
        </p:txBody>
      </p:sp>
      <p:sp>
        <p:nvSpPr>
          <p:cNvPr id="5" name="Notizenplatzhalter 4"/>
          <p:cNvSpPr>
            <a:spLocks noGrp="1"/>
          </p:cNvSpPr>
          <p:nvPr>
            <p:ph type="body" sz="quarter" idx="3"/>
          </p:nvPr>
        </p:nvSpPr>
        <p:spPr>
          <a:xfrm>
            <a:off x="705327" y="4421824"/>
            <a:ext cx="5642610" cy="4189095"/>
          </a:xfrm>
          <a:prstGeom prst="rect">
            <a:avLst/>
          </a:prstGeom>
        </p:spPr>
        <p:txBody>
          <a:bodyPr vert="horz" lIns="93246" tIns="46623" rIns="93246" bIns="46623"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842030"/>
            <a:ext cx="3056414" cy="465455"/>
          </a:xfrm>
          <a:prstGeom prst="rect">
            <a:avLst/>
          </a:prstGeom>
        </p:spPr>
        <p:txBody>
          <a:bodyPr vert="horz" lIns="93246" tIns="46623" rIns="93246" bIns="46623" rtlCol="0" anchor="b"/>
          <a:lstStyle>
            <a:lvl1pPr algn="l">
              <a:defRPr sz="1200"/>
            </a:lvl1pPr>
          </a:lstStyle>
          <a:p>
            <a:endParaRPr lang="de-DE"/>
          </a:p>
        </p:txBody>
      </p:sp>
      <p:sp>
        <p:nvSpPr>
          <p:cNvPr id="7" name="Foliennummernplatzhalter 6"/>
          <p:cNvSpPr>
            <a:spLocks noGrp="1"/>
          </p:cNvSpPr>
          <p:nvPr>
            <p:ph type="sldNum" sz="quarter" idx="5"/>
          </p:nvPr>
        </p:nvSpPr>
        <p:spPr>
          <a:xfrm>
            <a:off x="3995218" y="8842030"/>
            <a:ext cx="3056414" cy="465455"/>
          </a:xfrm>
          <a:prstGeom prst="rect">
            <a:avLst/>
          </a:prstGeom>
        </p:spPr>
        <p:txBody>
          <a:bodyPr vert="horz" lIns="93246" tIns="46623" rIns="93246" bIns="46623" rtlCol="0" anchor="b"/>
          <a:lstStyle>
            <a:lvl1pPr algn="r">
              <a:defRPr sz="1200"/>
            </a:lvl1pPr>
          </a:lstStyle>
          <a:p>
            <a:fld id="{4080C0CE-6668-41A1-93E1-3A7BF1A13B3E}" type="slidenum">
              <a:rPr lang="de-DE" smtClean="0"/>
              <a:pPr/>
              <a:t>‹#›</a:t>
            </a:fld>
            <a:endParaRPr lang="de-DE"/>
          </a:p>
        </p:txBody>
      </p:sp>
    </p:spTree>
    <p:extLst>
      <p:ext uri="{BB962C8B-B14F-4D97-AF65-F5344CB8AC3E}">
        <p14:creationId xmlns:p14="http://schemas.microsoft.com/office/powerpoint/2010/main" val="2949988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0C0CE-6668-41A1-93E1-3A7BF1A13B3E}" type="slidenum">
              <a:rPr lang="de-DE" smtClean="0"/>
              <a:pPr/>
              <a:t>8</a:t>
            </a:fld>
            <a:endParaRPr lang="de-DE"/>
          </a:p>
        </p:txBody>
      </p:sp>
    </p:spTree>
    <p:extLst>
      <p:ext uri="{BB962C8B-B14F-4D97-AF65-F5344CB8AC3E}">
        <p14:creationId xmlns:p14="http://schemas.microsoft.com/office/powerpoint/2010/main" val="1645291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4" name="Foliennummernplatzhalter 3"/>
          <p:cNvSpPr>
            <a:spLocks noGrp="1"/>
          </p:cNvSpPr>
          <p:nvPr>
            <p:ph type="sldNum" sz="quarter" idx="10"/>
          </p:nvPr>
        </p:nvSpPr>
        <p:spPr/>
        <p:txBody>
          <a:bodyPr/>
          <a:lstStyle/>
          <a:p>
            <a:fld id="{4080C0CE-6668-41A1-93E1-3A7BF1A13B3E}" type="slidenum">
              <a:rPr lang="de-DE" smtClean="0"/>
              <a:pPr/>
              <a:t>29</a:t>
            </a:fld>
            <a:endParaRPr lang="de-DE"/>
          </a:p>
        </p:txBody>
      </p:sp>
      <p:sp>
        <p:nvSpPr>
          <p:cNvPr id="5" name="Notizenplatzhalter 4"/>
          <p:cNvSpPr>
            <a:spLocks noGrp="1"/>
          </p:cNvSpPr>
          <p:nvPr>
            <p:ph type="body" sz="quarter" idx="11"/>
          </p:nvPr>
        </p:nvSpPr>
        <p:spPr/>
        <p:txBody>
          <a:bodyPr>
            <a:normAutofit/>
          </a:bodyPr>
          <a:lstStyle/>
          <a:p>
            <a:endParaRPr lang="de-DE" dirty="0"/>
          </a:p>
        </p:txBody>
      </p:sp>
    </p:spTree>
    <p:extLst>
      <p:ext uri="{BB962C8B-B14F-4D97-AF65-F5344CB8AC3E}">
        <p14:creationId xmlns:p14="http://schemas.microsoft.com/office/powerpoint/2010/main" val="39648661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weiß">
    <p:spTree>
      <p:nvGrpSpPr>
        <p:cNvPr id="1" name=""/>
        <p:cNvGrpSpPr/>
        <p:nvPr/>
      </p:nvGrpSpPr>
      <p:grpSpPr>
        <a:xfrm>
          <a:off x="0" y="0"/>
          <a:ext cx="0" cy="0"/>
          <a:chOff x="0" y="0"/>
          <a:chExt cx="0" cy="0"/>
        </a:xfrm>
      </p:grpSpPr>
      <p:sp>
        <p:nvSpPr>
          <p:cNvPr id="7" name="Rechteck 6"/>
          <p:cNvSpPr/>
          <p:nvPr userDrawn="1"/>
        </p:nvSpPr>
        <p:spPr bwMode="gray">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 name="Titel 1"/>
          <p:cNvSpPr>
            <a:spLocks noGrp="1"/>
          </p:cNvSpPr>
          <p:nvPr userDrawn="1">
            <p:ph type="ctrTitle"/>
          </p:nvPr>
        </p:nvSpPr>
        <p:spPr bwMode="gray">
          <a:xfrm>
            <a:off x="1638000" y="1836000"/>
            <a:ext cx="6966000" cy="1470025"/>
          </a:xfrm>
        </p:spPr>
        <p:txBody>
          <a:bodyPr vert="horz" wrap="square" lIns="0" tIns="0" rIns="0" bIns="0" rtlCol="0" anchor="b">
            <a:noAutofit/>
          </a:bodyPr>
          <a:lstStyle>
            <a:lvl1pPr algn="l" defTabSz="914400" rtl="0" eaLnBrk="1" latinLnBrk="0" hangingPunct="1">
              <a:spcBef>
                <a:spcPct val="0"/>
              </a:spcBef>
              <a:buNone/>
              <a:defRPr lang="de-DE" sz="4000" kern="1200" baseline="0">
                <a:solidFill>
                  <a:schemeClr val="tx1"/>
                </a:solidFill>
                <a:latin typeface="Arial" pitchFamily="34" charset="0"/>
                <a:ea typeface="+mj-ea"/>
                <a:cs typeface="Arial" pitchFamily="34" charset="0"/>
              </a:defRPr>
            </a:lvl1pPr>
          </a:lstStyle>
          <a:p>
            <a:r>
              <a:rPr lang="en-US"/>
              <a:t>Click to edit Master title style</a:t>
            </a:r>
            <a:endParaRPr lang="de-DE" dirty="0"/>
          </a:p>
        </p:txBody>
      </p:sp>
      <p:sp>
        <p:nvSpPr>
          <p:cNvPr id="3" name="Untertitel 2"/>
          <p:cNvSpPr>
            <a:spLocks noGrp="1"/>
          </p:cNvSpPr>
          <p:nvPr userDrawn="1">
            <p:ph type="subTitle" idx="1"/>
          </p:nvPr>
        </p:nvSpPr>
        <p:spPr bwMode="gray">
          <a:xfrm>
            <a:off x="1638000" y="3535200"/>
            <a:ext cx="6966000" cy="861774"/>
          </a:xfrm>
        </p:spPr>
        <p:txBody>
          <a:bodyPr vert="horz" wrap="square" lIns="0" tIns="0" rIns="0" bIns="0" rtlCol="0">
            <a:spAutoFit/>
          </a:bodyPr>
          <a:lstStyle>
            <a:lvl1pPr marL="0" indent="0" algn="l" defTabSz="914400" rtl="0" eaLnBrk="1" latinLnBrk="0" hangingPunct="1">
              <a:spcBef>
                <a:spcPct val="20000"/>
              </a:spcBef>
              <a:buClr>
                <a:schemeClr val="accent1"/>
              </a:buClr>
              <a:buFont typeface="Arial" pitchFamily="34" charset="0"/>
              <a:buNone/>
              <a:defRPr lang="de-DE" sz="2800" kern="1200" dirty="0">
                <a:solidFill>
                  <a:schemeClr val="tx1"/>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de-DE" dirty="0"/>
          </a:p>
        </p:txBody>
      </p:sp>
      <p:pic>
        <p:nvPicPr>
          <p:cNvPr id="16" name="Grafik 15" descr="primaerlogo-wts-rgb-rot.png"/>
          <p:cNvPicPr>
            <a:picLocks noChangeAspect="1"/>
          </p:cNvPicPr>
          <p:nvPr userDrawn="1"/>
        </p:nvPicPr>
        <p:blipFill>
          <a:blip r:embed="rId2" cstate="print"/>
          <a:stretch>
            <a:fillRect/>
          </a:stretch>
        </p:blipFill>
        <p:spPr bwMode="gray">
          <a:xfrm>
            <a:off x="540000" y="514831"/>
            <a:ext cx="2756061" cy="540000"/>
          </a:xfrm>
          <a:prstGeom prst="rect">
            <a:avLst/>
          </a:prstGeom>
        </p:spPr>
      </p:pic>
      <p:pic>
        <p:nvPicPr>
          <p:cNvPr id="18" name="Bild 2"/>
          <p:cNvPicPr>
            <a:picLocks noChangeAspect="1"/>
          </p:cNvPicPr>
          <p:nvPr userDrawn="1"/>
        </p:nvPicPr>
        <p:blipFill>
          <a:blip r:embed="rId3" cstate="print"/>
          <a:stretch>
            <a:fillRect/>
          </a:stretch>
        </p:blipFill>
        <p:spPr bwMode="gray">
          <a:xfrm>
            <a:off x="2976916" y="4457700"/>
            <a:ext cx="6083300" cy="24003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elfolie rot">
    <p:spTree>
      <p:nvGrpSpPr>
        <p:cNvPr id="1" name=""/>
        <p:cNvGrpSpPr/>
        <p:nvPr/>
      </p:nvGrpSpPr>
      <p:grpSpPr>
        <a:xfrm>
          <a:off x="0" y="0"/>
          <a:ext cx="0" cy="0"/>
          <a:chOff x="0" y="0"/>
          <a:chExt cx="0" cy="0"/>
        </a:xfrm>
      </p:grpSpPr>
      <p:grpSp>
        <p:nvGrpSpPr>
          <p:cNvPr id="4" name="Gruppieren 14"/>
          <p:cNvGrpSpPr/>
          <p:nvPr userDrawn="1"/>
        </p:nvGrpSpPr>
        <p:grpSpPr bwMode="gray">
          <a:xfrm>
            <a:off x="0" y="0"/>
            <a:ext cx="9144000" cy="6858000"/>
            <a:chOff x="0" y="0"/>
            <a:chExt cx="9144000" cy="6858000"/>
          </a:xfrm>
        </p:grpSpPr>
        <p:sp>
          <p:nvSpPr>
            <p:cNvPr id="7" name="Rechteck 6"/>
            <p:cNvSpPr/>
            <p:nvPr userDrawn="1"/>
          </p:nvSpPr>
          <p:spPr bwMode="gray">
            <a:xfrm>
              <a:off x="0" y="0"/>
              <a:ext cx="9144000" cy="6858000"/>
            </a:xfrm>
            <a:prstGeom prst="rect">
              <a:avLst/>
            </a:prstGeom>
            <a:solidFill>
              <a:srgbClr val="CC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4" name="Bild 7"/>
            <p:cNvPicPr>
              <a:picLocks noChangeAspect="1"/>
            </p:cNvPicPr>
            <p:nvPr userDrawn="1"/>
          </p:nvPicPr>
          <p:blipFill>
            <a:blip r:embed="rId2" cstate="print"/>
            <a:stretch>
              <a:fillRect/>
            </a:stretch>
          </p:blipFill>
          <p:spPr bwMode="gray">
            <a:xfrm>
              <a:off x="2976916" y="4457700"/>
              <a:ext cx="6083300" cy="2400300"/>
            </a:xfrm>
            <a:prstGeom prst="rect">
              <a:avLst/>
            </a:prstGeom>
          </p:spPr>
        </p:pic>
      </p:grpSp>
      <p:pic>
        <p:nvPicPr>
          <p:cNvPr id="8" name="Grafik 7" descr="primaerlogo-wts-weiss.png"/>
          <p:cNvPicPr>
            <a:picLocks noChangeAspect="1"/>
          </p:cNvPicPr>
          <p:nvPr userDrawn="1"/>
        </p:nvPicPr>
        <p:blipFill>
          <a:blip r:embed="rId3" cstate="print"/>
          <a:stretch>
            <a:fillRect/>
          </a:stretch>
        </p:blipFill>
        <p:spPr bwMode="gray">
          <a:xfrm>
            <a:off x="540001" y="514831"/>
            <a:ext cx="2756060" cy="540000"/>
          </a:xfrm>
          <a:prstGeom prst="rect">
            <a:avLst/>
          </a:prstGeom>
        </p:spPr>
      </p:pic>
      <p:sp>
        <p:nvSpPr>
          <p:cNvPr id="2" name="Titel 1"/>
          <p:cNvSpPr>
            <a:spLocks noGrp="1"/>
          </p:cNvSpPr>
          <p:nvPr>
            <p:ph type="ctrTitle"/>
          </p:nvPr>
        </p:nvSpPr>
        <p:spPr bwMode="gray">
          <a:xfrm>
            <a:off x="1638000" y="1836000"/>
            <a:ext cx="6966000" cy="1470025"/>
          </a:xfrm>
        </p:spPr>
        <p:txBody>
          <a:bodyPr vert="horz" wrap="square" lIns="0" tIns="0" rIns="0" bIns="0" rtlCol="0" anchor="b">
            <a:noAutofit/>
          </a:bodyPr>
          <a:lstStyle>
            <a:lvl1pPr algn="l" defTabSz="914400" rtl="0" eaLnBrk="1" latinLnBrk="0" hangingPunct="1">
              <a:spcBef>
                <a:spcPct val="0"/>
              </a:spcBef>
              <a:buNone/>
              <a:defRPr lang="de-DE" sz="4000" kern="1200" baseline="0">
                <a:solidFill>
                  <a:schemeClr val="bg1"/>
                </a:solidFill>
                <a:latin typeface="Arial" pitchFamily="34" charset="0"/>
                <a:ea typeface="+mj-ea"/>
                <a:cs typeface="Arial" pitchFamily="34" charset="0"/>
              </a:defRPr>
            </a:lvl1pPr>
          </a:lstStyle>
          <a:p>
            <a:r>
              <a:rPr lang="en-US"/>
              <a:t>Click to edit Master title style</a:t>
            </a:r>
            <a:endParaRPr lang="de-DE" dirty="0"/>
          </a:p>
        </p:txBody>
      </p:sp>
      <p:sp>
        <p:nvSpPr>
          <p:cNvPr id="3" name="Untertitel 2"/>
          <p:cNvSpPr>
            <a:spLocks noGrp="1"/>
          </p:cNvSpPr>
          <p:nvPr>
            <p:ph type="subTitle" idx="1"/>
          </p:nvPr>
        </p:nvSpPr>
        <p:spPr bwMode="gray">
          <a:xfrm>
            <a:off x="1638000" y="3535200"/>
            <a:ext cx="6966000" cy="861774"/>
          </a:xfrm>
        </p:spPr>
        <p:txBody>
          <a:bodyPr vert="horz" wrap="square" lIns="0" tIns="0" rIns="0" bIns="0" rtlCol="0">
            <a:spAutoFit/>
          </a:bodyPr>
          <a:lstStyle>
            <a:lvl1pPr marL="0" indent="0" algn="l" defTabSz="914400" rtl="0" eaLnBrk="1" latinLnBrk="0" hangingPunct="1">
              <a:spcBef>
                <a:spcPct val="20000"/>
              </a:spcBef>
              <a:buClr>
                <a:schemeClr val="accent1"/>
              </a:buClr>
              <a:buFont typeface="Arial" pitchFamily="34" charset="0"/>
              <a:buNone/>
              <a:defRPr lang="de-DE" sz="2800" kern="1200" dirty="0">
                <a:solidFill>
                  <a:schemeClr val="bg1"/>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elfolie grau">
    <p:spTree>
      <p:nvGrpSpPr>
        <p:cNvPr id="1" name=""/>
        <p:cNvGrpSpPr/>
        <p:nvPr/>
      </p:nvGrpSpPr>
      <p:grpSpPr>
        <a:xfrm>
          <a:off x="0" y="0"/>
          <a:ext cx="0" cy="0"/>
          <a:chOff x="0" y="0"/>
          <a:chExt cx="0" cy="0"/>
        </a:xfrm>
      </p:grpSpPr>
      <p:grpSp>
        <p:nvGrpSpPr>
          <p:cNvPr id="9" name="Gruppieren 8"/>
          <p:cNvGrpSpPr/>
          <p:nvPr userDrawn="1"/>
        </p:nvGrpSpPr>
        <p:grpSpPr bwMode="gray">
          <a:xfrm>
            <a:off x="0" y="0"/>
            <a:ext cx="9144000" cy="6858000"/>
            <a:chOff x="0" y="0"/>
            <a:chExt cx="9144000" cy="6858000"/>
          </a:xfrm>
        </p:grpSpPr>
        <p:sp>
          <p:nvSpPr>
            <p:cNvPr id="13" name="Rechteck 12"/>
            <p:cNvSpPr/>
            <p:nvPr/>
          </p:nvSpPr>
          <p:spPr bwMode="gray">
            <a:xfrm>
              <a:off x="0" y="0"/>
              <a:ext cx="9144000" cy="6858000"/>
            </a:xfrm>
            <a:prstGeom prst="rect">
              <a:avLst/>
            </a:prstGeom>
            <a:solidFill>
              <a:srgbClr val="515D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4" name="Bild 2"/>
            <p:cNvPicPr>
              <a:picLocks noChangeAspect="1"/>
            </p:cNvPicPr>
            <p:nvPr/>
          </p:nvPicPr>
          <p:blipFill>
            <a:blip r:embed="rId2" cstate="print"/>
            <a:stretch>
              <a:fillRect/>
            </a:stretch>
          </p:blipFill>
          <p:spPr bwMode="gray">
            <a:xfrm>
              <a:off x="2976916" y="4457700"/>
              <a:ext cx="6083300" cy="2400300"/>
            </a:xfrm>
            <a:prstGeom prst="rect">
              <a:avLst/>
            </a:prstGeom>
          </p:spPr>
        </p:pic>
      </p:grpSp>
      <p:sp>
        <p:nvSpPr>
          <p:cNvPr id="2" name="Titel 1"/>
          <p:cNvSpPr>
            <a:spLocks noGrp="1"/>
          </p:cNvSpPr>
          <p:nvPr>
            <p:ph type="ctrTitle"/>
          </p:nvPr>
        </p:nvSpPr>
        <p:spPr bwMode="gray">
          <a:xfrm>
            <a:off x="1638858" y="1837189"/>
            <a:ext cx="6965142" cy="1470025"/>
          </a:xfrm>
        </p:spPr>
        <p:txBody>
          <a:bodyPr/>
          <a:lstStyle>
            <a:lvl1pPr>
              <a:defRPr sz="4000">
                <a:solidFill>
                  <a:schemeClr val="bg1"/>
                </a:solidFill>
              </a:defRPr>
            </a:lvl1pPr>
          </a:lstStyle>
          <a:p>
            <a:r>
              <a:rPr lang="en-US"/>
              <a:t>Click to edit Master title style</a:t>
            </a:r>
            <a:endParaRPr lang="de-DE" dirty="0"/>
          </a:p>
        </p:txBody>
      </p:sp>
      <p:sp>
        <p:nvSpPr>
          <p:cNvPr id="3" name="Untertitel 2"/>
          <p:cNvSpPr>
            <a:spLocks noGrp="1"/>
          </p:cNvSpPr>
          <p:nvPr>
            <p:ph type="subTitle" idx="1"/>
          </p:nvPr>
        </p:nvSpPr>
        <p:spPr bwMode="gray">
          <a:xfrm>
            <a:off x="1638858" y="3534370"/>
            <a:ext cx="6965142" cy="861774"/>
          </a:xfrm>
        </p:spPr>
        <p:txBody>
          <a:bodyPr/>
          <a:lstStyle>
            <a:lvl1pPr marL="0" indent="0" algn="l">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de-DE" dirty="0"/>
          </a:p>
        </p:txBody>
      </p:sp>
      <p:pic>
        <p:nvPicPr>
          <p:cNvPr id="20" name="Grafik 19" descr="primaerlogo-wts-weiss.png"/>
          <p:cNvPicPr>
            <a:picLocks noChangeAspect="1"/>
          </p:cNvPicPr>
          <p:nvPr userDrawn="1"/>
        </p:nvPicPr>
        <p:blipFill>
          <a:blip r:embed="rId3" cstate="print"/>
          <a:stretch>
            <a:fillRect/>
          </a:stretch>
        </p:blipFill>
        <p:spPr bwMode="gray">
          <a:xfrm>
            <a:off x="540001" y="514831"/>
            <a:ext cx="2756060" cy="540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bwMode="gray"/>
        <p:txBody>
          <a:bodyPr/>
          <a:lstStyle/>
          <a:p>
            <a:r>
              <a:rPr lang="en-US"/>
              <a:t>Click to edit Master title style</a:t>
            </a:r>
            <a:endParaRPr lang="de-DE"/>
          </a:p>
        </p:txBody>
      </p:sp>
      <p:sp>
        <p:nvSpPr>
          <p:cNvPr id="3" name="Inhaltsplatzhalter 2"/>
          <p:cNvSpPr>
            <a:spLocks noGrp="1"/>
          </p:cNvSpPr>
          <p:nvPr>
            <p:ph idx="1"/>
          </p:nvPr>
        </p:nvSpPr>
        <p:spPr bwMode="gray">
          <a:xfrm>
            <a:off x="468313" y="1520825"/>
            <a:ext cx="8229600" cy="991041"/>
          </a:xfrm>
        </p:spPr>
        <p:txBody>
          <a:bodyPr/>
          <a:lstStyle>
            <a:lvl5pPr marL="906463" indent="-193675">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Fußzeilenplatzhalter 4"/>
          <p:cNvSpPr>
            <a:spLocks noGrp="1"/>
          </p:cNvSpPr>
          <p:nvPr>
            <p:ph type="ftr" sz="quarter" idx="11"/>
          </p:nvPr>
        </p:nvSpPr>
        <p:spPr bwMode="gray">
          <a:xfrm>
            <a:off x="6603928" y="6620475"/>
            <a:ext cx="1936428" cy="123111"/>
          </a:xfrm>
        </p:spPr>
        <p:txBody>
          <a:bodyPr wrap="none"/>
          <a:lstStyle/>
          <a:p>
            <a:r>
              <a:rPr lang="en-US"/>
              <a:t>William Owusu Demitia (Senior Associate)</a:t>
            </a:r>
            <a:endParaRPr lang="de-DE" dirty="0"/>
          </a:p>
        </p:txBody>
      </p:sp>
      <p:sp>
        <p:nvSpPr>
          <p:cNvPr id="6" name="Foliennummernplatzhalter 5"/>
          <p:cNvSpPr>
            <a:spLocks noGrp="1"/>
          </p:cNvSpPr>
          <p:nvPr>
            <p:ph type="sldNum" sz="quarter" idx="12"/>
          </p:nvPr>
        </p:nvSpPr>
        <p:spPr bwMode="gray">
          <a:xfrm>
            <a:off x="8472107" y="6620475"/>
            <a:ext cx="203581" cy="123111"/>
          </a:xfrm>
        </p:spPr>
        <p:txBody>
          <a:bodyPr/>
          <a:lstStyle/>
          <a:p>
            <a:fld id="{05B86B18-2475-4CE0-AB5D-557E749F8469}" type="slidenum">
              <a:rPr lang="de-DE" smtClean="0"/>
              <a:pPr/>
              <a:t>‹#›</a:t>
            </a:fld>
            <a:endParaRPr lang="de-DE"/>
          </a:p>
        </p:txBody>
      </p:sp>
      <p:sp>
        <p:nvSpPr>
          <p:cNvPr id="7" name="Rechteck 6"/>
          <p:cNvSpPr/>
          <p:nvPr userDrawn="1"/>
        </p:nvSpPr>
        <p:spPr bwMode="gray">
          <a:xfrm>
            <a:off x="457200" y="1510019"/>
            <a:ext cx="8218488" cy="458280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bwMode="gray">
          <a:xfrm>
            <a:off x="468313" y="658361"/>
            <a:ext cx="8207375" cy="615553"/>
          </a:xfrm>
          <a:prstGeom prst="rect">
            <a:avLst/>
          </a:prstGeom>
        </p:spPr>
        <p:txBody>
          <a:bodyPr vert="horz" wrap="square" lIns="0" tIns="0" rIns="0" bIns="0" rtlCol="0" anchor="b">
            <a:noAutofit/>
          </a:bodyPr>
          <a:lstStyle/>
          <a:p>
            <a:r>
              <a:rPr lang="de-DE" dirty="0"/>
              <a:t>Titelmasterformat durch Klicken bearbeiten</a:t>
            </a:r>
          </a:p>
        </p:txBody>
      </p:sp>
      <p:sp>
        <p:nvSpPr>
          <p:cNvPr id="3" name="Textplatzhalter 2"/>
          <p:cNvSpPr>
            <a:spLocks noGrp="1"/>
          </p:cNvSpPr>
          <p:nvPr>
            <p:ph type="body" idx="1"/>
          </p:nvPr>
        </p:nvSpPr>
        <p:spPr bwMode="gray">
          <a:xfrm>
            <a:off x="468313" y="1520825"/>
            <a:ext cx="8229600" cy="991041"/>
          </a:xfrm>
          <a:prstGeom prst="rect">
            <a:avLst/>
          </a:prstGeom>
        </p:spPr>
        <p:txBody>
          <a:bodyPr vert="horz" wrap="square" lIns="0" tIns="0" rIns="0" bIns="0" rtlCol="0">
            <a:sp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p:txBody>
      </p:sp>
      <p:sp>
        <p:nvSpPr>
          <p:cNvPr id="5" name="Fußzeilenplatzhalter 4"/>
          <p:cNvSpPr>
            <a:spLocks noGrp="1"/>
          </p:cNvSpPr>
          <p:nvPr>
            <p:ph type="ftr" sz="quarter" idx="3"/>
          </p:nvPr>
        </p:nvSpPr>
        <p:spPr bwMode="gray">
          <a:xfrm>
            <a:off x="5493687" y="6620475"/>
            <a:ext cx="2895600" cy="123111"/>
          </a:xfrm>
          <a:prstGeom prst="rect">
            <a:avLst/>
          </a:prstGeom>
        </p:spPr>
        <p:txBody>
          <a:bodyPr vert="horz" lIns="0" tIns="0" rIns="0" bIns="0" rtlCol="0" anchor="ctr">
            <a:spAutoFit/>
          </a:bodyPr>
          <a:lstStyle>
            <a:lvl1pPr algn="r">
              <a:defRPr sz="800">
                <a:solidFill>
                  <a:schemeClr val="tx1"/>
                </a:solidFill>
              </a:defRPr>
            </a:lvl1pPr>
          </a:lstStyle>
          <a:p>
            <a:r>
              <a:rPr lang="en-US"/>
              <a:t>William Owusu Demitia (Senior Associate)</a:t>
            </a:r>
            <a:endParaRPr lang="de-DE" dirty="0"/>
          </a:p>
        </p:txBody>
      </p:sp>
      <p:sp>
        <p:nvSpPr>
          <p:cNvPr id="6" name="Foliennummernplatzhalter 5"/>
          <p:cNvSpPr>
            <a:spLocks noGrp="1"/>
          </p:cNvSpPr>
          <p:nvPr>
            <p:ph type="sldNum" sz="quarter" idx="4"/>
          </p:nvPr>
        </p:nvSpPr>
        <p:spPr bwMode="gray">
          <a:xfrm>
            <a:off x="8472107" y="6620475"/>
            <a:ext cx="203581" cy="123111"/>
          </a:xfrm>
          <a:prstGeom prst="rect">
            <a:avLst/>
          </a:prstGeom>
        </p:spPr>
        <p:txBody>
          <a:bodyPr vert="horz" wrap="none" lIns="0" tIns="0" rIns="0" bIns="0" rtlCol="0" anchor="ctr">
            <a:spAutoFit/>
          </a:bodyPr>
          <a:lstStyle>
            <a:lvl1pPr algn="r">
              <a:defRPr sz="800">
                <a:solidFill>
                  <a:schemeClr val="tx1"/>
                </a:solidFill>
              </a:defRPr>
            </a:lvl1pPr>
          </a:lstStyle>
          <a:p>
            <a:fld id="{05B86B18-2475-4CE0-AB5D-557E749F8469}" type="slidenum">
              <a:rPr lang="de-DE" smtClean="0"/>
              <a:pPr/>
              <a:t>‹#›</a:t>
            </a:fld>
            <a:endParaRPr lang="de-DE"/>
          </a:p>
        </p:txBody>
      </p:sp>
      <p:cxnSp>
        <p:nvCxnSpPr>
          <p:cNvPr id="12" name="Gerade Verbindung 11"/>
          <p:cNvCxnSpPr/>
          <p:nvPr/>
        </p:nvCxnSpPr>
        <p:spPr bwMode="gray">
          <a:xfrm>
            <a:off x="468313" y="525907"/>
            <a:ext cx="8207375"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1" name="Grafik 10" descr="primaerlogo-wts-rgb-rot.png"/>
          <p:cNvPicPr>
            <a:picLocks noChangeAspect="1"/>
          </p:cNvPicPr>
          <p:nvPr/>
        </p:nvPicPr>
        <p:blipFill>
          <a:blip r:embed="rId6" cstate="print"/>
          <a:stretch>
            <a:fillRect/>
          </a:stretch>
        </p:blipFill>
        <p:spPr>
          <a:xfrm>
            <a:off x="7218045" y="126956"/>
            <a:ext cx="1470977" cy="288211"/>
          </a:xfrm>
          <a:prstGeom prst="rect">
            <a:avLst/>
          </a:prstGeom>
        </p:spPr>
      </p:pic>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0" r:id="rId4"/>
  </p:sldLayoutIdLst>
  <p:hf hdr="0" dt="0"/>
  <p:txStyles>
    <p:titleStyle>
      <a:lvl1pPr algn="l" defTabSz="914400" rtl="0" eaLnBrk="1" latinLnBrk="0" hangingPunct="1">
        <a:spcBef>
          <a:spcPct val="0"/>
        </a:spcBef>
        <a:buNone/>
        <a:defRPr lang="de-DE" sz="2000" kern="1200" baseline="0" smtClean="0">
          <a:solidFill>
            <a:schemeClr val="tx1"/>
          </a:solidFill>
          <a:latin typeface="Arial" pitchFamily="34" charset="0"/>
          <a:ea typeface="+mj-ea"/>
          <a:cs typeface="Arial" pitchFamily="34" charset="0"/>
        </a:defRPr>
      </a:lvl1pPr>
    </p:titleStyle>
    <p:bodyStyle>
      <a:lvl1pPr marL="182563" indent="-182563" algn="l" defTabSz="914400" rtl="0" eaLnBrk="1" latinLnBrk="0" hangingPunct="1">
        <a:spcBef>
          <a:spcPct val="20000"/>
        </a:spcBef>
        <a:buClr>
          <a:schemeClr val="accent1"/>
        </a:buClr>
        <a:buFont typeface="Arial" pitchFamily="34" charset="0"/>
        <a:buChar char="»"/>
        <a:defRPr sz="1400" kern="1200">
          <a:solidFill>
            <a:schemeClr val="tx1"/>
          </a:solidFill>
          <a:latin typeface="Arial" pitchFamily="34" charset="0"/>
          <a:ea typeface="+mn-ea"/>
          <a:cs typeface="Arial" pitchFamily="34" charset="0"/>
        </a:defRPr>
      </a:lvl1pPr>
      <a:lvl2pPr marL="355600" indent="-173038" algn="l" defTabSz="914400" rtl="0" eaLnBrk="1" latinLnBrk="0" hangingPunct="1">
        <a:spcBef>
          <a:spcPct val="20000"/>
        </a:spcBef>
        <a:buClr>
          <a:schemeClr val="accent1"/>
        </a:buClr>
        <a:buFont typeface="Arial" pitchFamily="34" charset="0"/>
        <a:buChar char="›"/>
        <a:defRPr sz="1400" kern="1200">
          <a:solidFill>
            <a:schemeClr val="tx1"/>
          </a:solidFill>
          <a:latin typeface="Arial" pitchFamily="34" charset="0"/>
          <a:ea typeface="+mn-ea"/>
          <a:cs typeface="Arial" pitchFamily="34" charset="0"/>
        </a:defRPr>
      </a:lvl2pPr>
      <a:lvl3pPr marL="538163" indent="-192088" algn="l" defTabSz="914400" rtl="0" eaLnBrk="1" latinLnBrk="0" hangingPunct="1">
        <a:spcBef>
          <a:spcPct val="20000"/>
        </a:spcBef>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720725" indent="-182563" algn="l" defTabSz="914400" rtl="0" eaLnBrk="1" latinLnBrk="0" hangingPunct="1">
        <a:spcBef>
          <a:spcPct val="20000"/>
        </a:spcBef>
        <a:buClr>
          <a:schemeClr val="accent1"/>
        </a:buClr>
        <a:buFont typeface="Symbol" pitchFamily="18" charset="2"/>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chemeClr val="accent1"/>
        </a:buClr>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8313" y="658361"/>
            <a:ext cx="8207375" cy="615553"/>
          </a:xfrm>
        </p:spPr>
        <p:txBody>
          <a:bodyPr/>
          <a:lstStyle/>
          <a:p>
            <a:pPr algn="ctr"/>
            <a:r>
              <a:rPr lang="en-US" dirty="0"/>
              <a:t>ALI-NAKYEA &amp; ASSOCIATES</a:t>
            </a:r>
          </a:p>
        </p:txBody>
      </p:sp>
      <p:sp>
        <p:nvSpPr>
          <p:cNvPr id="3" name="Content Placeholder 2"/>
          <p:cNvSpPr>
            <a:spLocks noGrp="1"/>
          </p:cNvSpPr>
          <p:nvPr>
            <p:ph idx="1"/>
          </p:nvPr>
        </p:nvSpPr>
        <p:spPr>
          <a:xfrm>
            <a:off x="468313" y="1638795"/>
            <a:ext cx="8229600" cy="5170646"/>
          </a:xfrm>
        </p:spPr>
        <p:txBody>
          <a:bodyPr/>
          <a:lstStyle/>
          <a:p>
            <a:pPr marL="0" indent="0" algn="ctr">
              <a:buNone/>
            </a:pPr>
            <a:br>
              <a:rPr lang="en-US" sz="3200" b="1" dirty="0">
                <a:latin typeface="Sylfaen" panose="010A0502050306030303" pitchFamily="18" charset="0"/>
              </a:rPr>
            </a:br>
            <a:r>
              <a:rPr lang="en-US" sz="3200" b="1" dirty="0">
                <a:latin typeface="Sylfaen" panose="010A0502050306030303" pitchFamily="18" charset="0"/>
              </a:rPr>
              <a:t>VAT REFORMS IN GHANA: ANY POLICY ALTERNATIVES?</a:t>
            </a:r>
          </a:p>
          <a:p>
            <a:pPr marL="0" indent="0" algn="ctr">
              <a:buNone/>
            </a:pPr>
            <a:endParaRPr lang="en-US" sz="3200" b="1" dirty="0">
              <a:latin typeface="Sylfaen" panose="010A0502050306030303" pitchFamily="18" charset="0"/>
            </a:endParaRPr>
          </a:p>
          <a:p>
            <a:pPr marL="0" indent="0" algn="ctr">
              <a:buNone/>
            </a:pPr>
            <a:r>
              <a:rPr lang="en-US" sz="1800" b="1" dirty="0">
                <a:latin typeface="Sylfaen" panose="010A0502050306030303" pitchFamily="18" charset="0"/>
              </a:rPr>
              <a:t>BY</a:t>
            </a:r>
          </a:p>
          <a:p>
            <a:pPr marL="0" indent="0" algn="ctr">
              <a:buNone/>
            </a:pPr>
            <a:endParaRPr lang="en-US" sz="3200" b="1" dirty="0">
              <a:latin typeface="Sylfaen" panose="010A0502050306030303" pitchFamily="18" charset="0"/>
            </a:endParaRPr>
          </a:p>
          <a:p>
            <a:pPr marL="0" indent="0" algn="ctr">
              <a:buNone/>
            </a:pPr>
            <a:r>
              <a:rPr lang="en-US" sz="3200" b="1" dirty="0">
                <a:latin typeface="Sylfaen" panose="010A0502050306030303" pitchFamily="18" charset="0"/>
              </a:rPr>
              <a:t>WILLIAM KOFI OWUSU DEMITA</a:t>
            </a:r>
          </a:p>
          <a:p>
            <a:pPr marL="0" indent="0" algn="ctr">
              <a:buNone/>
            </a:pPr>
            <a:r>
              <a:rPr lang="en-GB" sz="1600" dirty="0">
                <a:latin typeface="Sylfaen" panose="010A0502050306030303" pitchFamily="18" charset="0"/>
              </a:rPr>
              <a:t>MTP(SA), TPG, LL.B (Hons), LL.M (Int. Tax) MBA (Fin)</a:t>
            </a:r>
          </a:p>
          <a:p>
            <a:pPr marL="0" indent="0" algn="ctr">
              <a:buNone/>
            </a:pPr>
            <a:r>
              <a:rPr lang="en-GB" sz="1800" b="1" dirty="0">
                <a:latin typeface="Sylfaen" panose="010A0502050306030303" pitchFamily="18" charset="0"/>
              </a:rPr>
              <a:t>SENIOR ASSOCIATE, ALI-NAKYEA &amp; ASSOCIATES &amp;</a:t>
            </a:r>
          </a:p>
          <a:p>
            <a:pPr marL="0" indent="0" algn="ctr">
              <a:buNone/>
            </a:pPr>
            <a:r>
              <a:rPr lang="en-GB" sz="1800" b="1" dirty="0">
                <a:latin typeface="Sylfaen" panose="010A0502050306030303" pitchFamily="18" charset="0"/>
              </a:rPr>
              <a:t> LECTURER, CENTRAL UNIVERSITY</a:t>
            </a:r>
          </a:p>
          <a:p>
            <a:pPr marL="0" indent="0" algn="ctr">
              <a:buNone/>
            </a:pPr>
            <a:endParaRPr lang="en-GB" sz="1600" dirty="0">
              <a:latin typeface="Sylfaen" panose="010A0502050306030303" pitchFamily="18" charset="0"/>
            </a:endParaRPr>
          </a:p>
          <a:p>
            <a:pPr marL="0" indent="0" algn="ctr">
              <a:buNone/>
            </a:pPr>
            <a:endParaRPr lang="en-US" sz="1800" b="1" dirty="0"/>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1</a:t>
            </a:fld>
            <a:endParaRPr lang="de-DE"/>
          </a:p>
        </p:txBody>
      </p:sp>
      <p:sp>
        <p:nvSpPr>
          <p:cNvPr id="6" name="AutoShape 2" descr="Click for Opti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5674"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HP\Desktop\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2412" y="658361"/>
            <a:ext cx="4192772" cy="980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07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2736" y="296884"/>
            <a:ext cx="8921111" cy="748146"/>
          </a:xfrm>
        </p:spPr>
        <p:txBody>
          <a:bodyPr/>
          <a:lstStyle/>
          <a:p>
            <a:pPr algn="ctr"/>
            <a:r>
              <a:rPr lang="en-US" sz="2800" b="1" dirty="0"/>
              <a:t>Application of Flat Rate VAT Scheme under Act 948</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1060" y="1199408"/>
            <a:ext cx="8507897" cy="5544177"/>
          </a:xfrm>
        </p:spPr>
        <p:txBody>
          <a:bodyPr>
            <a:noAutofit/>
          </a:bodyPr>
          <a:lstStyle/>
          <a:p>
            <a:pPr algn="just"/>
            <a:r>
              <a:rPr lang="en-US" sz="3200" dirty="0"/>
              <a:t>Section 1 of  Act 948 provides in section 1(a) as follows:</a:t>
            </a:r>
          </a:p>
          <a:p>
            <a:pPr marL="0" indent="0" algn="just">
              <a:buNone/>
            </a:pPr>
            <a:r>
              <a:rPr lang="en-US" sz="3200" dirty="0"/>
              <a:t>  “(2) A taxable person who is a </a:t>
            </a:r>
            <a:r>
              <a:rPr lang="en-US" sz="3200" b="1" dirty="0"/>
              <a:t>retailer or wholesaler of goods</a:t>
            </a:r>
            <a:r>
              <a:rPr lang="en-US" sz="3200" dirty="0"/>
              <a:t> shall account for the Value Added Tax payable under this section at a flat rate of three percent  calculated on the value of the taxable supply”.</a:t>
            </a:r>
          </a:p>
          <a:p>
            <a:pPr marL="0" indent="0" algn="just">
              <a:buNone/>
            </a:pPr>
            <a:r>
              <a:rPr lang="en-US" sz="3200" dirty="0"/>
              <a:t>Section 1(b) also provides that “(3) Subsection (2) does not apply to the supply of goods specified under section 27.”</a:t>
            </a:r>
            <a:endParaRPr lang="en-GB" sz="2400" dirty="0">
              <a:solidFill>
                <a:prstClr val="black"/>
              </a:solidFill>
            </a:endParaRPr>
          </a:p>
        </p:txBody>
      </p:sp>
      <p:sp>
        <p:nvSpPr>
          <p:cNvPr id="5" name="Slide Number Placeholder 4"/>
          <p:cNvSpPr>
            <a:spLocks noGrp="1"/>
          </p:cNvSpPr>
          <p:nvPr>
            <p:ph type="sldNum" sz="quarter" idx="12"/>
          </p:nvPr>
        </p:nvSpPr>
        <p:spPr/>
        <p:txBody>
          <a:bodyPr/>
          <a:lstStyle/>
          <a:p>
            <a:fld id="{05B86B18-2475-4CE0-AB5D-557E749F8469}" type="slidenum">
              <a:rPr lang="de-DE" smtClean="0"/>
              <a:pPr/>
              <a:t>10</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5051" y="6283210"/>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269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2736" y="296884"/>
            <a:ext cx="8921111" cy="748146"/>
          </a:xfrm>
        </p:spPr>
        <p:txBody>
          <a:bodyPr/>
          <a:lstStyle/>
          <a:p>
            <a:pPr algn="ctr"/>
            <a:r>
              <a:rPr lang="en-US" sz="2800" b="1" dirty="0"/>
              <a:t>Application of Flat Rate VAT Scheme under Act 948</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199408"/>
            <a:ext cx="8640417" cy="5544177"/>
          </a:xfrm>
        </p:spPr>
        <p:txBody>
          <a:bodyPr>
            <a:noAutofit/>
          </a:bodyPr>
          <a:lstStyle/>
          <a:p>
            <a:pPr algn="just"/>
            <a:r>
              <a:rPr lang="en-US" sz="3200" dirty="0"/>
              <a:t>Section 27 of Act 870 deals with supply of and form of power, heat, refrigeration or ventilation.</a:t>
            </a:r>
          </a:p>
          <a:p>
            <a:pPr marL="0" indent="0" algn="just">
              <a:buNone/>
            </a:pPr>
            <a:r>
              <a:rPr lang="en-US" sz="3200" dirty="0"/>
              <a:t>Section 2(b) of Act 948 also provides that </a:t>
            </a:r>
          </a:p>
          <a:p>
            <a:pPr marL="0" indent="0" algn="just">
              <a:buNone/>
            </a:pPr>
            <a:r>
              <a:rPr lang="en-US" sz="3200" dirty="0"/>
              <a:t> “(7A) A taxable person to whom subsection (2) of section 3 applies does not qualify for input tax deduction in respect of a supply of goods”.</a:t>
            </a:r>
          </a:p>
          <a:p>
            <a:pPr marL="639762" lvl="1" indent="-457200" algn="just">
              <a:spcBef>
                <a:spcPts val="1800"/>
              </a:spcBef>
              <a:buClr>
                <a:srgbClr val="CC0033"/>
              </a:buClr>
              <a:buAutoNum type="alphaLcParenBoth"/>
            </a:pPr>
            <a:endParaRPr lang="en-GB" sz="2400" dirty="0">
              <a:solidFill>
                <a:prstClr val="black"/>
              </a:solidFill>
            </a:endParaRPr>
          </a:p>
        </p:txBody>
      </p:sp>
      <p:sp>
        <p:nvSpPr>
          <p:cNvPr id="5" name="Slide Number Placeholder 4"/>
          <p:cNvSpPr>
            <a:spLocks noGrp="1"/>
          </p:cNvSpPr>
          <p:nvPr>
            <p:ph type="sldNum" sz="quarter" idx="12"/>
          </p:nvPr>
        </p:nvSpPr>
        <p:spPr/>
        <p:txBody>
          <a:bodyPr/>
          <a:lstStyle/>
          <a:p>
            <a:fld id="{05B86B18-2475-4CE0-AB5D-557E749F8469}" type="slidenum">
              <a:rPr lang="de-DE" smtClean="0"/>
              <a:pPr/>
              <a:t>11</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2861"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820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9717" y="343411"/>
            <a:ext cx="8365972" cy="546265"/>
          </a:xfrm>
        </p:spPr>
        <p:txBody>
          <a:bodyPr/>
          <a:lstStyle/>
          <a:p>
            <a:pPr algn="ctr"/>
            <a:r>
              <a:rPr lang="en-US" sz="2800" b="1" dirty="0"/>
              <a:t>CONTROVERSIES</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9716" y="852845"/>
            <a:ext cx="8542735" cy="5829185"/>
          </a:xfrm>
        </p:spPr>
        <p:txBody>
          <a:bodyPr>
            <a:noAutofit/>
          </a:bodyPr>
          <a:lstStyle/>
          <a:p>
            <a:pPr algn="just"/>
            <a:r>
              <a:rPr lang="en-GB" sz="3000" dirty="0"/>
              <a:t>With the passage of the law introducing VAT flat rate, the Ghana Revenue Authority published a Practice Note on its application. With regards to the scope of the flat rate, the practice note states that; </a:t>
            </a:r>
            <a:endParaRPr lang="en-US" sz="3000" dirty="0"/>
          </a:p>
          <a:p>
            <a:pPr algn="just"/>
            <a:r>
              <a:rPr lang="en-GB" sz="3000" i="1" dirty="0"/>
              <a:t>“The VFRS is restricted to wholesalers </a:t>
            </a:r>
            <a:r>
              <a:rPr lang="en-GB" sz="3000" b="1" i="1" dirty="0"/>
              <a:t>(including importers)</a:t>
            </a:r>
            <a:r>
              <a:rPr lang="en-GB" sz="3000" i="1" dirty="0"/>
              <a:t> and retailers of taxable goods and does not cover manufacturers, service providers, etc. as provided for by section 3(2) of VAT Act 870 as amended by VAT (amendment) Act, 2017 (Act 948)”</a:t>
            </a:r>
            <a:endParaRPr lang="en-US" sz="3000" dirty="0"/>
          </a:p>
          <a:p>
            <a:pPr algn="just"/>
            <a:endParaRPr lang="en-US" sz="32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12</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5722" y="6160100"/>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78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9717" y="368135"/>
            <a:ext cx="8365972" cy="546265"/>
          </a:xfrm>
        </p:spPr>
        <p:txBody>
          <a:bodyPr/>
          <a:lstStyle/>
          <a:p>
            <a:pPr algn="ctr"/>
            <a:r>
              <a:rPr lang="en-US" sz="2800" b="1" dirty="0"/>
              <a:t>CONTROVERSIES</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3096" y="917552"/>
            <a:ext cx="7957260" cy="5829185"/>
          </a:xfrm>
        </p:spPr>
        <p:txBody>
          <a:bodyPr>
            <a:noAutofit/>
          </a:bodyPr>
          <a:lstStyle/>
          <a:p>
            <a:pPr algn="just"/>
            <a:r>
              <a:rPr lang="en-GB" sz="3200" dirty="0"/>
              <a:t>The inclusion of importers in the scope of the VAT flat rate is a misrepresentation of the law. Section 3(2) of Act 870 as amended by Act 948 provides as follows:</a:t>
            </a:r>
            <a:endParaRPr lang="en-US" sz="3200" dirty="0"/>
          </a:p>
          <a:p>
            <a:pPr algn="just"/>
            <a:r>
              <a:rPr lang="en-GB" sz="3200" i="1" dirty="0"/>
              <a:t>“A taxable person who is a </a:t>
            </a:r>
            <a:r>
              <a:rPr lang="en-GB" sz="3200" b="1" i="1" dirty="0"/>
              <a:t>retailer or wholesaler of goods</a:t>
            </a:r>
            <a:r>
              <a:rPr lang="en-GB" sz="3200" i="1" dirty="0"/>
              <a:t> shall account for the Value Added Tax payable under this section at a flat rate of three percent calculated on the value of the taxable supply.”</a:t>
            </a:r>
            <a:endParaRPr lang="en-US" sz="3200" dirty="0"/>
          </a:p>
          <a:p>
            <a:pPr algn="just"/>
            <a:endParaRPr lang="en-US" sz="32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13</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3498" y="6221655"/>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214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9717" y="201880"/>
            <a:ext cx="8365972" cy="634143"/>
          </a:xfrm>
        </p:spPr>
        <p:txBody>
          <a:bodyPr/>
          <a:lstStyle/>
          <a:p>
            <a:pPr algn="ctr"/>
            <a:r>
              <a:rPr lang="en-US" sz="3200" b="1" dirty="0"/>
              <a:t>CONTROVERSIES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90330" y="966652"/>
            <a:ext cx="8050026" cy="5891348"/>
          </a:xfrm>
        </p:spPr>
        <p:txBody>
          <a:bodyPr>
            <a:noAutofit/>
          </a:bodyPr>
          <a:lstStyle/>
          <a:p>
            <a:pPr algn="just"/>
            <a:r>
              <a:rPr lang="en-US" sz="3000" dirty="0"/>
              <a:t>Migrated Taxpayers having outstanding VAT credit balances with the Commissioner- General which are as a result of input taxes on unsold stocks of goods, are to recover such credits as part of their cost build up to the selling prices of the unsold stocks of goods. (GRA Notice in B&amp;FT, Wednesday, July 5, 2017 page 20).</a:t>
            </a:r>
          </a:p>
          <a:p>
            <a:pPr lvl="0" algn="just"/>
            <a:r>
              <a:rPr lang="en-US" sz="3000" dirty="0"/>
              <a:t>The above view published in the B&amp;FT is stated in the Practice Note on VAT Flat Rate.</a:t>
            </a:r>
          </a:p>
          <a:p>
            <a:endParaRPr lang="en-GB" sz="3000" dirty="0"/>
          </a:p>
          <a:p>
            <a:endParaRPr lang="en-GB" sz="30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14</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10565"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745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9717" y="201880"/>
            <a:ext cx="8365972" cy="634143"/>
          </a:xfrm>
        </p:spPr>
        <p:txBody>
          <a:bodyPr/>
          <a:lstStyle/>
          <a:p>
            <a:pPr algn="ctr"/>
            <a:r>
              <a:rPr lang="en-US" sz="3200" b="1" dirty="0"/>
              <a:t>CONTROVERSIES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0574" y="966652"/>
            <a:ext cx="8225115" cy="5891348"/>
          </a:xfrm>
        </p:spPr>
        <p:txBody>
          <a:bodyPr>
            <a:noAutofit/>
          </a:bodyPr>
          <a:lstStyle/>
          <a:p>
            <a:pPr lvl="0" algn="just"/>
            <a:r>
              <a:rPr lang="en-US" sz="2800" dirty="0">
                <a:solidFill>
                  <a:prstClr val="black"/>
                </a:solidFill>
              </a:rPr>
              <a:t>Note should be taken that under article 107(b) of the 1992 Constitution, laws cannot be passed with retrospective effect. This is as below:</a:t>
            </a:r>
            <a:endParaRPr lang="en-GB" sz="2800" dirty="0">
              <a:solidFill>
                <a:prstClr val="black"/>
              </a:solidFill>
            </a:endParaRPr>
          </a:p>
          <a:p>
            <a:pPr marL="0" indent="0" algn="just">
              <a:spcBef>
                <a:spcPts val="1800"/>
              </a:spcBef>
              <a:buClr>
                <a:srgbClr val="CC0033"/>
              </a:buClr>
              <a:buNone/>
            </a:pPr>
            <a:r>
              <a:rPr lang="en-US" sz="2800" dirty="0">
                <a:solidFill>
                  <a:prstClr val="black"/>
                </a:solidFill>
              </a:rPr>
              <a:t>  “107(b).   Retroactive legislation</a:t>
            </a:r>
          </a:p>
          <a:p>
            <a:pPr marL="0" indent="0" algn="just">
              <a:spcBef>
                <a:spcPts val="1800"/>
              </a:spcBef>
              <a:buClr>
                <a:srgbClr val="CC0033"/>
              </a:buClr>
              <a:buNone/>
            </a:pPr>
            <a:r>
              <a:rPr lang="en-US" sz="2800" dirty="0">
                <a:solidFill>
                  <a:prstClr val="black"/>
                </a:solidFill>
              </a:rPr>
              <a:t>Parliament shall have no power to pass any law which operates retroactively </a:t>
            </a:r>
            <a:r>
              <a:rPr lang="en-US" sz="2800" b="1" dirty="0">
                <a:solidFill>
                  <a:prstClr val="black"/>
                </a:solidFill>
              </a:rPr>
              <a:t>to impose any limitations on, or to adversely affect the personal rights and liberties</a:t>
            </a:r>
            <a:r>
              <a:rPr lang="en-US" sz="2800" dirty="0">
                <a:solidFill>
                  <a:prstClr val="black"/>
                </a:solidFill>
              </a:rPr>
              <a:t> of any person or </a:t>
            </a:r>
            <a:r>
              <a:rPr lang="en-US" sz="2800" b="1" dirty="0">
                <a:solidFill>
                  <a:prstClr val="black"/>
                </a:solidFill>
              </a:rPr>
              <a:t>to impose a burden, obligation or liability on any person </a:t>
            </a:r>
            <a:r>
              <a:rPr lang="en-US" sz="2800" dirty="0">
                <a:solidFill>
                  <a:prstClr val="black"/>
                </a:solidFill>
              </a:rPr>
              <a:t>except in the case of a law enacted under articles 178 to 182 of this Constitution.</a:t>
            </a:r>
          </a:p>
          <a:p>
            <a:endParaRPr lang="en-GB" sz="3000" dirty="0"/>
          </a:p>
          <a:p>
            <a:endParaRPr lang="en-GB" sz="30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15</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7342" y="6221655"/>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2863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9717" y="201880"/>
            <a:ext cx="8365972" cy="634143"/>
          </a:xfrm>
        </p:spPr>
        <p:txBody>
          <a:bodyPr/>
          <a:lstStyle/>
          <a:p>
            <a:pPr algn="ctr"/>
            <a:r>
              <a:rPr lang="en-US" sz="3200" b="1" dirty="0"/>
              <a:t>CONTROVERSIES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0574" y="966652"/>
            <a:ext cx="8225115" cy="5891348"/>
          </a:xfrm>
        </p:spPr>
        <p:txBody>
          <a:bodyPr>
            <a:noAutofit/>
          </a:bodyPr>
          <a:lstStyle/>
          <a:p>
            <a:pPr lvl="0" algn="just"/>
            <a:r>
              <a:rPr lang="en-US" sz="3200" dirty="0">
                <a:solidFill>
                  <a:prstClr val="black"/>
                </a:solidFill>
              </a:rPr>
              <a:t>What then happens to the right to input tax deductibility accumulated and deductible under section 48 of Act 870?</a:t>
            </a:r>
          </a:p>
          <a:p>
            <a:pPr algn="just"/>
            <a:r>
              <a:rPr lang="en-GB" sz="3200" dirty="0"/>
              <a:t>Having regard to the fact that a wholesaler or retailer of goods applying the VAT flat rate does not qualify to deduct input tax, the question on the minds of businesses will be the fate of accrued tax credits arising from excess deductible input in the previous tax regime.</a:t>
            </a:r>
            <a:endParaRPr lang="en-US" sz="3200" dirty="0"/>
          </a:p>
          <a:p>
            <a:pPr lvl="0" algn="just"/>
            <a:endParaRPr lang="en-GB" sz="3200" dirty="0">
              <a:solidFill>
                <a:prstClr val="black"/>
              </a:solidFill>
            </a:endParaRPr>
          </a:p>
          <a:p>
            <a:endParaRPr lang="en-GB" sz="3200" dirty="0"/>
          </a:p>
          <a:p>
            <a:endParaRPr lang="en-GB" sz="32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16</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97770"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9266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04503"/>
            <a:ext cx="8207375" cy="535577"/>
          </a:xfrm>
        </p:spPr>
        <p:txBody>
          <a:bodyPr/>
          <a:lstStyle/>
          <a:p>
            <a:pPr algn="ctr"/>
            <a:r>
              <a:rPr lang="en-US" sz="2800" b="1" dirty="0"/>
              <a:t>CONTROVERSIES</a:t>
            </a:r>
            <a:endParaRPr lang="en-US" sz="2800" dirty="0"/>
          </a:p>
        </p:txBody>
      </p:sp>
      <p:sp>
        <p:nvSpPr>
          <p:cNvPr id="3" name="Content Placeholder 2"/>
          <p:cNvSpPr>
            <a:spLocks noGrp="1"/>
          </p:cNvSpPr>
          <p:nvPr>
            <p:ph idx="1"/>
          </p:nvPr>
        </p:nvSpPr>
        <p:spPr>
          <a:xfrm>
            <a:off x="468313" y="744583"/>
            <a:ext cx="8229600" cy="6808018"/>
          </a:xfrm>
        </p:spPr>
        <p:txBody>
          <a:bodyPr/>
          <a:lstStyle/>
          <a:p>
            <a:pPr algn="just"/>
            <a:r>
              <a:rPr lang="en-GB" sz="2800" dirty="0"/>
              <a:t>Unfortunately, no transitional provisions have been made to determine how tax credits from the standard VAT regime should be treated. </a:t>
            </a:r>
          </a:p>
          <a:p>
            <a:pPr algn="just"/>
            <a:r>
              <a:rPr lang="en-GB" sz="2800" dirty="0"/>
              <a:t>Ideally, the right to carry forward tax credits having been accrued must be allowed to be carried forward (section 50(13) of Act 870). </a:t>
            </a:r>
          </a:p>
          <a:p>
            <a:pPr algn="just"/>
            <a:r>
              <a:rPr lang="en-GB" sz="2800" dirty="0"/>
              <a:t>Any attempt to deny businesses the right to carry forward their tax credit from the previous VAT regime and setting it off against their outputs under the VFRS will be a retrospective application of the amendment to affect accrued rights which would be unconstitutional under Article 107(b) of the 1992 Constitution.   </a:t>
            </a:r>
            <a:endParaRPr lang="en-US" sz="2800" dirty="0"/>
          </a:p>
          <a:p>
            <a:pPr marL="0" indent="0" algn="just">
              <a:buNone/>
            </a:pPr>
            <a:endParaRPr lang="en-US" sz="2800" dirty="0"/>
          </a:p>
          <a:p>
            <a:endParaRPr lang="en-US" sz="2800" dirty="0"/>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17</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82363"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685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890" y="91442"/>
            <a:ext cx="8860220" cy="522512"/>
          </a:xfrm>
        </p:spPr>
        <p:txBody>
          <a:bodyPr/>
          <a:lstStyle/>
          <a:p>
            <a:pPr algn="ctr"/>
            <a:r>
              <a:rPr lang="en-US" sz="3200" b="1" dirty="0"/>
              <a:t>CONTROVERSIES</a:t>
            </a:r>
          </a:p>
        </p:txBody>
      </p:sp>
      <p:sp>
        <p:nvSpPr>
          <p:cNvPr id="3" name="Content Placeholder 2"/>
          <p:cNvSpPr>
            <a:spLocks noGrp="1"/>
          </p:cNvSpPr>
          <p:nvPr>
            <p:ph idx="1"/>
          </p:nvPr>
        </p:nvSpPr>
        <p:spPr>
          <a:xfrm>
            <a:off x="503583" y="613954"/>
            <a:ext cx="8172106" cy="6217920"/>
          </a:xfrm>
        </p:spPr>
        <p:txBody>
          <a:bodyPr>
            <a:noAutofit/>
          </a:bodyPr>
          <a:lstStyle/>
          <a:p>
            <a:pPr algn="just"/>
            <a:r>
              <a:rPr lang="en-GB" sz="3000" dirty="0"/>
              <a:t>Contrary to the opinion that the introduction of the 3% flat rate will lead to a reduction in prices, the VFRS would lead to cascading taxes and an increase in the tax burden on consumers through an increase in the price of commodities. </a:t>
            </a:r>
          </a:p>
          <a:p>
            <a:pPr algn="just"/>
            <a:r>
              <a:rPr lang="en-US" sz="3000" dirty="0"/>
              <a:t>The cascading effect of a tax occurs in a tax system in which a rate of tax is applied at every stage in the supply chain, without any deduction for the taxes incurred at earlier stages. </a:t>
            </a:r>
          </a:p>
        </p:txBody>
      </p:sp>
      <p:sp>
        <p:nvSpPr>
          <p:cNvPr id="5" name="Slide Number Placeholder 4"/>
          <p:cNvSpPr>
            <a:spLocks noGrp="1"/>
          </p:cNvSpPr>
          <p:nvPr>
            <p:ph type="sldNum" sz="quarter" idx="12"/>
          </p:nvPr>
        </p:nvSpPr>
        <p:spPr/>
        <p:txBody>
          <a:bodyPr/>
          <a:lstStyle/>
          <a:p>
            <a:fld id="{05B86B18-2475-4CE0-AB5D-557E749F8469}" type="slidenum">
              <a:rPr lang="de-DE" smtClean="0"/>
              <a:pPr/>
              <a:t>18</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0037"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591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890" y="91442"/>
            <a:ext cx="8860220" cy="522512"/>
          </a:xfrm>
        </p:spPr>
        <p:txBody>
          <a:bodyPr/>
          <a:lstStyle/>
          <a:p>
            <a:pPr algn="ctr"/>
            <a:r>
              <a:rPr lang="en-US" sz="3200" b="1" dirty="0"/>
              <a:t>CONTROVERSIES</a:t>
            </a:r>
          </a:p>
        </p:txBody>
      </p:sp>
      <p:sp>
        <p:nvSpPr>
          <p:cNvPr id="3" name="Content Placeholder 2"/>
          <p:cNvSpPr>
            <a:spLocks noGrp="1"/>
          </p:cNvSpPr>
          <p:nvPr>
            <p:ph idx="1"/>
          </p:nvPr>
        </p:nvSpPr>
        <p:spPr>
          <a:xfrm>
            <a:off x="437322" y="640080"/>
            <a:ext cx="8362121" cy="6217920"/>
          </a:xfrm>
        </p:spPr>
        <p:txBody>
          <a:bodyPr>
            <a:noAutofit/>
          </a:bodyPr>
          <a:lstStyle/>
          <a:p>
            <a:pPr algn="just"/>
            <a:r>
              <a:rPr lang="en-US" sz="3200" dirty="0"/>
              <a:t>Therefore in the case of the VFRS, the cascading effect is the imposition of 3% on goods repeatedly through the supply chain, thus 3% on another 3%. </a:t>
            </a:r>
          </a:p>
          <a:p>
            <a:pPr algn="just"/>
            <a:r>
              <a:rPr lang="en-US" sz="3200" dirty="0"/>
              <a:t>The result is that the effective tax rate at the end of the supply chain is more than the initial tax rate imposed or the cascade tax. </a:t>
            </a:r>
          </a:p>
          <a:p>
            <a:pPr algn="just"/>
            <a:r>
              <a:rPr lang="en-US" sz="3200" dirty="0"/>
              <a:t>To put it simply, cascading tax is the act of imposing a tax on another tax. </a:t>
            </a:r>
          </a:p>
        </p:txBody>
      </p:sp>
      <p:sp>
        <p:nvSpPr>
          <p:cNvPr id="5" name="Slide Number Placeholder 4"/>
          <p:cNvSpPr>
            <a:spLocks noGrp="1"/>
          </p:cNvSpPr>
          <p:nvPr>
            <p:ph type="sldNum" sz="quarter" idx="12"/>
          </p:nvPr>
        </p:nvSpPr>
        <p:spPr/>
        <p:txBody>
          <a:bodyPr/>
          <a:lstStyle/>
          <a:p>
            <a:fld id="{05B86B18-2475-4CE0-AB5D-557E749F8469}" type="slidenum">
              <a:rPr lang="de-DE" smtClean="0"/>
              <a:pPr/>
              <a:t>19</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3021"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4876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69818"/>
            <a:ext cx="8207375" cy="470262"/>
          </a:xfrm>
        </p:spPr>
        <p:txBody>
          <a:bodyPr/>
          <a:lstStyle/>
          <a:p>
            <a:pPr algn="ctr"/>
            <a:r>
              <a:rPr lang="en-US" sz="2800" b="1" dirty="0"/>
              <a:t>Introduction</a:t>
            </a:r>
          </a:p>
        </p:txBody>
      </p:sp>
      <p:sp>
        <p:nvSpPr>
          <p:cNvPr id="3" name="Content Placeholder 2"/>
          <p:cNvSpPr>
            <a:spLocks noGrp="1"/>
          </p:cNvSpPr>
          <p:nvPr>
            <p:ph idx="1"/>
          </p:nvPr>
        </p:nvSpPr>
        <p:spPr>
          <a:xfrm>
            <a:off x="468313" y="640081"/>
            <a:ext cx="8229600" cy="6204776"/>
          </a:xfrm>
        </p:spPr>
        <p:txBody>
          <a:bodyPr/>
          <a:lstStyle/>
          <a:p>
            <a:r>
              <a:rPr lang="en-US" sz="3200" dirty="0"/>
              <a:t>France is often credited as the first country to introduce VAT on an extensive scale in 1954.</a:t>
            </a:r>
          </a:p>
          <a:p>
            <a:r>
              <a:rPr lang="en-US" sz="3200" dirty="0"/>
              <a:t>Since then, there has been a meteoric rise in the introduction of VAT in many developed and in developing countries across the world. </a:t>
            </a:r>
          </a:p>
          <a:p>
            <a:r>
              <a:rPr lang="en-US" sz="3200" dirty="0"/>
              <a:t>Developing countries embraced consumption-based taxes such as VAT due to the existence of a large informal sector within these economies.</a:t>
            </a:r>
          </a:p>
          <a:p>
            <a:endParaRPr lang="en-US" sz="3200" dirty="0"/>
          </a:p>
        </p:txBody>
      </p:sp>
      <p:sp>
        <p:nvSpPr>
          <p:cNvPr id="4" name="Footer Placeholder 3"/>
          <p:cNvSpPr>
            <a:spLocks noGrp="1"/>
          </p:cNvSpPr>
          <p:nvPr>
            <p:ph type="ftr" sz="quarter" idx="11"/>
          </p:nvPr>
        </p:nvSpPr>
        <p:spPr>
          <a:xfrm>
            <a:off x="6557441" y="6620475"/>
            <a:ext cx="1982915" cy="123111"/>
          </a:xfrm>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2</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7752" y="6277599"/>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676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890" y="91442"/>
            <a:ext cx="8860220" cy="522512"/>
          </a:xfrm>
        </p:spPr>
        <p:txBody>
          <a:bodyPr/>
          <a:lstStyle/>
          <a:p>
            <a:pPr algn="ctr"/>
            <a:r>
              <a:rPr lang="en-US" sz="3200" b="1" dirty="0"/>
              <a:t>CONTROVERSIES</a:t>
            </a:r>
          </a:p>
        </p:txBody>
      </p:sp>
      <p:sp>
        <p:nvSpPr>
          <p:cNvPr id="3" name="Content Placeholder 2"/>
          <p:cNvSpPr>
            <a:spLocks noGrp="1"/>
          </p:cNvSpPr>
          <p:nvPr>
            <p:ph idx="1"/>
          </p:nvPr>
        </p:nvSpPr>
        <p:spPr>
          <a:xfrm>
            <a:off x="437322" y="821635"/>
            <a:ext cx="8362121" cy="5049078"/>
          </a:xfrm>
        </p:spPr>
        <p:txBody>
          <a:bodyPr>
            <a:noAutofit/>
          </a:bodyPr>
          <a:lstStyle/>
          <a:p>
            <a:pPr algn="just"/>
            <a:r>
              <a:rPr lang="en-GB" sz="3000" dirty="0"/>
              <a:t>The idea or opinion that the flat rate will lead to a reduction in prices proceeds on the premise that there is a total eradication of the 17.5% VAT/NHIL and therefore only the 3% VAT/NHIL is imposed on the cost of the product. </a:t>
            </a:r>
          </a:p>
          <a:p>
            <a:pPr algn="just"/>
            <a:r>
              <a:rPr lang="en-GB" sz="3000" dirty="0"/>
              <a:t>This opinion fails to consider that import VAT/NHIL is 17.5% and the 3% Flat Rate will be computed on cost of the product which includes the import VAT/NHIL of 17.5%. </a:t>
            </a:r>
          </a:p>
        </p:txBody>
      </p:sp>
      <p:sp>
        <p:nvSpPr>
          <p:cNvPr id="5" name="Slide Number Placeholder 4"/>
          <p:cNvSpPr>
            <a:spLocks noGrp="1"/>
          </p:cNvSpPr>
          <p:nvPr>
            <p:ph type="sldNum" sz="quarter" idx="12"/>
          </p:nvPr>
        </p:nvSpPr>
        <p:spPr/>
        <p:txBody>
          <a:bodyPr/>
          <a:lstStyle/>
          <a:p>
            <a:fld id="{05B86B18-2475-4CE0-AB5D-557E749F8469}" type="slidenum">
              <a:rPr lang="de-DE" smtClean="0"/>
              <a:pPr/>
              <a:t>20</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3034" y="6236828"/>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492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890" y="91440"/>
            <a:ext cx="8860220" cy="600891"/>
          </a:xfrm>
        </p:spPr>
        <p:txBody>
          <a:bodyPr/>
          <a:lstStyle/>
          <a:p>
            <a:pPr algn="ctr"/>
            <a:r>
              <a:rPr lang="en-US" sz="3200" b="1" dirty="0"/>
              <a:t>CONTROVERSIES</a:t>
            </a:r>
            <a:endParaRPr lang="en-US" sz="3200" dirty="0"/>
          </a:p>
        </p:txBody>
      </p:sp>
      <p:sp>
        <p:nvSpPr>
          <p:cNvPr id="3" name="Content Placeholder 2"/>
          <p:cNvSpPr>
            <a:spLocks noGrp="1"/>
          </p:cNvSpPr>
          <p:nvPr>
            <p:ph idx="1"/>
          </p:nvPr>
        </p:nvSpPr>
        <p:spPr>
          <a:xfrm>
            <a:off x="-70548" y="783771"/>
            <a:ext cx="9144000" cy="6074230"/>
          </a:xfrm>
        </p:spPr>
        <p:txBody>
          <a:bodyPr>
            <a:noAutofit/>
          </a:bodyPr>
          <a:lstStyle/>
          <a:p>
            <a:pPr algn="just"/>
            <a:r>
              <a:rPr lang="en-GB" sz="3000" dirty="0"/>
              <a:t> Practice Note of GRA</a:t>
            </a:r>
          </a:p>
          <a:p>
            <a:pPr algn="just"/>
            <a:endParaRPr lang="en-US" sz="20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21</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6091" y="6193185"/>
            <a:ext cx="1530721" cy="460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p:cNvGraphicFramePr>
            <a:graphicFrameLocks noGrp="1"/>
          </p:cNvGraphicFramePr>
          <p:nvPr>
            <p:extLst>
              <p:ext uri="{D42A27DB-BD31-4B8C-83A1-F6EECF244321}">
                <p14:modId xmlns:p14="http://schemas.microsoft.com/office/powerpoint/2010/main" val="1573931903"/>
              </p:ext>
            </p:extLst>
          </p:nvPr>
        </p:nvGraphicFramePr>
        <p:xfrm>
          <a:off x="141887" y="1367434"/>
          <a:ext cx="8931564" cy="4283411"/>
        </p:xfrm>
        <a:graphic>
          <a:graphicData uri="http://schemas.openxmlformats.org/drawingml/2006/table">
            <a:tbl>
              <a:tblPr firstRow="1" firstCol="1" bandRow="1">
                <a:tableStyleId>{5C22544A-7EE6-4342-B048-85BDC9FD1C3A}</a:tableStyleId>
              </a:tblPr>
              <a:tblGrid>
                <a:gridCol w="4465782">
                  <a:extLst>
                    <a:ext uri="{9D8B030D-6E8A-4147-A177-3AD203B41FA5}">
                      <a16:colId xmlns:a16="http://schemas.microsoft.com/office/drawing/2014/main" val="2911037019"/>
                    </a:ext>
                  </a:extLst>
                </a:gridCol>
                <a:gridCol w="4465782">
                  <a:extLst>
                    <a:ext uri="{9D8B030D-6E8A-4147-A177-3AD203B41FA5}">
                      <a16:colId xmlns:a16="http://schemas.microsoft.com/office/drawing/2014/main" val="2800473171"/>
                    </a:ext>
                  </a:extLst>
                </a:gridCol>
              </a:tblGrid>
              <a:tr h="317907">
                <a:tc>
                  <a:txBody>
                    <a:bodyPr/>
                    <a:lstStyle/>
                    <a:p>
                      <a:pPr marL="0" marR="0" algn="just">
                        <a:lnSpc>
                          <a:spcPct val="115000"/>
                        </a:lnSpc>
                        <a:spcBef>
                          <a:spcPts val="0"/>
                        </a:spcBef>
                        <a:spcAft>
                          <a:spcPts val="0"/>
                        </a:spcAft>
                      </a:pPr>
                      <a:r>
                        <a:rPr lang="en-GB" sz="1800">
                          <a:effectLst/>
                        </a:rPr>
                        <a:t>Description</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tc>
                  <a:txBody>
                    <a:bodyPr/>
                    <a:lstStyle/>
                    <a:p>
                      <a:pPr marL="0" marR="0" algn="just">
                        <a:lnSpc>
                          <a:spcPct val="115000"/>
                        </a:lnSpc>
                        <a:spcBef>
                          <a:spcPts val="0"/>
                        </a:spcBef>
                        <a:spcAft>
                          <a:spcPts val="0"/>
                        </a:spcAft>
                      </a:pPr>
                      <a:r>
                        <a:rPr lang="en-GB" sz="1800">
                          <a:effectLst/>
                        </a:rPr>
                        <a:t>GHS</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extLst>
                  <a:ext uri="{0D108BD9-81ED-4DB2-BD59-A6C34878D82A}">
                    <a16:rowId xmlns:a16="http://schemas.microsoft.com/office/drawing/2014/main" val="2153626651"/>
                  </a:ext>
                </a:extLst>
              </a:tr>
              <a:tr h="317907">
                <a:tc>
                  <a:txBody>
                    <a:bodyPr/>
                    <a:lstStyle/>
                    <a:p>
                      <a:pPr marL="0" marR="0" algn="just">
                        <a:lnSpc>
                          <a:spcPct val="115000"/>
                        </a:lnSpc>
                        <a:spcBef>
                          <a:spcPts val="0"/>
                        </a:spcBef>
                        <a:spcAft>
                          <a:spcPts val="0"/>
                        </a:spcAft>
                      </a:pPr>
                      <a:r>
                        <a:rPr lang="en-GB" sz="1800">
                          <a:effectLst/>
                        </a:rPr>
                        <a:t>(a) Cost price of item</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tc>
                  <a:txBody>
                    <a:bodyPr/>
                    <a:lstStyle/>
                    <a:p>
                      <a:pPr marL="0" marR="0" algn="just">
                        <a:lnSpc>
                          <a:spcPct val="115000"/>
                        </a:lnSpc>
                        <a:spcBef>
                          <a:spcPts val="0"/>
                        </a:spcBef>
                        <a:spcAft>
                          <a:spcPts val="0"/>
                        </a:spcAft>
                      </a:pPr>
                      <a:r>
                        <a:rPr lang="en-GB" sz="1800">
                          <a:effectLst/>
                        </a:rPr>
                        <a:t>100</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extLst>
                  <a:ext uri="{0D108BD9-81ED-4DB2-BD59-A6C34878D82A}">
                    <a16:rowId xmlns:a16="http://schemas.microsoft.com/office/drawing/2014/main" val="1196959062"/>
                  </a:ext>
                </a:extLst>
              </a:tr>
              <a:tr h="317907">
                <a:tc>
                  <a:txBody>
                    <a:bodyPr/>
                    <a:lstStyle/>
                    <a:p>
                      <a:pPr marL="0" marR="0" algn="just">
                        <a:lnSpc>
                          <a:spcPct val="115000"/>
                        </a:lnSpc>
                        <a:spcBef>
                          <a:spcPts val="0"/>
                        </a:spcBef>
                        <a:spcAft>
                          <a:spcPts val="0"/>
                        </a:spcAft>
                      </a:pPr>
                      <a:r>
                        <a:rPr lang="en-GB" sz="1800">
                          <a:effectLst/>
                        </a:rPr>
                        <a:t>(b) Input Tax (17.5%*100)</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tc>
                  <a:txBody>
                    <a:bodyPr/>
                    <a:lstStyle/>
                    <a:p>
                      <a:pPr marL="0" marR="0" algn="just">
                        <a:lnSpc>
                          <a:spcPct val="115000"/>
                        </a:lnSpc>
                        <a:spcBef>
                          <a:spcPts val="0"/>
                        </a:spcBef>
                        <a:spcAft>
                          <a:spcPts val="0"/>
                        </a:spcAft>
                      </a:pPr>
                      <a:r>
                        <a:rPr lang="en-GB" sz="1800">
                          <a:effectLst/>
                        </a:rPr>
                        <a:t>17.50</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extLst>
                  <a:ext uri="{0D108BD9-81ED-4DB2-BD59-A6C34878D82A}">
                    <a16:rowId xmlns:a16="http://schemas.microsoft.com/office/drawing/2014/main" val="461686051"/>
                  </a:ext>
                </a:extLst>
              </a:tr>
              <a:tr h="665262">
                <a:tc>
                  <a:txBody>
                    <a:bodyPr/>
                    <a:lstStyle/>
                    <a:p>
                      <a:pPr marL="0" marR="0" algn="just">
                        <a:lnSpc>
                          <a:spcPct val="115000"/>
                        </a:lnSpc>
                        <a:spcBef>
                          <a:spcPts val="0"/>
                        </a:spcBef>
                        <a:spcAft>
                          <a:spcPts val="0"/>
                        </a:spcAft>
                      </a:pPr>
                      <a:r>
                        <a:rPr lang="en-GB" sz="1800">
                          <a:effectLst/>
                        </a:rPr>
                        <a:t>(c)Value Added (10% *117.50) </a:t>
                      </a:r>
                      <a:endParaRPr lang="en-US" sz="1800">
                        <a:effectLst/>
                      </a:endParaRPr>
                    </a:p>
                    <a:p>
                      <a:pPr marL="0" marR="0" algn="just">
                        <a:lnSpc>
                          <a:spcPct val="115000"/>
                        </a:lnSpc>
                        <a:spcBef>
                          <a:spcPts val="0"/>
                        </a:spcBef>
                        <a:spcAft>
                          <a:spcPts val="0"/>
                        </a:spcAft>
                      </a:pPr>
                      <a:r>
                        <a:rPr lang="en-GB" sz="1800">
                          <a:effectLst/>
                        </a:rPr>
                        <a:t>(i.e. margin and other overheads)</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tc>
                  <a:txBody>
                    <a:bodyPr/>
                    <a:lstStyle/>
                    <a:p>
                      <a:pPr marL="0" marR="0" algn="just">
                        <a:lnSpc>
                          <a:spcPct val="115000"/>
                        </a:lnSpc>
                        <a:spcBef>
                          <a:spcPts val="0"/>
                        </a:spcBef>
                        <a:spcAft>
                          <a:spcPts val="0"/>
                        </a:spcAft>
                      </a:pPr>
                      <a:r>
                        <a:rPr lang="en-GB" sz="1800">
                          <a:effectLst/>
                        </a:rPr>
                        <a:t> </a:t>
                      </a:r>
                      <a:endParaRPr lang="en-US" sz="1800">
                        <a:effectLst/>
                      </a:endParaRPr>
                    </a:p>
                    <a:p>
                      <a:pPr marL="0" marR="0" algn="just">
                        <a:lnSpc>
                          <a:spcPct val="115000"/>
                        </a:lnSpc>
                        <a:spcBef>
                          <a:spcPts val="0"/>
                        </a:spcBef>
                        <a:spcAft>
                          <a:spcPts val="0"/>
                        </a:spcAft>
                      </a:pPr>
                      <a:r>
                        <a:rPr lang="en-GB" sz="1800">
                          <a:effectLst/>
                        </a:rPr>
                        <a:t>11.75</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extLst>
                  <a:ext uri="{0D108BD9-81ED-4DB2-BD59-A6C34878D82A}">
                    <a16:rowId xmlns:a16="http://schemas.microsoft.com/office/drawing/2014/main" val="3367058447"/>
                  </a:ext>
                </a:extLst>
              </a:tr>
              <a:tr h="317907">
                <a:tc>
                  <a:txBody>
                    <a:bodyPr/>
                    <a:lstStyle/>
                    <a:p>
                      <a:pPr marL="0" marR="0" algn="just">
                        <a:lnSpc>
                          <a:spcPct val="115000"/>
                        </a:lnSpc>
                        <a:spcBef>
                          <a:spcPts val="0"/>
                        </a:spcBef>
                        <a:spcAft>
                          <a:spcPts val="0"/>
                        </a:spcAft>
                      </a:pPr>
                      <a:r>
                        <a:rPr lang="en-GB" sz="1800">
                          <a:effectLst/>
                        </a:rPr>
                        <a:t>(d) Taxable Value (a+b+c)</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tc>
                  <a:txBody>
                    <a:bodyPr/>
                    <a:lstStyle/>
                    <a:p>
                      <a:pPr marL="0" marR="0" algn="just">
                        <a:lnSpc>
                          <a:spcPct val="115000"/>
                        </a:lnSpc>
                        <a:spcBef>
                          <a:spcPts val="0"/>
                        </a:spcBef>
                        <a:spcAft>
                          <a:spcPts val="0"/>
                        </a:spcAft>
                      </a:pPr>
                      <a:r>
                        <a:rPr lang="en-GB" sz="1800">
                          <a:effectLst/>
                        </a:rPr>
                        <a:t>129.25</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extLst>
                  <a:ext uri="{0D108BD9-81ED-4DB2-BD59-A6C34878D82A}">
                    <a16:rowId xmlns:a16="http://schemas.microsoft.com/office/drawing/2014/main" val="3611340309"/>
                  </a:ext>
                </a:extLst>
              </a:tr>
              <a:tr h="466677">
                <a:tc>
                  <a:txBody>
                    <a:bodyPr/>
                    <a:lstStyle/>
                    <a:p>
                      <a:pPr marL="0" marR="0" algn="just">
                        <a:lnSpc>
                          <a:spcPct val="115000"/>
                        </a:lnSpc>
                        <a:spcBef>
                          <a:spcPts val="0"/>
                        </a:spcBef>
                        <a:spcAft>
                          <a:spcPts val="0"/>
                        </a:spcAft>
                      </a:pPr>
                      <a:r>
                        <a:rPr lang="en-GB" sz="1800">
                          <a:effectLst/>
                        </a:rPr>
                        <a:t>(e) Output tax @ 3% Flat Rate</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tc>
                  <a:txBody>
                    <a:bodyPr/>
                    <a:lstStyle/>
                    <a:p>
                      <a:pPr marL="0" marR="0" algn="just">
                        <a:lnSpc>
                          <a:spcPct val="115000"/>
                        </a:lnSpc>
                        <a:spcBef>
                          <a:spcPts val="0"/>
                        </a:spcBef>
                        <a:spcAft>
                          <a:spcPts val="0"/>
                        </a:spcAft>
                      </a:pPr>
                      <a:r>
                        <a:rPr lang="en-GB" sz="1800" dirty="0">
                          <a:effectLst/>
                        </a:rPr>
                        <a:t>3.88</a:t>
                      </a:r>
                      <a:endPar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extLst>
                  <a:ext uri="{0D108BD9-81ED-4DB2-BD59-A6C34878D82A}">
                    <a16:rowId xmlns:a16="http://schemas.microsoft.com/office/drawing/2014/main" val="3400643494"/>
                  </a:ext>
                </a:extLst>
              </a:tr>
              <a:tr h="867227">
                <a:tc>
                  <a:txBody>
                    <a:bodyPr/>
                    <a:lstStyle/>
                    <a:p>
                      <a:pPr marL="0" marR="0" algn="just">
                        <a:lnSpc>
                          <a:spcPct val="115000"/>
                        </a:lnSpc>
                        <a:spcBef>
                          <a:spcPts val="0"/>
                        </a:spcBef>
                        <a:spcAft>
                          <a:spcPts val="0"/>
                        </a:spcAft>
                      </a:pPr>
                      <a:r>
                        <a:rPr lang="en-GB" sz="1800">
                          <a:effectLst/>
                        </a:rPr>
                        <a:t>(f) VAT/NHIL payable (i.e. 3% Flat Rate)</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tc>
                  <a:txBody>
                    <a:bodyPr/>
                    <a:lstStyle/>
                    <a:p>
                      <a:pPr marL="0" marR="0" algn="just">
                        <a:lnSpc>
                          <a:spcPct val="115000"/>
                        </a:lnSpc>
                        <a:spcBef>
                          <a:spcPts val="0"/>
                        </a:spcBef>
                        <a:spcAft>
                          <a:spcPts val="0"/>
                        </a:spcAft>
                      </a:pPr>
                      <a:r>
                        <a:rPr lang="en-GB" sz="1800">
                          <a:effectLst/>
                        </a:rPr>
                        <a:t> </a:t>
                      </a:r>
                      <a:endParaRPr lang="en-US" sz="1800">
                        <a:effectLst/>
                      </a:endParaRPr>
                    </a:p>
                    <a:p>
                      <a:pPr marL="0" marR="0" algn="just">
                        <a:lnSpc>
                          <a:spcPct val="115000"/>
                        </a:lnSpc>
                        <a:spcBef>
                          <a:spcPts val="0"/>
                        </a:spcBef>
                        <a:spcAft>
                          <a:spcPts val="0"/>
                        </a:spcAft>
                      </a:pPr>
                      <a:r>
                        <a:rPr lang="en-GB" sz="1800">
                          <a:effectLst/>
                        </a:rPr>
                        <a:t>3.88</a:t>
                      </a:r>
                      <a:endPar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extLst>
                  <a:ext uri="{0D108BD9-81ED-4DB2-BD59-A6C34878D82A}">
                    <a16:rowId xmlns:a16="http://schemas.microsoft.com/office/drawing/2014/main" val="1259452869"/>
                  </a:ext>
                </a:extLst>
              </a:tr>
              <a:tr h="1012617">
                <a:tc>
                  <a:txBody>
                    <a:bodyPr/>
                    <a:lstStyle/>
                    <a:p>
                      <a:pPr marL="0" marR="0" algn="just">
                        <a:lnSpc>
                          <a:spcPct val="115000"/>
                        </a:lnSpc>
                        <a:spcBef>
                          <a:spcPts val="0"/>
                        </a:spcBef>
                        <a:spcAft>
                          <a:spcPts val="0"/>
                        </a:spcAft>
                      </a:pPr>
                      <a:r>
                        <a:rPr lang="en-GB" sz="1800" dirty="0">
                          <a:effectLst/>
                        </a:rPr>
                        <a:t>(g) Cost to Consumer </a:t>
                      </a:r>
                      <a:endParaRPr lang="en-US" sz="1800" dirty="0">
                        <a:effectLst/>
                      </a:endParaRPr>
                    </a:p>
                    <a:p>
                      <a:pPr marL="0" marR="0" algn="just">
                        <a:lnSpc>
                          <a:spcPct val="115000"/>
                        </a:lnSpc>
                        <a:spcBef>
                          <a:spcPts val="0"/>
                        </a:spcBef>
                        <a:spcAft>
                          <a:spcPts val="0"/>
                        </a:spcAft>
                      </a:pPr>
                      <a:r>
                        <a:rPr lang="en-GB" sz="1800" dirty="0">
                          <a:effectLst/>
                        </a:rPr>
                        <a:t>(tax inclusive) (</a:t>
                      </a:r>
                      <a:r>
                        <a:rPr lang="en-GB" sz="1800" dirty="0" err="1">
                          <a:effectLst/>
                        </a:rPr>
                        <a:t>d+f</a:t>
                      </a:r>
                      <a:r>
                        <a:rPr lang="en-GB" sz="1800" dirty="0">
                          <a:effectLst/>
                        </a:rPr>
                        <a:t>)</a:t>
                      </a:r>
                      <a:endPar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tc>
                  <a:txBody>
                    <a:bodyPr/>
                    <a:lstStyle/>
                    <a:p>
                      <a:pPr marL="0" marR="0" algn="just">
                        <a:lnSpc>
                          <a:spcPct val="115000"/>
                        </a:lnSpc>
                        <a:spcBef>
                          <a:spcPts val="0"/>
                        </a:spcBef>
                        <a:spcAft>
                          <a:spcPts val="0"/>
                        </a:spcAft>
                      </a:pPr>
                      <a:r>
                        <a:rPr lang="en-GB" sz="1800" dirty="0">
                          <a:effectLst/>
                        </a:rPr>
                        <a:t> </a:t>
                      </a:r>
                      <a:endParaRPr lang="en-US" sz="1800" dirty="0">
                        <a:effectLst/>
                      </a:endParaRPr>
                    </a:p>
                    <a:p>
                      <a:pPr marL="0" marR="0" algn="just">
                        <a:lnSpc>
                          <a:spcPct val="115000"/>
                        </a:lnSpc>
                        <a:spcBef>
                          <a:spcPts val="0"/>
                        </a:spcBef>
                        <a:spcAft>
                          <a:spcPts val="0"/>
                        </a:spcAft>
                      </a:pPr>
                      <a:r>
                        <a:rPr lang="en-GB" sz="1800" dirty="0">
                          <a:effectLst/>
                        </a:rPr>
                        <a:t>133.13</a:t>
                      </a:r>
                      <a:endParaRPr lang="en-US" sz="1800" dirty="0">
                        <a:effectLst/>
                      </a:endParaRPr>
                    </a:p>
                    <a:p>
                      <a:pPr marL="0" marR="0" algn="just">
                        <a:lnSpc>
                          <a:spcPct val="115000"/>
                        </a:lnSpc>
                        <a:spcBef>
                          <a:spcPts val="0"/>
                        </a:spcBef>
                        <a:spcAft>
                          <a:spcPts val="0"/>
                        </a:spcAft>
                      </a:pPr>
                      <a:r>
                        <a:rPr lang="en-GB" sz="1800" dirty="0">
                          <a:effectLst/>
                        </a:rPr>
                        <a:t> </a:t>
                      </a:r>
                      <a:endPar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6918" marR="26918" marT="0" marB="0"/>
                </a:tc>
                <a:extLst>
                  <a:ext uri="{0D108BD9-81ED-4DB2-BD59-A6C34878D82A}">
                    <a16:rowId xmlns:a16="http://schemas.microsoft.com/office/drawing/2014/main" val="1182335700"/>
                  </a:ext>
                </a:extLst>
              </a:tr>
            </a:tbl>
          </a:graphicData>
        </a:graphic>
      </p:graphicFrame>
    </p:spTree>
    <p:extLst>
      <p:ext uri="{BB962C8B-B14F-4D97-AF65-F5344CB8AC3E}">
        <p14:creationId xmlns:p14="http://schemas.microsoft.com/office/powerpoint/2010/main" val="4261391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890" y="156755"/>
            <a:ext cx="8860220" cy="512604"/>
          </a:xfrm>
        </p:spPr>
        <p:txBody>
          <a:bodyPr/>
          <a:lstStyle/>
          <a:p>
            <a:pPr algn="ctr"/>
            <a:r>
              <a:rPr lang="en-GB" sz="2800" b="1" dirty="0"/>
              <a:t>POLICY ALTERNATIVES</a:t>
            </a:r>
          </a:p>
        </p:txBody>
      </p:sp>
      <p:sp>
        <p:nvSpPr>
          <p:cNvPr id="3" name="Content Placeholder 2"/>
          <p:cNvSpPr>
            <a:spLocks noGrp="1"/>
          </p:cNvSpPr>
          <p:nvPr>
            <p:ph idx="1"/>
          </p:nvPr>
        </p:nvSpPr>
        <p:spPr>
          <a:xfrm>
            <a:off x="357809" y="901148"/>
            <a:ext cx="8317880" cy="5956852"/>
          </a:xfrm>
        </p:spPr>
        <p:txBody>
          <a:bodyPr>
            <a:noAutofit/>
          </a:bodyPr>
          <a:lstStyle/>
          <a:p>
            <a:pPr algn="just"/>
            <a:r>
              <a:rPr lang="en-GB" sz="3000" dirty="0"/>
              <a:t>The rationale behind the VFRS as stated by government is to make VAT simple to calculate and easy to understand; minimize the incentive of cheating; and to minimize the incidence of VAT avoidance.</a:t>
            </a:r>
            <a:endParaRPr lang="en-US" sz="3000" dirty="0"/>
          </a:p>
          <a:p>
            <a:pPr algn="just"/>
            <a:r>
              <a:rPr lang="en-GB" sz="3000" dirty="0"/>
              <a:t>The Standard VAT rate applied to businesses with taxable supplies exceeding GHS 200,000.00 at the end of any period of twelve or less months (Section 6 of Act 870). </a:t>
            </a:r>
          </a:p>
          <a:p>
            <a:endParaRPr lang="en-US" sz="3000" dirty="0"/>
          </a:p>
          <a:p>
            <a:pPr marL="0" indent="0">
              <a:buNone/>
            </a:pPr>
            <a:endParaRPr lang="en-US" sz="30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22</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117" y="6242547"/>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753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890" y="156755"/>
            <a:ext cx="8860220" cy="512604"/>
          </a:xfrm>
        </p:spPr>
        <p:txBody>
          <a:bodyPr/>
          <a:lstStyle/>
          <a:p>
            <a:pPr algn="ctr"/>
            <a:r>
              <a:rPr lang="en-GB" sz="2800" b="1" dirty="0"/>
              <a:t>POLICY ALTERNATIVES</a:t>
            </a:r>
          </a:p>
        </p:txBody>
      </p:sp>
      <p:sp>
        <p:nvSpPr>
          <p:cNvPr id="3" name="Content Placeholder 2"/>
          <p:cNvSpPr>
            <a:spLocks noGrp="1"/>
          </p:cNvSpPr>
          <p:nvPr>
            <p:ph idx="1"/>
          </p:nvPr>
        </p:nvSpPr>
        <p:spPr>
          <a:xfrm>
            <a:off x="490330" y="768626"/>
            <a:ext cx="8185358" cy="6089374"/>
          </a:xfrm>
        </p:spPr>
        <p:txBody>
          <a:bodyPr>
            <a:noAutofit/>
          </a:bodyPr>
          <a:lstStyle/>
          <a:p>
            <a:pPr algn="just"/>
            <a:r>
              <a:rPr lang="en-GB" sz="3000" dirty="0"/>
              <a:t>Practically, for businesses within this threshold, calculation of the VAT input and output was not a challenge unlike small retail businesses who do not have adequate records for that kind of calculation. </a:t>
            </a:r>
          </a:p>
          <a:p>
            <a:pPr algn="just"/>
            <a:r>
              <a:rPr lang="en-US" sz="3000" dirty="0"/>
              <a:t>From a policy perspective, VFRS should have been applicable to small retail businesses whose taxable supplies are below the GHS200,000 threshold.</a:t>
            </a:r>
          </a:p>
          <a:p>
            <a:pPr algn="just"/>
            <a:r>
              <a:rPr lang="en-US" sz="3000" dirty="0"/>
              <a:t>This policy choice would have reduced the incidence of tax cascading associated with the current VFRS scheme</a:t>
            </a:r>
          </a:p>
          <a:p>
            <a:pPr marL="0" indent="0">
              <a:buNone/>
            </a:pPr>
            <a:endParaRPr lang="en-US" sz="30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23</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7648" y="6390287"/>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340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890" y="156755"/>
            <a:ext cx="8860220" cy="512604"/>
          </a:xfrm>
        </p:spPr>
        <p:txBody>
          <a:bodyPr/>
          <a:lstStyle/>
          <a:p>
            <a:pPr algn="ctr"/>
            <a:r>
              <a:rPr lang="en-GB" sz="2800" b="1" dirty="0"/>
              <a:t>POLICY ALTERNATIVES</a:t>
            </a:r>
          </a:p>
        </p:txBody>
      </p:sp>
      <p:sp>
        <p:nvSpPr>
          <p:cNvPr id="3" name="Content Placeholder 2"/>
          <p:cNvSpPr>
            <a:spLocks noGrp="1"/>
          </p:cNvSpPr>
          <p:nvPr>
            <p:ph idx="1"/>
          </p:nvPr>
        </p:nvSpPr>
        <p:spPr>
          <a:xfrm>
            <a:off x="490330" y="768626"/>
            <a:ext cx="8185358" cy="6089374"/>
          </a:xfrm>
        </p:spPr>
        <p:txBody>
          <a:bodyPr>
            <a:noAutofit/>
          </a:bodyPr>
          <a:lstStyle/>
          <a:p>
            <a:pPr algn="just"/>
            <a:r>
              <a:rPr lang="en-GB" sz="3000" dirty="0"/>
              <a:t>Under the provisions of the Income Tax Act, 2015 (Act 896) there is an attempt to address the problems associated with the poor record keeping nature of  small businesses through  the vehicle of modified taxation. (</a:t>
            </a:r>
            <a:r>
              <a:rPr lang="en-US" sz="3000" dirty="0"/>
              <a:t>Second Schedule of Act 896</a:t>
            </a:r>
            <a:r>
              <a:rPr lang="en-GB" sz="3000" dirty="0"/>
              <a:t>).</a:t>
            </a:r>
          </a:p>
          <a:p>
            <a:pPr marL="0" indent="0">
              <a:buNone/>
            </a:pPr>
            <a:endParaRPr lang="en-US" sz="30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24</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2582" y="6160100"/>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0333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890" y="156755"/>
            <a:ext cx="8860220" cy="512604"/>
          </a:xfrm>
        </p:spPr>
        <p:txBody>
          <a:bodyPr/>
          <a:lstStyle/>
          <a:p>
            <a:pPr algn="ctr"/>
            <a:r>
              <a:rPr lang="en-GB" sz="2800" b="1" dirty="0"/>
              <a:t>POLICY ALTERNATIVES</a:t>
            </a:r>
          </a:p>
        </p:txBody>
      </p:sp>
      <p:sp>
        <p:nvSpPr>
          <p:cNvPr id="3" name="Content Placeholder 2"/>
          <p:cNvSpPr>
            <a:spLocks noGrp="1"/>
          </p:cNvSpPr>
          <p:nvPr>
            <p:ph idx="1"/>
          </p:nvPr>
        </p:nvSpPr>
        <p:spPr>
          <a:xfrm>
            <a:off x="490330" y="669360"/>
            <a:ext cx="8185358" cy="6188640"/>
          </a:xfrm>
        </p:spPr>
        <p:txBody>
          <a:bodyPr>
            <a:noAutofit/>
          </a:bodyPr>
          <a:lstStyle/>
          <a:p>
            <a:pPr algn="just"/>
            <a:r>
              <a:rPr lang="en-GB" sz="3000" dirty="0"/>
              <a:t>The modified taxation involves the imposition of a presumptive tax of 3% on resident individuals whose chargeable income consists exclusively of income from business and whose annual turnover ranges from GHS20,000 to GHS 200,000.00. </a:t>
            </a:r>
          </a:p>
          <a:p>
            <a:pPr algn="just"/>
            <a:r>
              <a:rPr lang="en-GB" sz="3000" dirty="0"/>
              <a:t>Implementation of the presumptive tax by the GRA should cater for small businesses who are not required to register for VAT due to the threshold requirement and who find it difficult to calculate their input and output due to the absence of proper records. </a:t>
            </a:r>
          </a:p>
          <a:p>
            <a:endParaRPr lang="en-US" sz="3000" dirty="0"/>
          </a:p>
          <a:p>
            <a:pPr marL="0" indent="0">
              <a:buNone/>
            </a:pPr>
            <a:endParaRPr lang="en-US" sz="30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25</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6639" y="6317356"/>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7620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1890" y="156755"/>
            <a:ext cx="8860220" cy="512604"/>
          </a:xfrm>
        </p:spPr>
        <p:txBody>
          <a:bodyPr/>
          <a:lstStyle/>
          <a:p>
            <a:pPr algn="ctr"/>
            <a:r>
              <a:rPr lang="en-GB" sz="2800" b="1" dirty="0"/>
              <a:t>POLICY ALTERNATIVES</a:t>
            </a:r>
          </a:p>
        </p:txBody>
      </p:sp>
      <p:sp>
        <p:nvSpPr>
          <p:cNvPr id="3" name="Content Placeholder 2"/>
          <p:cNvSpPr>
            <a:spLocks noGrp="1"/>
          </p:cNvSpPr>
          <p:nvPr>
            <p:ph idx="1"/>
          </p:nvPr>
        </p:nvSpPr>
        <p:spPr>
          <a:xfrm>
            <a:off x="490330" y="669360"/>
            <a:ext cx="8185358" cy="6188640"/>
          </a:xfrm>
        </p:spPr>
        <p:txBody>
          <a:bodyPr>
            <a:noAutofit/>
          </a:bodyPr>
          <a:lstStyle/>
          <a:p>
            <a:pPr algn="just"/>
            <a:r>
              <a:rPr lang="en-GB" sz="3000" dirty="0"/>
              <a:t>Presumptive taxation is equally capable of minimizing the incidence of VAT avoidance which is especially prevalent among small retail businesses.</a:t>
            </a:r>
            <a:endParaRPr lang="en-US" sz="3000" dirty="0"/>
          </a:p>
          <a:p>
            <a:endParaRPr lang="en-US" sz="3000" dirty="0"/>
          </a:p>
          <a:p>
            <a:pPr marL="0" indent="0">
              <a:buNone/>
            </a:pPr>
            <a:endParaRPr lang="en-US" sz="30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26</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68013" y="6141236"/>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953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69817"/>
            <a:ext cx="8207375" cy="535577"/>
          </a:xfrm>
        </p:spPr>
        <p:txBody>
          <a:bodyPr/>
          <a:lstStyle/>
          <a:p>
            <a:pPr algn="ctr"/>
            <a:r>
              <a:rPr lang="en-US" sz="3200" b="1" dirty="0"/>
              <a:t>Conclusion</a:t>
            </a:r>
          </a:p>
        </p:txBody>
      </p:sp>
      <p:sp>
        <p:nvSpPr>
          <p:cNvPr id="3" name="Content Placeholder 2"/>
          <p:cNvSpPr>
            <a:spLocks noGrp="1"/>
          </p:cNvSpPr>
          <p:nvPr>
            <p:ph idx="1"/>
          </p:nvPr>
        </p:nvSpPr>
        <p:spPr>
          <a:xfrm>
            <a:off x="468313" y="796835"/>
            <a:ext cx="8229600" cy="5170646"/>
          </a:xfrm>
        </p:spPr>
        <p:txBody>
          <a:bodyPr/>
          <a:lstStyle/>
          <a:p>
            <a:pPr algn="just"/>
            <a:r>
              <a:rPr lang="en-GB" sz="3000" dirty="0"/>
              <a:t>While the VFRS may have its advantages of generally being simpler to calculate and perhaps increasing tax revenue for the government, its impact on businesses, the consumer and the economy far outweighs its intended benefits. </a:t>
            </a:r>
            <a:endParaRPr lang="en-US" sz="3000" dirty="0"/>
          </a:p>
          <a:p>
            <a:pPr algn="just"/>
            <a:r>
              <a:rPr lang="en-GB" sz="3000" dirty="0"/>
              <a:t>The cascading effect of the tax would lead to an increase in cost for businesses down the value chain which would consequently lead to an increase in the cost of commodities for the consumer. </a:t>
            </a:r>
            <a:endParaRPr lang="en-US" sz="3000" dirty="0"/>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27</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31521" y="6160100"/>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899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69817"/>
            <a:ext cx="8207375" cy="535577"/>
          </a:xfrm>
        </p:spPr>
        <p:txBody>
          <a:bodyPr/>
          <a:lstStyle/>
          <a:p>
            <a:pPr algn="ctr"/>
            <a:r>
              <a:rPr lang="en-US" sz="3200" b="1" dirty="0"/>
              <a:t>Conclusion</a:t>
            </a:r>
          </a:p>
        </p:txBody>
      </p:sp>
      <p:sp>
        <p:nvSpPr>
          <p:cNvPr id="3" name="Content Placeholder 2"/>
          <p:cNvSpPr>
            <a:spLocks noGrp="1"/>
          </p:cNvSpPr>
          <p:nvPr>
            <p:ph idx="1"/>
          </p:nvPr>
        </p:nvSpPr>
        <p:spPr>
          <a:xfrm>
            <a:off x="468313" y="796835"/>
            <a:ext cx="8229600" cy="4339650"/>
          </a:xfrm>
        </p:spPr>
        <p:txBody>
          <a:bodyPr/>
          <a:lstStyle/>
          <a:p>
            <a:pPr algn="just"/>
            <a:r>
              <a:rPr lang="en-GB" sz="3000" dirty="0"/>
              <a:t>The </a:t>
            </a:r>
            <a:r>
              <a:rPr lang="en-US" sz="3000" dirty="0"/>
              <a:t>implementation of VFRS in its current form reaffirms the belief that the country lacks a  coherent and comprehensive tax policy design.</a:t>
            </a:r>
          </a:p>
          <a:p>
            <a:pPr algn="just"/>
            <a:r>
              <a:rPr lang="en-GB" sz="3000" dirty="0"/>
              <a:t>Going forward, an effective implementation of presumptive taxation under the Income Tax Act, 2015 (Act 896) would be able to meet the goals which government seeks to impose a VAT flat rate with a more favourable effect.</a:t>
            </a:r>
            <a:endParaRPr lang="en-US" sz="3000" dirty="0"/>
          </a:p>
          <a:p>
            <a:endParaRPr lang="en-US" sz="3000" dirty="0"/>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28</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8499" y="6160100"/>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7299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bwMode="gray">
          <a:xfrm>
            <a:off x="5220536" y="6558920"/>
            <a:ext cx="3319820" cy="246221"/>
          </a:xfrm>
        </p:spPr>
        <p:txBody>
          <a:bodyPr/>
          <a:lstStyle/>
          <a:p>
            <a:r>
              <a:rPr lang="en-US" b="1"/>
              <a:t>William Owusu Demitia (Senior Associate)</a:t>
            </a:r>
            <a:endParaRPr lang="en-GB" dirty="0"/>
          </a:p>
        </p:txBody>
      </p:sp>
      <p:sp>
        <p:nvSpPr>
          <p:cNvPr id="5" name="Foliennummernplatzhalter 4"/>
          <p:cNvSpPr>
            <a:spLocks noGrp="1"/>
          </p:cNvSpPr>
          <p:nvPr>
            <p:ph type="sldNum" sz="quarter" idx="12"/>
          </p:nvPr>
        </p:nvSpPr>
        <p:spPr bwMode="gray">
          <a:xfrm>
            <a:off x="8617980" y="6620475"/>
            <a:ext cx="57708" cy="123111"/>
          </a:xfrm>
        </p:spPr>
        <p:txBody>
          <a:bodyPr/>
          <a:lstStyle/>
          <a:p>
            <a:fld id="{05B86B18-2475-4CE0-AB5D-557E749F8469}" type="slidenum">
              <a:rPr lang="en-GB" smtClean="0"/>
              <a:pPr/>
              <a:t>29</a:t>
            </a:fld>
            <a:endParaRPr lang="en-GB" dirty="0"/>
          </a:p>
        </p:txBody>
      </p:sp>
      <p:sp>
        <p:nvSpPr>
          <p:cNvPr id="8" name="Rechteck 5"/>
          <p:cNvSpPr/>
          <p:nvPr/>
        </p:nvSpPr>
        <p:spPr bwMode="gray">
          <a:xfrm>
            <a:off x="397565" y="1276350"/>
            <a:ext cx="8521148" cy="446276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gn="ctr">
              <a:spcBef>
                <a:spcPts val="600"/>
              </a:spcBef>
              <a:buClr>
                <a:schemeClr val="accent1"/>
              </a:buClr>
            </a:pPr>
            <a:r>
              <a:rPr lang="en-US" sz="4500" dirty="0">
                <a:solidFill>
                  <a:schemeClr val="tx1"/>
                </a:solidFill>
                <a:latin typeface="Sylfaen" panose="010A0502050306030303" pitchFamily="18" charset="0"/>
              </a:rPr>
              <a:t>END OF PRESENTATION</a:t>
            </a:r>
          </a:p>
          <a:p>
            <a:pPr algn="ctr">
              <a:spcBef>
                <a:spcPts val="600"/>
              </a:spcBef>
              <a:buClr>
                <a:schemeClr val="accent1"/>
              </a:buClr>
            </a:pPr>
            <a:r>
              <a:rPr lang="en-US" sz="4500" dirty="0">
                <a:solidFill>
                  <a:schemeClr val="tx1"/>
                </a:solidFill>
                <a:latin typeface="Sylfaen" panose="010A0502050306030303" pitchFamily="18" charset="0"/>
              </a:rPr>
              <a:t>THANK YOU</a:t>
            </a:r>
          </a:p>
          <a:p>
            <a:pPr algn="ctr">
              <a:spcBef>
                <a:spcPts val="600"/>
              </a:spcBef>
              <a:buClr>
                <a:schemeClr val="accent1"/>
              </a:buClr>
            </a:pPr>
            <a:r>
              <a:rPr lang="en-US" sz="4500" dirty="0">
                <a:solidFill>
                  <a:schemeClr val="tx1"/>
                </a:solidFill>
                <a:latin typeface="Sylfaen" panose="010A0502050306030303" pitchFamily="18" charset="0"/>
              </a:rPr>
              <a:t>Questions, Comments, Contributions</a:t>
            </a:r>
          </a:p>
          <a:p>
            <a:pPr algn="ctr">
              <a:spcBef>
                <a:spcPts val="600"/>
              </a:spcBef>
              <a:buClr>
                <a:schemeClr val="accent1"/>
              </a:buClr>
            </a:pPr>
            <a:endParaRPr lang="en-US" sz="4500" dirty="0">
              <a:solidFill>
                <a:schemeClr val="tx1"/>
              </a:solidFill>
              <a:latin typeface="Sylfaen" panose="010A0502050306030303" pitchFamily="18" charset="0"/>
            </a:endParaRPr>
          </a:p>
          <a:p>
            <a:pPr algn="ctr">
              <a:spcBef>
                <a:spcPts val="600"/>
              </a:spcBef>
              <a:buClr>
                <a:schemeClr val="accent1"/>
              </a:buClr>
            </a:pPr>
            <a:endParaRPr lang="en-US" sz="4500" dirty="0">
              <a:solidFill>
                <a:schemeClr val="tx1"/>
              </a:solidFill>
              <a:latin typeface="Sylfaen" panose="010A0502050306030303" pitchFamily="18" charset="0"/>
            </a:endParaRPr>
          </a:p>
        </p:txBody>
      </p:sp>
      <p:pic>
        <p:nvPicPr>
          <p:cNvPr id="7" name="Picture 3" descr="C:\Users\HP\Desktop\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3787" y="4465123"/>
            <a:ext cx="6899564" cy="1947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74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69818"/>
            <a:ext cx="8207375" cy="470262"/>
          </a:xfrm>
        </p:spPr>
        <p:txBody>
          <a:bodyPr/>
          <a:lstStyle/>
          <a:p>
            <a:pPr algn="ctr"/>
            <a:r>
              <a:rPr lang="en-US" sz="2800" b="1" dirty="0"/>
              <a:t>Introduction</a:t>
            </a:r>
          </a:p>
        </p:txBody>
      </p:sp>
      <p:sp>
        <p:nvSpPr>
          <p:cNvPr id="3" name="Content Placeholder 2"/>
          <p:cNvSpPr>
            <a:spLocks noGrp="1"/>
          </p:cNvSpPr>
          <p:nvPr>
            <p:ph idx="1"/>
          </p:nvPr>
        </p:nvSpPr>
        <p:spPr>
          <a:xfrm>
            <a:off x="457200" y="1046245"/>
            <a:ext cx="8229600" cy="4493538"/>
          </a:xfrm>
        </p:spPr>
        <p:txBody>
          <a:bodyPr/>
          <a:lstStyle/>
          <a:p>
            <a:pPr algn="just"/>
            <a:r>
              <a:rPr lang="en-GB" sz="3200" dirty="0"/>
              <a:t>Value Added Tax (VAT) is an indirect tax in the sense that it is a tax which is not directly levied on income. </a:t>
            </a:r>
          </a:p>
          <a:p>
            <a:pPr algn="just"/>
            <a:r>
              <a:rPr lang="en-GB" sz="3200" dirty="0"/>
              <a:t>It is imposed on expenditure through production and consumption. </a:t>
            </a:r>
          </a:p>
          <a:p>
            <a:pPr algn="just"/>
            <a:r>
              <a:rPr lang="en-GB" sz="3200" dirty="0"/>
              <a:t>Other similar indirect taxes are the Goods and Services Tax (GST) and the Sales Tax. </a:t>
            </a:r>
          </a:p>
          <a:p>
            <a:pPr marL="0" indent="0" algn="just">
              <a:buNone/>
            </a:pPr>
            <a:endParaRPr lang="en-GB" sz="3200" dirty="0"/>
          </a:p>
          <a:p>
            <a:endParaRPr lang="en-US" dirty="0"/>
          </a:p>
        </p:txBody>
      </p:sp>
      <p:sp>
        <p:nvSpPr>
          <p:cNvPr id="4" name="Footer Placeholder 3"/>
          <p:cNvSpPr>
            <a:spLocks noGrp="1"/>
          </p:cNvSpPr>
          <p:nvPr>
            <p:ph type="ftr" sz="quarter" idx="11"/>
          </p:nvPr>
        </p:nvSpPr>
        <p:spPr>
          <a:xfrm>
            <a:off x="6557441" y="6620475"/>
            <a:ext cx="1982915" cy="123111"/>
          </a:xfrm>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3</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9387"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69818"/>
            <a:ext cx="8207375" cy="470262"/>
          </a:xfrm>
        </p:spPr>
        <p:txBody>
          <a:bodyPr/>
          <a:lstStyle/>
          <a:p>
            <a:pPr algn="ctr"/>
            <a:r>
              <a:rPr lang="en-US" sz="2800" b="1" dirty="0"/>
              <a:t>Introduction</a:t>
            </a:r>
          </a:p>
        </p:txBody>
      </p:sp>
      <p:sp>
        <p:nvSpPr>
          <p:cNvPr id="3" name="Content Placeholder 2"/>
          <p:cNvSpPr>
            <a:spLocks noGrp="1"/>
          </p:cNvSpPr>
          <p:nvPr>
            <p:ph idx="1"/>
          </p:nvPr>
        </p:nvSpPr>
        <p:spPr>
          <a:xfrm>
            <a:off x="468313" y="993913"/>
            <a:ext cx="8229600" cy="5712333"/>
          </a:xfrm>
        </p:spPr>
        <p:txBody>
          <a:bodyPr/>
          <a:lstStyle/>
          <a:p>
            <a:pPr algn="just"/>
            <a:r>
              <a:rPr lang="en-GB" sz="3200" dirty="0"/>
              <a:t>The </a:t>
            </a:r>
            <a:r>
              <a:rPr lang="en-US" sz="3200" dirty="0" err="1"/>
              <a:t>Organisation</a:t>
            </a:r>
            <a:r>
              <a:rPr lang="en-US" sz="3200" dirty="0"/>
              <a:t> of Economic Cooperation and Development (OECD) in the 2015 “International VAT/GST Guidelines” seems to suggest that VAT and GST are the same in the preface of the guidelines. </a:t>
            </a:r>
          </a:p>
          <a:p>
            <a:pPr algn="just"/>
            <a:r>
              <a:rPr lang="en-US" sz="3200" dirty="0"/>
              <a:t>Sales Tax on the other hand is different from VAT/GST. </a:t>
            </a:r>
          </a:p>
          <a:p>
            <a:pPr algn="just"/>
            <a:r>
              <a:rPr lang="en-US" sz="3200" dirty="0"/>
              <a:t>Sales Tax, unlike VAT is imposed on the gross price of goods at the retail or sale point.</a:t>
            </a:r>
          </a:p>
          <a:p>
            <a:endParaRPr lang="en-US" sz="3200" dirty="0"/>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4</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3343" y="6283210"/>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736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69818"/>
            <a:ext cx="8207375" cy="470262"/>
          </a:xfrm>
        </p:spPr>
        <p:txBody>
          <a:bodyPr/>
          <a:lstStyle/>
          <a:p>
            <a:pPr algn="ctr"/>
            <a:r>
              <a:rPr lang="en-US" sz="2800" b="1" dirty="0"/>
              <a:t>Introduction</a:t>
            </a:r>
          </a:p>
        </p:txBody>
      </p:sp>
      <p:sp>
        <p:nvSpPr>
          <p:cNvPr id="3" name="Content Placeholder 2"/>
          <p:cNvSpPr>
            <a:spLocks noGrp="1"/>
          </p:cNvSpPr>
          <p:nvPr>
            <p:ph idx="1"/>
          </p:nvPr>
        </p:nvSpPr>
        <p:spPr>
          <a:xfrm>
            <a:off x="468313" y="640081"/>
            <a:ext cx="8229600" cy="6574107"/>
          </a:xfrm>
        </p:spPr>
        <p:txBody>
          <a:bodyPr/>
          <a:lstStyle/>
          <a:p>
            <a:pPr algn="just"/>
            <a:r>
              <a:rPr lang="en-US" sz="3000" dirty="0"/>
              <a:t>The retailer is not allowed any kind of deductions for taxes incurred wholly, exclusively and necessarily in the conduct of its business. </a:t>
            </a:r>
          </a:p>
          <a:p>
            <a:pPr algn="just"/>
            <a:r>
              <a:rPr lang="en-US" sz="3000" dirty="0"/>
              <a:t>Sales tax has been found to be one of the least harmful to growth albeit regressive. </a:t>
            </a:r>
          </a:p>
          <a:p>
            <a:pPr algn="just"/>
            <a:r>
              <a:rPr lang="en-US" sz="3000" dirty="0"/>
              <a:t>The current VFRS resembles a sales tax, however unlike a sales tax the VFRS applies to wholesalers and retailers which has the likelihood of an extreme cascading effect.</a:t>
            </a:r>
          </a:p>
          <a:p>
            <a:pPr marL="0" indent="0" algn="just">
              <a:buNone/>
            </a:pPr>
            <a:endParaRPr lang="en-GB" sz="3200" dirty="0"/>
          </a:p>
          <a:p>
            <a:pPr algn="just"/>
            <a:endParaRPr lang="en-US" sz="3200" dirty="0"/>
          </a:p>
          <a:p>
            <a:endParaRPr lang="en-US" sz="3200" dirty="0"/>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5</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6639" y="6160100"/>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915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92219"/>
            <a:ext cx="8207375" cy="496388"/>
          </a:xfrm>
        </p:spPr>
        <p:txBody>
          <a:bodyPr/>
          <a:lstStyle/>
          <a:p>
            <a:pPr algn="ctr"/>
            <a:r>
              <a:rPr lang="en-GB" sz="2800" b="1" dirty="0"/>
              <a:t>History of VAT in Ghana</a:t>
            </a:r>
            <a:endParaRPr lang="en-US" sz="2800" dirty="0"/>
          </a:p>
        </p:txBody>
      </p:sp>
      <p:sp>
        <p:nvSpPr>
          <p:cNvPr id="3" name="Content Placeholder 2"/>
          <p:cNvSpPr>
            <a:spLocks noGrp="1"/>
          </p:cNvSpPr>
          <p:nvPr>
            <p:ph idx="1"/>
          </p:nvPr>
        </p:nvSpPr>
        <p:spPr>
          <a:xfrm>
            <a:off x="468313" y="801188"/>
            <a:ext cx="8229600" cy="6401753"/>
          </a:xfrm>
        </p:spPr>
        <p:txBody>
          <a:bodyPr/>
          <a:lstStyle/>
          <a:p>
            <a:pPr algn="just"/>
            <a:r>
              <a:rPr lang="en-GB" sz="3200" dirty="0"/>
              <a:t>The Value Added Tax Act of 1994 (Act 486) introduced VAT in Ghana to replace the existing Sales Tax. </a:t>
            </a:r>
          </a:p>
          <a:p>
            <a:pPr algn="just"/>
            <a:r>
              <a:rPr lang="en-GB" sz="3200" dirty="0"/>
              <a:t>However, the Act was never implemented due to the strong opposition it received from inception as a bill through to the time it was passed. </a:t>
            </a:r>
          </a:p>
          <a:p>
            <a:pPr algn="just"/>
            <a:r>
              <a:rPr lang="en-GB" sz="3200" dirty="0"/>
              <a:t>VAT was successfully implemented under  the Value Added Tax Act, 1998 (Act 546).</a:t>
            </a:r>
          </a:p>
          <a:p>
            <a:pPr marL="0" indent="0" algn="just">
              <a:buNone/>
            </a:pPr>
            <a:endParaRPr lang="en-US" sz="3200" dirty="0"/>
          </a:p>
          <a:p>
            <a:pPr marL="0" indent="0">
              <a:buNone/>
            </a:pPr>
            <a:endParaRPr lang="en-US" sz="3200" dirty="0"/>
          </a:p>
          <a:p>
            <a:pPr algn="just"/>
            <a:endParaRPr lang="en-US" sz="3200" dirty="0"/>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6</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7752"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566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24071"/>
            <a:ext cx="8207375" cy="496388"/>
          </a:xfrm>
        </p:spPr>
        <p:txBody>
          <a:bodyPr/>
          <a:lstStyle/>
          <a:p>
            <a:pPr algn="ctr"/>
            <a:r>
              <a:rPr lang="en-GB" sz="2800" b="1" dirty="0"/>
              <a:t>History of VAT in Ghana</a:t>
            </a:r>
            <a:endParaRPr lang="en-US" sz="2800" dirty="0"/>
          </a:p>
        </p:txBody>
      </p:sp>
      <p:sp>
        <p:nvSpPr>
          <p:cNvPr id="3" name="Content Placeholder 2"/>
          <p:cNvSpPr>
            <a:spLocks noGrp="1"/>
          </p:cNvSpPr>
          <p:nvPr>
            <p:ph idx="1"/>
          </p:nvPr>
        </p:nvSpPr>
        <p:spPr>
          <a:xfrm>
            <a:off x="468313" y="893954"/>
            <a:ext cx="8229600" cy="7485126"/>
          </a:xfrm>
        </p:spPr>
        <p:txBody>
          <a:bodyPr/>
          <a:lstStyle/>
          <a:p>
            <a:pPr algn="just"/>
            <a:r>
              <a:rPr lang="en-GB" sz="3200" dirty="0"/>
              <a:t>Act 546 adopted the invoice-credit method which permitted deductions of input tax on purchases made by businesses. (section 24 of Act 546).</a:t>
            </a:r>
          </a:p>
          <a:p>
            <a:pPr algn="just"/>
            <a:r>
              <a:rPr lang="en-GB" sz="3200" dirty="0"/>
              <a:t>Act 734 introduced the Flat Rate VAT Scheme in 2007 (24</a:t>
            </a:r>
            <a:r>
              <a:rPr lang="en-GB" sz="3200" baseline="30000" dirty="0"/>
              <a:t>th</a:t>
            </a:r>
            <a:r>
              <a:rPr lang="en-GB" sz="3200" dirty="0"/>
              <a:t> May, 2007). </a:t>
            </a:r>
          </a:p>
          <a:p>
            <a:pPr algn="just"/>
            <a:r>
              <a:rPr lang="en-US" sz="3200" dirty="0"/>
              <a:t>The Flat Rate Scheme was applicable to persons whose turnover for a twelve month period ranged from GHS10,000 to GHS90,000 </a:t>
            </a:r>
          </a:p>
          <a:p>
            <a:pPr algn="just"/>
            <a:endParaRPr lang="en-GB" sz="3200" dirty="0"/>
          </a:p>
          <a:p>
            <a:pPr algn="just"/>
            <a:endParaRPr lang="en-US" sz="3200" dirty="0"/>
          </a:p>
          <a:p>
            <a:pPr marL="0" indent="0">
              <a:buNone/>
            </a:pPr>
            <a:endParaRPr lang="en-US" sz="3200" dirty="0"/>
          </a:p>
          <a:p>
            <a:pPr algn="just"/>
            <a:endParaRPr lang="en-US" sz="3200" dirty="0"/>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7</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6298"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837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9717" y="352697"/>
            <a:ext cx="8365972" cy="524306"/>
          </a:xfrm>
        </p:spPr>
        <p:txBody>
          <a:bodyPr/>
          <a:lstStyle/>
          <a:p>
            <a:pPr algn="ctr"/>
            <a:r>
              <a:rPr lang="en-US" sz="2600" b="1" dirty="0"/>
              <a:t>Application of Flat Rate VAT Scheme under Act 734</a:t>
            </a:r>
          </a:p>
        </p:txBody>
      </p:sp>
      <p:sp>
        <p:nvSpPr>
          <p:cNvPr id="3" name="Content Placeholder 2"/>
          <p:cNvSpPr>
            <a:spLocks noGrp="1"/>
          </p:cNvSpPr>
          <p:nvPr>
            <p:ph idx="1"/>
          </p:nvPr>
        </p:nvSpPr>
        <p:spPr>
          <a:xfrm>
            <a:off x="437322" y="1005841"/>
            <a:ext cx="8362121" cy="5852158"/>
          </a:xfrm>
        </p:spPr>
        <p:txBody>
          <a:bodyPr>
            <a:noAutofit/>
          </a:bodyPr>
          <a:lstStyle/>
          <a:p>
            <a:pPr algn="just"/>
            <a:r>
              <a:rPr lang="en-US" sz="2800" dirty="0"/>
              <a:t>For the avoidance of doubt Act 734, as amended, stated in section 2 as follows:</a:t>
            </a:r>
          </a:p>
          <a:p>
            <a:pPr marL="0" indent="0" algn="just">
              <a:buNone/>
            </a:pPr>
            <a:r>
              <a:rPr lang="en-US" sz="2800" dirty="0"/>
              <a:t>  “(2) Unless otherwise directed by the Commissioner-General in writing, a taxable person who is a </a:t>
            </a:r>
            <a:r>
              <a:rPr lang="en-US" sz="2800" b="1" dirty="0"/>
              <a:t>retailer of goods</a:t>
            </a:r>
            <a:r>
              <a:rPr lang="en-US" sz="2800" dirty="0"/>
              <a:t> shall account for the Value Added Tax payable under this section at a flat rate of 3% calculated on the value of the taxable supply”.</a:t>
            </a:r>
          </a:p>
          <a:p>
            <a:pPr marL="0" indent="0" algn="just">
              <a:buNone/>
            </a:pPr>
            <a:r>
              <a:rPr lang="en-US" sz="2800" dirty="0"/>
              <a:t>Section 1 of Act 734 also provided that </a:t>
            </a:r>
          </a:p>
          <a:p>
            <a:pPr marL="0" indent="0" algn="just">
              <a:buNone/>
            </a:pPr>
            <a:r>
              <a:rPr lang="en-US" sz="2800" dirty="0"/>
              <a:t> “(6a) A taxable person to whom subsection (2) of section 3 applies does not qualify for input tax deduction or tax credit”.</a:t>
            </a:r>
          </a:p>
          <a:p>
            <a:pPr algn="just"/>
            <a:endParaRPr lang="en-US" sz="3000"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8</a:t>
            </a:fld>
            <a:endParaRPr lang="de-DE"/>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pic>
        <p:nvPicPr>
          <p:cNvPr id="6" name="Picture 3" descr="C:\Users\HP\Desktop\LOGO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9117"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139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59028"/>
            <a:ext cx="8207375" cy="496388"/>
          </a:xfrm>
        </p:spPr>
        <p:txBody>
          <a:bodyPr/>
          <a:lstStyle/>
          <a:p>
            <a:pPr algn="ctr"/>
            <a:r>
              <a:rPr lang="en-GB" sz="2800" b="1" dirty="0"/>
              <a:t>History of VAT in Ghana</a:t>
            </a:r>
            <a:endParaRPr lang="en-US" sz="2800" dirty="0"/>
          </a:p>
        </p:txBody>
      </p:sp>
      <p:sp>
        <p:nvSpPr>
          <p:cNvPr id="3" name="Content Placeholder 2"/>
          <p:cNvSpPr>
            <a:spLocks noGrp="1"/>
          </p:cNvSpPr>
          <p:nvPr>
            <p:ph idx="1"/>
          </p:nvPr>
        </p:nvSpPr>
        <p:spPr>
          <a:xfrm>
            <a:off x="468313" y="801188"/>
            <a:ext cx="8229600" cy="6303264"/>
          </a:xfrm>
        </p:spPr>
        <p:txBody>
          <a:bodyPr/>
          <a:lstStyle/>
          <a:p>
            <a:pPr algn="just"/>
            <a:r>
              <a:rPr lang="en-GB" sz="3200" dirty="0"/>
              <a:t>Retailers under the Flat Rate VAT Scheme, they were not allowed input tax deductions (section 24(6A) of Act 546).</a:t>
            </a:r>
          </a:p>
          <a:p>
            <a:pPr algn="just"/>
            <a:r>
              <a:rPr lang="en-GB" sz="3200" dirty="0"/>
              <a:t>When the Value Added Tax, 2013 (Act 870) was passed into law, there was no provision in the Act for flat rate scheme. </a:t>
            </a:r>
          </a:p>
          <a:p>
            <a:pPr algn="just"/>
            <a:r>
              <a:rPr lang="en-GB" sz="3200" dirty="0"/>
              <a:t>The justification provided for the removal of the flat rate scheme from Act 870 was that the flat rate scheme created distortions in the administration of the tax. </a:t>
            </a:r>
            <a:endParaRPr lang="en-US" sz="3200" dirty="0"/>
          </a:p>
          <a:p>
            <a:pPr marL="0" indent="0">
              <a:buNone/>
            </a:pPr>
            <a:endParaRPr lang="en-US" sz="3200" dirty="0"/>
          </a:p>
          <a:p>
            <a:pPr algn="just"/>
            <a:endParaRPr lang="en-US" sz="3200" dirty="0"/>
          </a:p>
        </p:txBody>
      </p:sp>
      <p:sp>
        <p:nvSpPr>
          <p:cNvPr id="4" name="Footer Placeholder 3"/>
          <p:cNvSpPr>
            <a:spLocks noGrp="1"/>
          </p:cNvSpPr>
          <p:nvPr>
            <p:ph type="ftr" sz="quarter" idx="11"/>
          </p:nvPr>
        </p:nvSpPr>
        <p:spPr/>
        <p:txBody>
          <a:bodyPr/>
          <a:lstStyle/>
          <a:p>
            <a:r>
              <a:rPr lang="en-US"/>
              <a:t>William Owusu Demitia (Senior Associate)</a:t>
            </a:r>
            <a:endParaRPr lang="de-DE" dirty="0"/>
          </a:p>
        </p:txBody>
      </p:sp>
      <p:sp>
        <p:nvSpPr>
          <p:cNvPr id="5" name="Slide Number Placeholder 4"/>
          <p:cNvSpPr>
            <a:spLocks noGrp="1"/>
          </p:cNvSpPr>
          <p:nvPr>
            <p:ph type="sldNum" sz="quarter" idx="12"/>
          </p:nvPr>
        </p:nvSpPr>
        <p:spPr/>
        <p:txBody>
          <a:bodyPr/>
          <a:lstStyle/>
          <a:p>
            <a:fld id="{05B86B18-2475-4CE0-AB5D-557E749F8469}" type="slidenum">
              <a:rPr lang="de-DE" smtClean="0"/>
              <a:pPr/>
              <a:t>9</a:t>
            </a:fld>
            <a:endParaRPr lang="de-DE"/>
          </a:p>
        </p:txBody>
      </p:sp>
      <p:pic>
        <p:nvPicPr>
          <p:cNvPr id="6" name="Picture 3" descr="C:\Users\HP\Desktop\LOGO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7752" y="6283211"/>
            <a:ext cx="1530721" cy="46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133324"/>
      </p:ext>
    </p:extLst>
  </p:cSld>
  <p:clrMapOvr>
    <a:masterClrMapping/>
  </p:clrMapOvr>
</p:sld>
</file>

<file path=ppt/theme/theme1.xml><?xml version="1.0" encoding="utf-8"?>
<a:theme xmlns:a="http://schemas.openxmlformats.org/drawingml/2006/main" name="201207_WTS_PowerPoint_Template_englisch">
  <a:themeElements>
    <a:clrScheme name="WTS">
      <a:dk1>
        <a:sysClr val="windowText" lastClr="000000"/>
      </a:dk1>
      <a:lt1>
        <a:sysClr val="window" lastClr="FFFFFF"/>
      </a:lt1>
      <a:dk2>
        <a:srgbClr val="1F497D"/>
      </a:dk2>
      <a:lt2>
        <a:srgbClr val="EEECE1"/>
      </a:lt2>
      <a:accent1>
        <a:srgbClr val="CC0033"/>
      </a:accent1>
      <a:accent2>
        <a:srgbClr val="515D69"/>
      </a:accent2>
      <a:accent3>
        <a:srgbClr val="F6A400"/>
      </a:accent3>
      <a:accent4>
        <a:srgbClr val="728006"/>
      </a:accent4>
      <a:accent5>
        <a:srgbClr val="00698E"/>
      </a:accent5>
      <a:accent6>
        <a:srgbClr val="932E24"/>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Larissa-Design">
  <a:themeElements>
    <a:clrScheme name="WTS">
      <a:dk1>
        <a:sysClr val="windowText" lastClr="000000"/>
      </a:dk1>
      <a:lt1>
        <a:sysClr val="window" lastClr="FFFFFF"/>
      </a:lt1>
      <a:dk2>
        <a:srgbClr val="1F497D"/>
      </a:dk2>
      <a:lt2>
        <a:srgbClr val="EEECE1"/>
      </a:lt2>
      <a:accent1>
        <a:srgbClr val="CC0033"/>
      </a:accent1>
      <a:accent2>
        <a:srgbClr val="515D69"/>
      </a:accent2>
      <a:accent3>
        <a:srgbClr val="F6A400"/>
      </a:accent3>
      <a:accent4>
        <a:srgbClr val="728006"/>
      </a:accent4>
      <a:accent5>
        <a:srgbClr val="00698E"/>
      </a:accent5>
      <a:accent6>
        <a:srgbClr val="932E24"/>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11184</TotalTime>
  <Words>2270</Words>
  <Application>Microsoft Office PowerPoint</Application>
  <PresentationFormat>On-screen Show (4:3)</PresentationFormat>
  <Paragraphs>192</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Sylfaen</vt:lpstr>
      <vt:lpstr>Symbol</vt:lpstr>
      <vt:lpstr>Times New Roman</vt:lpstr>
      <vt:lpstr>201207_WTS_PowerPoint_Template_englisch</vt:lpstr>
      <vt:lpstr>ALI-NAKYEA &amp; ASSOCIATES</vt:lpstr>
      <vt:lpstr>Introduction</vt:lpstr>
      <vt:lpstr>Introduction</vt:lpstr>
      <vt:lpstr>Introduction</vt:lpstr>
      <vt:lpstr>Introduction</vt:lpstr>
      <vt:lpstr>History of VAT in Ghana</vt:lpstr>
      <vt:lpstr>History of VAT in Ghana</vt:lpstr>
      <vt:lpstr>Application of Flat Rate VAT Scheme under Act 734</vt:lpstr>
      <vt:lpstr>History of VAT in Ghana</vt:lpstr>
      <vt:lpstr>Application of Flat Rate VAT Scheme under Act 948</vt:lpstr>
      <vt:lpstr>Application of Flat Rate VAT Scheme under Act 948</vt:lpstr>
      <vt:lpstr>CONTROVERSIES</vt:lpstr>
      <vt:lpstr>CONTROVERSIES</vt:lpstr>
      <vt:lpstr>CONTROVERSIES</vt:lpstr>
      <vt:lpstr>CONTROVERSIES</vt:lpstr>
      <vt:lpstr>CONTROVERSIES</vt:lpstr>
      <vt:lpstr>CONTROVERSIES</vt:lpstr>
      <vt:lpstr>CONTROVERSIES</vt:lpstr>
      <vt:lpstr>CONTROVERSIES</vt:lpstr>
      <vt:lpstr>CONTROVERSIES</vt:lpstr>
      <vt:lpstr>CONTROVERSIES</vt:lpstr>
      <vt:lpstr>POLICY ALTERNATIVES</vt:lpstr>
      <vt:lpstr>POLICY ALTERNATIVES</vt:lpstr>
      <vt:lpstr>POLICY ALTERNATIVES</vt:lpstr>
      <vt:lpstr>POLICY ALTERNATIVES</vt:lpstr>
      <vt:lpstr>POLICY ALTERNATIVES</vt:lpstr>
      <vt:lpstr>Conclusion</vt:lpstr>
      <vt:lpstr>Conclusion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TAXATION OF EMPLOYMENT INCOME</dc:title>
  <dc:creator>Maya</dc:creator>
  <cp:lastModifiedBy>Osmenz</cp:lastModifiedBy>
  <cp:revision>630</cp:revision>
  <cp:lastPrinted>2017-10-04T14:22:02Z</cp:lastPrinted>
  <dcterms:created xsi:type="dcterms:W3CDTF">2013-06-12T10:16:11Z</dcterms:created>
  <dcterms:modified xsi:type="dcterms:W3CDTF">2017-10-04T14:22:25Z</dcterms:modified>
</cp:coreProperties>
</file>