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4"/>
  </p:notesMasterIdLst>
  <p:handoutMasterIdLst>
    <p:handoutMasterId r:id="rId15"/>
  </p:handoutMasterIdLst>
  <p:sldIdLst>
    <p:sldId id="351" r:id="rId3"/>
    <p:sldId id="352" r:id="rId4"/>
    <p:sldId id="445" r:id="rId5"/>
    <p:sldId id="446" r:id="rId6"/>
    <p:sldId id="470" r:id="rId7"/>
    <p:sldId id="471" r:id="rId8"/>
    <p:sldId id="472" r:id="rId9"/>
    <p:sldId id="473" r:id="rId10"/>
    <p:sldId id="474" r:id="rId11"/>
    <p:sldId id="476" r:id="rId12"/>
    <p:sldId id="466" r:id="rId13"/>
  </p:sldIdLst>
  <p:sldSz cx="12192000" cy="6858000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 varScale="1">
        <p:scale>
          <a:sx n="70" d="100"/>
          <a:sy n="70" d="100"/>
        </p:scale>
        <p:origin x="72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669A8A-1B57-43E2-8991-149305F9446C}" type="datetimeFigureOut">
              <a:rPr lang="en-GB"/>
              <a:pPr>
                <a:defRPr/>
              </a:pPr>
              <a:t>08/12/2017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7D5D85-7A45-438E-9A80-9EB9168382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2335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6CEE5023-73D0-4555-9FA5-8A7596F02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700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CEE5023-73D0-4555-9FA5-8A7596F02FD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3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122363"/>
            <a:ext cx="2741613" cy="5006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7200" cy="5006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0013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1825625"/>
            <a:ext cx="51816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7313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0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E8302-5A17-4939-AA01-C9276F04015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6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122363"/>
            <a:ext cx="9142413" cy="2386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formatClick to edit Master title style</a:t>
            </a:r>
          </a:p>
        </p:txBody>
      </p:sp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329738" y="107950"/>
            <a:ext cx="2674937" cy="1014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9750" y="2535238"/>
            <a:ext cx="4813300" cy="4813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499225"/>
            <a:ext cx="12192000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66713" y="306388"/>
            <a:ext cx="7377112" cy="723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56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2pPr>
      <a:lvl3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3pPr>
      <a:lvl4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4pPr>
      <a:lvl5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l" defTabSz="449263" rtl="0" fontAlgn="base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l" defTabSz="449263" rtl="0" fontAlgn="base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l" defTabSz="449263" rtl="0" fontAlgn="base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l" defTabSz="449263" rtl="0" fontAlgn="base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8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8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8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8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4013" cy="1323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4013" cy="4349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0"/>
            <a:r>
              <a:rPr lang="en-GB" smtClean="0"/>
              <a:t>Ninth Outline LevelClick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998075" y="0"/>
            <a:ext cx="2192338" cy="83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499225"/>
            <a:ext cx="12192000" cy="349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2pPr>
      <a:lvl3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3pPr>
      <a:lvl4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4pPr>
      <a:lvl5pPr algn="l" defTabSz="449263" rtl="0" eaLnBrk="0" fontAlgn="base" hangingPunct="0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l" defTabSz="449263" rtl="0" fontAlgn="base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l" defTabSz="449263" rtl="0" fontAlgn="base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l" defTabSz="449263" rtl="0" fontAlgn="base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l" defTabSz="449263" rtl="0" fontAlgn="base">
        <a:lnSpc>
          <a:spcPct val="8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8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8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8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8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8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5400" y="6519863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F324E06-6C5A-4291-BA85-AAEB73CCD516}" type="datetime1">
              <a:rPr lang="en-US"/>
              <a:pPr/>
              <a:t>12/8/2017</a:t>
            </a:fld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367213" y="6492875"/>
            <a:ext cx="72739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                                                                         WWW.GRA.GOV.GH                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7926" y="4955538"/>
            <a:ext cx="7488832" cy="1466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en-US" sz="2400" b="1" dirty="0" smtClean="0">
                <a:solidFill>
                  <a:srgbClr val="00B050"/>
                </a:solidFill>
              </a:rPr>
              <a:t>PRESENTER:</a:t>
            </a:r>
          </a:p>
          <a:p>
            <a:pPr lvl="1"/>
            <a:r>
              <a:rPr lang="en-US" altLang="en-US" sz="2400" b="1" dirty="0" smtClean="0">
                <a:solidFill>
                  <a:srgbClr val="00B050"/>
                </a:solidFill>
              </a:rPr>
              <a:t>DOMINIC NAAB</a:t>
            </a:r>
          </a:p>
          <a:p>
            <a:pPr lvl="1"/>
            <a:r>
              <a:rPr lang="en-US" altLang="en-US" sz="2400" b="1" dirty="0" smtClean="0">
                <a:solidFill>
                  <a:srgbClr val="00B050"/>
                </a:solidFill>
              </a:rPr>
              <a:t>CHIEF REVENUE OFFICER</a:t>
            </a:r>
          </a:p>
          <a:p>
            <a:pPr lvl="1"/>
            <a:r>
              <a:rPr lang="en-US" altLang="en-US" sz="2400" b="1" dirty="0" smtClean="0">
                <a:solidFill>
                  <a:srgbClr val="00B050"/>
                </a:solidFill>
              </a:rPr>
              <a:t>LARGE TAXPAYER OFFICE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-961379" y="1484784"/>
            <a:ext cx="10657184" cy="3183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en-US" sz="5400" b="1" dirty="0" smtClean="0">
                <a:solidFill>
                  <a:srgbClr val="00B050"/>
                </a:solidFill>
              </a:rPr>
              <a:t>PRESENTATION AT ICAG PUBLIC LECTURE ON THE REVENUE ENHANCING MEASURES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Conclusion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40768"/>
            <a:ext cx="10658401" cy="4349750"/>
          </a:xfrm>
        </p:spPr>
        <p:txBody>
          <a:bodyPr/>
          <a:lstStyle/>
          <a:p>
            <a:r>
              <a:rPr lang="en-US" sz="3200" dirty="0"/>
              <a:t>It is hoped that as Government rolls out the </a:t>
            </a:r>
            <a:r>
              <a:rPr lang="en-US" sz="3200" dirty="0" smtClean="0"/>
              <a:t>above</a:t>
            </a:r>
          </a:p>
          <a:p>
            <a:r>
              <a:rPr lang="en-US" sz="3200" dirty="0" err="1" smtClean="0"/>
              <a:t>programmes</a:t>
            </a:r>
            <a:r>
              <a:rPr lang="en-US" sz="3200" dirty="0"/>
              <a:t>, the Ghana Revenue Authority will continue </a:t>
            </a:r>
            <a:endParaRPr lang="en-US" sz="3200" dirty="0" smtClean="0"/>
          </a:p>
          <a:p>
            <a:r>
              <a:rPr lang="en-US" sz="3200" dirty="0" smtClean="0"/>
              <a:t>its </a:t>
            </a:r>
            <a:r>
              <a:rPr lang="en-US" sz="3200" dirty="0"/>
              <a:t>sustained tax payer education coupled </a:t>
            </a:r>
            <a:r>
              <a:rPr lang="en-US" sz="3200" dirty="0" smtClean="0"/>
              <a:t>with</a:t>
            </a:r>
          </a:p>
          <a:p>
            <a:r>
              <a:rPr lang="en-US" sz="3200" dirty="0" smtClean="0"/>
              <a:t>enforcement </a:t>
            </a:r>
            <a:r>
              <a:rPr lang="en-US" sz="3200" dirty="0"/>
              <a:t>measures, the task ahead will be 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surmountable</a:t>
            </a:r>
            <a:r>
              <a:rPr lang="en-US" sz="3200" dirty="0"/>
              <a:t>.</a:t>
            </a:r>
          </a:p>
          <a:p>
            <a:r>
              <a:rPr lang="en-US" sz="3200" dirty="0"/>
              <a:t>For us to have a secured future as a country, this will </a:t>
            </a:r>
            <a:endParaRPr lang="en-US" sz="3200" dirty="0" smtClean="0"/>
          </a:p>
          <a:p>
            <a:r>
              <a:rPr lang="en-US" sz="3200" dirty="0" smtClean="0"/>
              <a:t>very </a:t>
            </a:r>
            <a:r>
              <a:rPr lang="en-US" sz="3200" dirty="0"/>
              <a:t>much depend on the quantum of revenue Ghana </a:t>
            </a:r>
            <a:endParaRPr lang="en-US" sz="3200" dirty="0" smtClean="0"/>
          </a:p>
          <a:p>
            <a:r>
              <a:rPr lang="en-US" sz="3200" dirty="0" smtClean="0"/>
              <a:t>Revenue </a:t>
            </a:r>
            <a:r>
              <a:rPr lang="en-US" sz="3200" dirty="0"/>
              <a:t>Authority </a:t>
            </a:r>
            <a:r>
              <a:rPr lang="en-US" sz="3200" dirty="0" smtClean="0"/>
              <a:t>is </a:t>
            </a:r>
            <a:r>
              <a:rPr lang="en-US" sz="3200" dirty="0"/>
              <a:t>able to mobilize through the </a:t>
            </a:r>
            <a:endParaRPr lang="en-US" sz="3200" dirty="0" smtClean="0"/>
          </a:p>
          <a:p>
            <a:r>
              <a:rPr lang="en-US" sz="3200" dirty="0" smtClean="0"/>
              <a:t>use </a:t>
            </a:r>
            <a:r>
              <a:rPr lang="en-US" sz="3200" dirty="0"/>
              <a:t>of the tax laws fairly.</a:t>
            </a:r>
          </a:p>
        </p:txBody>
      </p:sp>
    </p:spTree>
    <p:extLst>
      <p:ext uri="{BB962C8B-B14F-4D97-AF65-F5344CB8AC3E}">
        <p14:creationId xmlns:p14="http://schemas.microsoft.com/office/powerpoint/2010/main" val="22729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1127448" y="869181"/>
            <a:ext cx="9434263" cy="1551707"/>
          </a:xfrm>
        </p:spPr>
        <p:txBody>
          <a:bodyPr/>
          <a:lstStyle/>
          <a:p>
            <a:pPr algn="ctr"/>
            <a:r>
              <a:rPr lang="en-US" altLang="en-US" sz="3600" b="1" dirty="0" smtClean="0"/>
              <a:t>THANK YOU FOR YOUR ATTENTION</a:t>
            </a:r>
            <a:br>
              <a:rPr lang="en-US" altLang="en-US" sz="3600" b="1" dirty="0" smtClean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>QUESTIONS, </a:t>
            </a:r>
            <a:br>
              <a:rPr lang="en-US" altLang="en-US" sz="3600" b="1" dirty="0"/>
            </a:br>
            <a:r>
              <a:rPr lang="en-US" altLang="en-US" sz="3600" b="1" dirty="0"/>
              <a:t>COMMENTS AND </a:t>
            </a:r>
            <a:r>
              <a:rPr lang="en-US" altLang="en-US" sz="3600" b="1" dirty="0" smtClean="0"/>
              <a:t>CONTRIBUTIONS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4000" b="1" dirty="0" smtClean="0"/>
              <a:t>PRESENTED BY:</a:t>
            </a: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/>
              <a:t>                          </a:t>
            </a:r>
            <a:br>
              <a:rPr lang="en-US" altLang="en-US" sz="4000" b="1" dirty="0"/>
            </a:br>
            <a:endParaRPr lang="en-US" altLang="en-US" sz="4000" b="1" dirty="0" smtClean="0"/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119336" y="3717032"/>
            <a:ext cx="11784632" cy="1728192"/>
          </a:xfrm>
        </p:spPr>
        <p:txBody>
          <a:bodyPr/>
          <a:lstStyle/>
          <a:p>
            <a:r>
              <a:rPr lang="en-US" altLang="en-US" sz="3200" b="1" dirty="0"/>
              <a:t>	</a:t>
            </a:r>
            <a:r>
              <a:rPr lang="en-US" altLang="en-US" sz="3200" b="1" dirty="0" smtClean="0"/>
              <a:t>							</a:t>
            </a:r>
          </a:p>
          <a:p>
            <a:r>
              <a:rPr lang="en-US" altLang="en-US" sz="3200" b="1" dirty="0"/>
              <a:t>	</a:t>
            </a:r>
            <a:r>
              <a:rPr lang="en-US" altLang="en-US" sz="3200" b="1" dirty="0" smtClean="0"/>
              <a:t>								DOMINIC NAAB</a:t>
            </a:r>
          </a:p>
          <a:p>
            <a:r>
              <a:rPr lang="en-US" altLang="en-US" sz="3200" b="1" dirty="0"/>
              <a:t>	</a:t>
            </a:r>
            <a:r>
              <a:rPr lang="en-US" altLang="en-US" sz="3200" b="1" dirty="0" smtClean="0"/>
              <a:t>							    CHIEF REVENUE OFFICER</a:t>
            </a:r>
          </a:p>
          <a:p>
            <a:r>
              <a:rPr lang="en-US" altLang="en-US" sz="3200" b="1" dirty="0" smtClean="0"/>
              <a:t>                                0244240596</a:t>
            </a:r>
          </a:p>
          <a:p>
            <a:r>
              <a:rPr lang="en-US" altLang="en-US" sz="4000" b="1" dirty="0" smtClean="0"/>
              <a:t>                         dnaab@yahoo.com</a:t>
            </a:r>
          </a:p>
          <a:p>
            <a:endParaRPr lang="en-US" altLang="en-US" sz="4000" dirty="0" smtClean="0"/>
          </a:p>
          <a:p>
            <a:pPr marL="1252538" lvl="4" indent="0">
              <a:buFont typeface="Wingdings 2" pitchFamily="18" charset="2"/>
              <a:buNone/>
            </a:pPr>
            <a:endParaRPr lang="en-US" altLang="en-US" sz="3200" dirty="0" smtClean="0"/>
          </a:p>
        </p:txBody>
      </p:sp>
      <p:sp>
        <p:nvSpPr>
          <p:cNvPr id="4" name="Date Placeholder 3"/>
          <p:cNvSpPr txBox="1">
            <a:spLocks/>
          </p:cNvSpPr>
          <p:nvPr/>
        </p:nvSpPr>
        <p:spPr bwMode="auto">
          <a:xfrm>
            <a:off x="838200" y="6519863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5400" y="6492875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67" y="116632"/>
            <a:ext cx="10009112" cy="1138138"/>
          </a:xfrm>
        </p:spPr>
        <p:txBody>
          <a:bodyPr>
            <a:noAutofit/>
          </a:bodyPr>
          <a:lstStyle/>
          <a:p>
            <a:r>
              <a:rPr lang="en-US" sz="4400" b="1" dirty="0"/>
              <a:t>Introduction</a:t>
            </a:r>
            <a:endParaRPr lang="en-US" sz="4400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23392" y="1772816"/>
            <a:ext cx="11089232" cy="3456384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endParaRPr lang="en-US" altLang="en-US" sz="3200" dirty="0" smtClean="0"/>
          </a:p>
          <a:p>
            <a:pPr eaLnBrk="1" hangingPunct="1"/>
            <a:endParaRPr lang="en-US" altLang="en-US" sz="40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367808" y="6492875"/>
            <a:ext cx="72739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                                                                         WWW.GRA.GOV.GH                  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19336" y="836712"/>
            <a:ext cx="11332840" cy="4176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has been a paradigm shift in the policy of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government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taxation to production to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 move the country forward.</a:t>
            </a:r>
          </a:p>
          <a:p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believed this shift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release the energies and capabilities of businesses thereby increase production before tax. All things being equal, tax is a function of production, the more the production the more the taxes.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expansion in production through value addition the economy will be accelerated and consequently increase tax revenue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part of tax reforms, the policy of government is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encouraged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introduce new taxes and or impose high taxes on the existing persons but seek to challenge the status quo by widening the tax net.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38200" y="6519863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23392" y="1772816"/>
            <a:ext cx="11089232" cy="3456384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endParaRPr lang="en-US" altLang="en-US" sz="3200" dirty="0" smtClean="0"/>
          </a:p>
          <a:p>
            <a:pPr eaLnBrk="1" hangingPunct="1"/>
            <a:endParaRPr lang="en-US" altLang="en-US" sz="40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367808" y="6492875"/>
            <a:ext cx="72739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                                                                         WWW.GRA.GOV.GH                  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0" y="836712"/>
            <a:ext cx="11452176" cy="4968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r>
              <a:rPr lang="en-US" sz="3200" dirty="0"/>
              <a:t>The 2018 budget gives a strong indication yet again of </a:t>
            </a:r>
            <a:r>
              <a:rPr lang="en-US" sz="3200" dirty="0" smtClean="0"/>
              <a:t>the </a:t>
            </a:r>
            <a:r>
              <a:rPr lang="en-US" sz="3200" dirty="0"/>
              <a:t>commitment by </a:t>
            </a:r>
            <a:endParaRPr lang="en-US" sz="3200" dirty="0" smtClean="0"/>
          </a:p>
          <a:p>
            <a:endParaRPr lang="en-US" sz="1000" dirty="0"/>
          </a:p>
          <a:p>
            <a:r>
              <a:rPr lang="en-US" sz="3200" dirty="0" smtClean="0"/>
              <a:t>Government </a:t>
            </a:r>
            <a:r>
              <a:rPr lang="en-US" sz="3200" dirty="0"/>
              <a:t>to help improve tax compliance as </a:t>
            </a:r>
            <a:r>
              <a:rPr lang="en-US" sz="3200" dirty="0" smtClean="0"/>
              <a:t>efficient </a:t>
            </a:r>
            <a:r>
              <a:rPr lang="en-US" sz="3200" dirty="0"/>
              <a:t>and effective revenue </a:t>
            </a:r>
            <a:endParaRPr lang="en-US" sz="3200" dirty="0" smtClean="0"/>
          </a:p>
          <a:p>
            <a:endParaRPr lang="en-US" sz="1000" dirty="0"/>
          </a:p>
          <a:p>
            <a:r>
              <a:rPr lang="en-US" sz="3200" dirty="0" smtClean="0"/>
              <a:t>mobilization </a:t>
            </a:r>
            <a:r>
              <a:rPr lang="en-US" sz="3200" dirty="0"/>
              <a:t>remains an important </a:t>
            </a:r>
            <a:r>
              <a:rPr lang="en-US" sz="3200" dirty="0" smtClean="0"/>
              <a:t>part </a:t>
            </a:r>
            <a:r>
              <a:rPr lang="en-US" sz="3200" dirty="0"/>
              <a:t>of the fiscal strategy for 2018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/>
              <a:t>Government intends through the 2018 budget to empower </a:t>
            </a:r>
            <a:r>
              <a:rPr lang="en-US" sz="3200" dirty="0" smtClean="0"/>
              <a:t>the </a:t>
            </a:r>
            <a:r>
              <a:rPr lang="en-US" sz="3200" dirty="0"/>
              <a:t>Ghana </a:t>
            </a:r>
            <a:r>
              <a:rPr lang="en-US" sz="3200" dirty="0" smtClean="0"/>
              <a:t>Revenue</a:t>
            </a:r>
          </a:p>
          <a:p>
            <a:endParaRPr lang="en-US" sz="1000" dirty="0" smtClean="0"/>
          </a:p>
          <a:p>
            <a:r>
              <a:rPr lang="en-US" sz="3200" dirty="0" smtClean="0"/>
              <a:t>authority </a:t>
            </a:r>
            <a:r>
              <a:rPr lang="en-US" sz="3200" dirty="0"/>
              <a:t>by investing in </a:t>
            </a:r>
            <a:r>
              <a:rPr lang="en-US" sz="3200" dirty="0" err="1"/>
              <a:t>programmes</a:t>
            </a:r>
            <a:r>
              <a:rPr lang="en-US" sz="3200" dirty="0"/>
              <a:t> and </a:t>
            </a:r>
            <a:r>
              <a:rPr lang="en-US" sz="3200" dirty="0" smtClean="0"/>
              <a:t>infrastructures </a:t>
            </a:r>
            <a:r>
              <a:rPr lang="en-US" sz="3200" dirty="0"/>
              <a:t>to help widen the tax </a:t>
            </a:r>
            <a:endParaRPr lang="en-US" sz="3200" dirty="0" smtClean="0"/>
          </a:p>
          <a:p>
            <a:endParaRPr lang="en-US" sz="1000" dirty="0"/>
          </a:p>
          <a:p>
            <a:r>
              <a:rPr lang="en-US" sz="3200" dirty="0" smtClean="0"/>
              <a:t>net</a:t>
            </a:r>
            <a:r>
              <a:rPr lang="en-US" sz="3200" dirty="0"/>
              <a:t>.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The </a:t>
            </a:r>
            <a:r>
              <a:rPr lang="en-US" sz="3200" dirty="0" err="1"/>
              <a:t>programmes</a:t>
            </a:r>
            <a:r>
              <a:rPr lang="en-US" sz="3200" dirty="0"/>
              <a:t> identified have been highlighted as follows</a:t>
            </a:r>
            <a:r>
              <a:rPr lang="en-US" sz="3200" dirty="0" smtClean="0"/>
              <a:t>:</a:t>
            </a:r>
          </a:p>
          <a:p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Implementation </a:t>
            </a:r>
            <a:r>
              <a:rPr lang="en-US" sz="3200" dirty="0"/>
              <a:t>and roll out of a National Digital Address </a:t>
            </a:r>
            <a:r>
              <a:rPr lang="en-US" sz="3200" dirty="0" smtClean="0"/>
              <a:t>System</a:t>
            </a:r>
          </a:p>
          <a:p>
            <a:pPr lvl="0"/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Acceleration </a:t>
            </a:r>
            <a:r>
              <a:rPr lang="en-US" sz="3200" dirty="0"/>
              <a:t>of the national identification </a:t>
            </a:r>
            <a:r>
              <a:rPr lang="en-US" sz="3200" dirty="0" smtClean="0"/>
              <a:t>programme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Deployment of fiscal electronic devices to improve VAT </a:t>
            </a:r>
            <a:r>
              <a:rPr lang="en-US" sz="3200" dirty="0" smtClean="0"/>
              <a:t>declaration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Special </a:t>
            </a:r>
            <a:r>
              <a:rPr lang="en-US" sz="3200" dirty="0"/>
              <a:t>audits among others</a:t>
            </a:r>
          </a:p>
          <a:p>
            <a:pPr marL="274320" marR="0" lvl="0" indent="-274320" algn="l" defTabSz="449263" rtl="0" eaLnBrk="1" fontAlgn="auto" latinLnBrk="0" hangingPunct="1">
              <a:lnSpc>
                <a:spcPct val="84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Wingdings 2"/>
              <a:buChar char=""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38200" y="6519863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36" y="116632"/>
            <a:ext cx="10704512" cy="1138138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GHANA REVENUE AUTHORITY’S STRATEGY</a:t>
            </a:r>
            <a:endParaRPr lang="en-US" sz="4000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1289122"/>
            <a:ext cx="11784632" cy="4608512"/>
          </a:xfrm>
        </p:spPr>
        <p:txBody>
          <a:bodyPr/>
          <a:lstStyle/>
          <a:p>
            <a:r>
              <a:rPr lang="en-US" sz="2400" dirty="0"/>
              <a:t>The Ghana revenue authority is to ensure that government’s </a:t>
            </a:r>
            <a:r>
              <a:rPr lang="en-US" sz="2400" dirty="0" smtClean="0"/>
              <a:t>required revenue target</a:t>
            </a:r>
          </a:p>
          <a:p>
            <a:r>
              <a:rPr lang="en-US" sz="2400" dirty="0" smtClean="0"/>
              <a:t>is </a:t>
            </a:r>
            <a:r>
              <a:rPr lang="en-US" sz="2400" dirty="0"/>
              <a:t>achieved. To this end, the Ghana Revenue Authority is </a:t>
            </a:r>
            <a:r>
              <a:rPr lang="en-US" sz="2400" dirty="0" smtClean="0"/>
              <a:t>poised </a:t>
            </a:r>
            <a:r>
              <a:rPr lang="en-US" sz="2400" dirty="0"/>
              <a:t>towards </a:t>
            </a:r>
            <a:r>
              <a:rPr lang="en-US" sz="2400" dirty="0" smtClean="0"/>
              <a:t>promoting</a:t>
            </a:r>
          </a:p>
          <a:p>
            <a:r>
              <a:rPr lang="en-US" sz="2400" dirty="0" smtClean="0"/>
              <a:t>tax </a:t>
            </a:r>
            <a:r>
              <a:rPr lang="en-US" sz="2400" dirty="0"/>
              <a:t>compliance as a catalyst to revenue </a:t>
            </a:r>
            <a:r>
              <a:rPr lang="en-US" sz="2400" dirty="0" smtClean="0"/>
              <a:t>growth through </a:t>
            </a:r>
            <a:r>
              <a:rPr lang="en-US" sz="2400" dirty="0"/>
              <a:t>sustained taxpayer </a:t>
            </a:r>
            <a:r>
              <a:rPr lang="en-US" sz="2400" dirty="0" smtClean="0"/>
              <a:t>education</a:t>
            </a:r>
          </a:p>
          <a:p>
            <a:r>
              <a:rPr lang="en-US" sz="2400" dirty="0" smtClean="0"/>
              <a:t>with </a:t>
            </a:r>
            <a:r>
              <a:rPr lang="en-US" sz="2400" dirty="0"/>
              <a:t>the view to achieving the </a:t>
            </a:r>
            <a:r>
              <a:rPr lang="en-US" sz="2400" dirty="0" smtClean="0"/>
              <a:t>following </a:t>
            </a:r>
            <a:r>
              <a:rPr lang="en-US" sz="2400" dirty="0"/>
              <a:t>objectives</a:t>
            </a:r>
            <a:r>
              <a:rPr lang="en-US" sz="2400" dirty="0" smtClean="0"/>
              <a:t>:</a:t>
            </a:r>
          </a:p>
          <a:p>
            <a:endParaRPr lang="en-US" sz="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Deeping national conversation on the importance of taxes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Increasing the awareness of Ghanaians on taxes in their </a:t>
            </a:r>
            <a:r>
              <a:rPr lang="en-US" sz="2400" dirty="0" smtClean="0"/>
              <a:t>business planning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Expanding the tax net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Increasing the revenue flow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/>
              <a:t>Increasing voluntary compliance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367808" y="6492875"/>
            <a:ext cx="72739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                                                                         WWW.GRA.GOV.GH                  </a:t>
            </a:r>
            <a:endParaRPr lang="en-US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38200" y="6519863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1753" y="2204864"/>
            <a:ext cx="11305256" cy="4824536"/>
          </a:xfrm>
        </p:spPr>
        <p:txBody>
          <a:bodyPr/>
          <a:lstStyle/>
          <a:p>
            <a:r>
              <a:rPr lang="en-US" sz="3200" dirty="0"/>
              <a:t>The budget has identified some policy consideration aimed </a:t>
            </a:r>
            <a:r>
              <a:rPr lang="en-US" sz="3200" dirty="0" smtClean="0"/>
              <a:t>at</a:t>
            </a:r>
          </a:p>
          <a:p>
            <a:r>
              <a:rPr lang="en-US" sz="3200" dirty="0" smtClean="0"/>
              <a:t>helping </a:t>
            </a:r>
            <a:r>
              <a:rPr lang="en-US" sz="3200" dirty="0"/>
              <a:t>the Ghana Revenue Authority meet its revenue tax </a:t>
            </a:r>
            <a:r>
              <a:rPr lang="en-US" sz="3200" dirty="0" smtClean="0"/>
              <a:t>for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year 2018 and the Ghana Revenue Authority has </a:t>
            </a:r>
            <a:r>
              <a:rPr lang="en-US" sz="3200" dirty="0" smtClean="0"/>
              <a:t>also</a:t>
            </a:r>
          </a:p>
          <a:p>
            <a:r>
              <a:rPr lang="en-US" sz="3200" dirty="0" smtClean="0"/>
              <a:t>with </a:t>
            </a:r>
            <a:r>
              <a:rPr lang="en-US" sz="3200" dirty="0"/>
              <a:t>approval from the Ministry of Finance fashioned out </a:t>
            </a:r>
            <a:endParaRPr lang="en-US" sz="3200" dirty="0" smtClean="0"/>
          </a:p>
          <a:p>
            <a:r>
              <a:rPr lang="en-US" sz="3200" dirty="0" smtClean="0"/>
              <a:t>programme </a:t>
            </a:r>
            <a:r>
              <a:rPr lang="en-US" sz="3200" dirty="0"/>
              <a:t>which when rolled out have positive relationship </a:t>
            </a:r>
            <a:endParaRPr lang="en-US" sz="3200" dirty="0" smtClean="0"/>
          </a:p>
          <a:p>
            <a:r>
              <a:rPr lang="en-US" sz="3200" dirty="0" smtClean="0"/>
              <a:t>with </a:t>
            </a:r>
            <a:r>
              <a:rPr lang="en-US" sz="3200" dirty="0"/>
              <a:t>revenue mobilization.</a:t>
            </a:r>
          </a:p>
        </p:txBody>
      </p:sp>
      <p:sp>
        <p:nvSpPr>
          <p:cNvPr id="121857" name="Rectangle 1"/>
          <p:cNvSpPr>
            <a:spLocks noChangeArrowheads="1"/>
          </p:cNvSpPr>
          <p:nvPr/>
        </p:nvSpPr>
        <p:spPr bwMode="auto">
          <a:xfrm>
            <a:off x="41468" y="692696"/>
            <a:ext cx="10128448" cy="1351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 smtClean="0"/>
              <a:t>POLICIES AND IMPLICATION ON TAX REVENUE</a:t>
            </a:r>
            <a:endParaRPr lang="en-US" sz="4400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4367808" y="6492875"/>
            <a:ext cx="72739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                                                                         WWW.GRA.GOV.GH                  </a:t>
            </a:r>
            <a:endParaRPr lang="en-US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838200" y="6519863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2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1"/>
          <p:cNvSpPr>
            <a:spLocks noChangeArrowheads="1"/>
          </p:cNvSpPr>
          <p:nvPr/>
        </p:nvSpPr>
        <p:spPr bwMode="auto">
          <a:xfrm>
            <a:off x="263352" y="260648"/>
            <a:ext cx="9649072" cy="43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The following are worth considering for the purpose of our interaction: 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4367808" y="6492875"/>
            <a:ext cx="72739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                                                                         WWW.GRA.GOV.GH                  </a:t>
            </a:r>
            <a:endParaRPr lang="en-US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838200" y="6519863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24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470731"/>
              </p:ext>
            </p:extLst>
          </p:nvPr>
        </p:nvGraphicFramePr>
        <p:xfrm>
          <a:off x="263352" y="836711"/>
          <a:ext cx="11017224" cy="5472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4104"/>
                <a:gridCol w="5793120"/>
              </a:tblGrid>
              <a:tr h="2880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POLICIES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  <a:tc>
                  <a:txBody>
                    <a:bodyPr/>
                    <a:lstStyle/>
                    <a:p>
                      <a:pPr marL="4572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BENEFITS/EFFECT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</a:tr>
              <a:tr h="1440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Alternative Dispute Resolution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  <a:tc>
                  <a:txBody>
                    <a:bodyPr/>
                    <a:lstStyle/>
                    <a:p>
                      <a:pPr marL="457200" marR="0" indent="-2286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Best approach to resolving tax disputes</a:t>
                      </a:r>
                    </a:p>
                    <a:p>
                      <a:pPr marL="457200" marR="0" indent="-2286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Cost effective</a:t>
                      </a:r>
                    </a:p>
                    <a:p>
                      <a:pPr marL="457200" marR="0" indent="-2286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Very appealing as the legal system takes a long time to settle cases</a:t>
                      </a:r>
                    </a:p>
                    <a:p>
                      <a:pPr marL="457200" marR="0" indent="-2286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 provides confidence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</a:tr>
              <a:tr h="1440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Voluntary disclosure to </a:t>
                      </a:r>
                      <a:r>
                        <a:rPr lang="en-US" sz="1600" dirty="0" smtClean="0">
                          <a:effectLst/>
                        </a:rPr>
                        <a:t>eliminate </a:t>
                      </a:r>
                      <a:r>
                        <a:rPr lang="en-US" sz="1600" dirty="0">
                          <a:effectLst/>
                        </a:rPr>
                        <a:t>penalties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 smtClean="0">
                          <a:effectLst/>
                        </a:rPr>
                        <a:t>Improves </a:t>
                      </a:r>
                      <a:r>
                        <a:rPr lang="en-US" sz="1600" dirty="0">
                          <a:effectLst/>
                        </a:rPr>
                        <a:t>tax compliance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Tax Practitioners to help review returns to waive penalty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GRA will have time to concentrate on other issues</a:t>
                      </a:r>
                    </a:p>
                    <a:p>
                      <a:pPr marL="4572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</a:tr>
              <a:tr h="17281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Review of Transfer Pricing Regulation in respect of the following: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Base erosion and profit shifting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Safe harbor provisions 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Custom valuation and transfer pricing issue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To keep in touch with best practices of TP as recommended by the </a:t>
                      </a:r>
                      <a:r>
                        <a:rPr lang="en-US" sz="1600" b="1" dirty="0">
                          <a:effectLst/>
                        </a:rPr>
                        <a:t>UN/OECD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Bring certainty in TP rules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Minimize revenue leakages</a:t>
                      </a:r>
                    </a:p>
                    <a:p>
                      <a:pPr marL="2286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</a:tr>
              <a:tr h="5760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High Net Worth Individuals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Increase capacity of staff to tax such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Minimize tax leakages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96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263354"/>
              </p:ext>
            </p:extLst>
          </p:nvPr>
        </p:nvGraphicFramePr>
        <p:xfrm>
          <a:off x="407368" y="836712"/>
          <a:ext cx="10873208" cy="5218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9646"/>
                <a:gridCol w="6853562"/>
              </a:tblGrid>
              <a:tr h="2354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E-Commerce </a:t>
                      </a:r>
                      <a:r>
                        <a:rPr lang="en-US" sz="1600" dirty="0">
                          <a:effectLst/>
                        </a:rPr>
                        <a:t>Transactions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  <a:tc>
                  <a:txBody>
                    <a:bodyPr/>
                    <a:lstStyle/>
                    <a:p>
                      <a:pPr marL="5143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effectLst/>
                        </a:rPr>
                        <a:t>Minimize </a:t>
                      </a:r>
                      <a:r>
                        <a:rPr lang="en-US" sz="1600" dirty="0">
                          <a:effectLst/>
                        </a:rPr>
                        <a:t>tax leakages in E-commerce transactions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</a:tr>
              <a:tr h="3273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Tax Incentives for Young Entrepreneurs of not more than thirty five (35) years old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Tax Holiday </a:t>
                      </a:r>
                      <a:r>
                        <a:rPr lang="en-US" sz="1600" dirty="0">
                          <a:effectLst/>
                        </a:rPr>
                        <a:t>in the ff sectors: </a:t>
                      </a:r>
                      <a:r>
                        <a:rPr lang="en-US" sz="1600" b="1" i="0" dirty="0">
                          <a:effectLst/>
                        </a:rPr>
                        <a:t>Manufacturing, Farming, ICT, Agro-processing, Energy, Waste Processing, tourism and creative art, Horticulture and Medicinal plants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Up to 10 Employees </a:t>
                      </a:r>
                      <a:r>
                        <a:rPr lang="en-US" sz="1600" b="1" dirty="0">
                          <a:effectLst/>
                        </a:rPr>
                        <a:t>3 years tax holidays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Above 10 employees </a:t>
                      </a:r>
                      <a:r>
                        <a:rPr lang="en-US" sz="1600" b="1" dirty="0">
                          <a:effectLst/>
                        </a:rPr>
                        <a:t>5 years tax holidays </a:t>
                      </a:r>
                    </a:p>
                    <a:p>
                      <a:pPr marL="2667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381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Carry Over of losses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5 years carry over of losses</a:t>
                      </a:r>
                    </a:p>
                    <a:p>
                      <a:pPr marL="381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Locational Incentive: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Accra/</a:t>
                      </a:r>
                      <a:r>
                        <a:rPr lang="en-US" sz="1600" dirty="0" err="1">
                          <a:effectLst/>
                        </a:rPr>
                        <a:t>Tema</a:t>
                      </a:r>
                      <a:r>
                        <a:rPr lang="en-US" sz="1600" dirty="0">
                          <a:effectLst/>
                        </a:rPr>
                        <a:t>  -                                </a:t>
                      </a:r>
                      <a:r>
                        <a:rPr lang="en-US" sz="1600" dirty="0" smtClean="0">
                          <a:effectLst/>
                        </a:rPr>
                        <a:t>                           </a:t>
                      </a:r>
                      <a:r>
                        <a:rPr lang="en-US" sz="1600" dirty="0">
                          <a:effectLst/>
                        </a:rPr>
                        <a:t>15%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Other Regional Capital except the three 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 lvl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aseline="0" dirty="0" smtClean="0">
                          <a:effectLst/>
                        </a:rPr>
                        <a:t>      </a:t>
                      </a:r>
                      <a:r>
                        <a:rPr lang="en-US" sz="1600" dirty="0" smtClean="0">
                          <a:effectLst/>
                        </a:rPr>
                        <a:t>Northern </a:t>
                      </a:r>
                      <a:r>
                        <a:rPr lang="en-US" sz="1600" dirty="0">
                          <a:effectLst/>
                        </a:rPr>
                        <a:t>Regions                          </a:t>
                      </a:r>
                      <a:r>
                        <a:rPr lang="en-US" sz="1600" dirty="0" smtClean="0">
                          <a:effectLst/>
                        </a:rPr>
                        <a:t>                         12.5</a:t>
                      </a:r>
                      <a:r>
                        <a:rPr lang="en-US" sz="1600" dirty="0">
                          <a:effectLst/>
                        </a:rPr>
                        <a:t>%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Outside other Regional Capitals      </a:t>
                      </a:r>
                      <a:r>
                        <a:rPr lang="en-US" sz="1600" dirty="0" smtClean="0">
                          <a:effectLst/>
                        </a:rPr>
                        <a:t>                         10</a:t>
                      </a:r>
                      <a:r>
                        <a:rPr lang="en-US" sz="1600" dirty="0">
                          <a:effectLst/>
                        </a:rPr>
                        <a:t>% 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The three Northern Regions             </a:t>
                      </a:r>
                      <a:r>
                        <a:rPr lang="en-US" sz="1600" dirty="0" smtClean="0">
                          <a:effectLst/>
                        </a:rPr>
                        <a:t>                          </a:t>
                      </a:r>
                      <a:r>
                        <a:rPr lang="en-US" sz="1600" dirty="0">
                          <a:effectLst/>
                        </a:rPr>
                        <a:t>5%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</a:tr>
              <a:tr h="11614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Importer/manufacturer of excisable goods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Capital allowance shall be granted on affixing machinery and equipment as follows: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First year        50% of initial value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Second year </a:t>
                      </a:r>
                      <a:r>
                        <a:rPr lang="en-US" sz="1600" dirty="0" smtClean="0">
                          <a:effectLst/>
                        </a:rPr>
                        <a:t>  50</a:t>
                      </a:r>
                      <a:r>
                        <a:rPr lang="en-US" sz="1600" dirty="0">
                          <a:effectLst/>
                        </a:rPr>
                        <a:t>% of the initial value</a:t>
                      </a:r>
                    </a:p>
                    <a:p>
                      <a:pPr marL="2286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(straight line method)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36" marR="169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0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6975"/>
              </p:ext>
            </p:extLst>
          </p:nvPr>
        </p:nvGraphicFramePr>
        <p:xfrm>
          <a:off x="551383" y="836711"/>
          <a:ext cx="10369152" cy="5760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4576"/>
                <a:gridCol w="5184576"/>
              </a:tblGrid>
              <a:tr h="5154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Abolish tax on lotto winnings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Improve upon revenue of National </a:t>
                      </a:r>
                      <a:r>
                        <a:rPr lang="en-US" sz="1600" dirty="0" smtClean="0">
                          <a:effectLst/>
                        </a:rPr>
                        <a:t>Lottery Authority (NLA)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</a:tr>
              <a:tr h="13342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Income of approved unit trust scheme or mutual fund is exempt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Mutual funds enable many financially excluded individuals to invest in financial markets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Provides social protection for many people who can only invest small amounts at a time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</a:tr>
              <a:tr h="1556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Income of an approved Real Estate Investment Trust is exempt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Houses will be owned by individuals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Exemption will </a:t>
                      </a:r>
                      <a:r>
                        <a:rPr lang="en-US" sz="1600" dirty="0" smtClean="0">
                          <a:effectLst/>
                        </a:rPr>
                        <a:t>also incentivize </a:t>
                      </a:r>
                      <a:r>
                        <a:rPr lang="en-US" sz="1600" dirty="0">
                          <a:effectLst/>
                        </a:rPr>
                        <a:t>them to pay dividends to investors which become taxable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Funds from Insurance </a:t>
                      </a:r>
                      <a:r>
                        <a:rPr lang="en-US" sz="1600" dirty="0" smtClean="0">
                          <a:effectLst/>
                        </a:rPr>
                        <a:t>companies thereby increase earnings for their investors and other stakeholders which is taxable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Net worth individuals from home and abroad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</a:tr>
              <a:tr h="6671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Income Tax Threshold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  <a:tc>
                  <a:txBody>
                    <a:bodyPr/>
                    <a:lstStyle/>
                    <a:p>
                      <a:pPr marL="4572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 protect low income earners and ensure fairness in our tax administration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</a:tr>
              <a:tr h="5154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Deployment of Fiscal Electronic Device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  <a:tc>
                  <a:txBody>
                    <a:bodyPr/>
                    <a:lstStyle/>
                    <a:p>
                      <a:pPr marL="4572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This will have a positive impact  on VAT compliance and record keeping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</a:tr>
              <a:tr h="8894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Reform of the Transit Regime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  <a:tc>
                  <a:txBody>
                    <a:bodyPr/>
                    <a:lstStyle/>
                    <a:p>
                      <a:pPr marL="45720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Modalities will be developed so that payments are made here in Ghana and subsequently transferred to the designated destination country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10" marR="6351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91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115115"/>
              </p:ext>
            </p:extLst>
          </p:nvPr>
        </p:nvGraphicFramePr>
        <p:xfrm>
          <a:off x="695400" y="908720"/>
          <a:ext cx="10585176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00"/>
                <a:gridCol w="5184576"/>
              </a:tblGrid>
              <a:tr h="50405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Appointment of value added tax withholding </a:t>
                      </a:r>
                      <a:r>
                        <a:rPr lang="en-US" sz="1600" dirty="0" smtClean="0">
                          <a:effectLst/>
                        </a:rPr>
                        <a:t>Agents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Zero rated suppliers apply for refund on their input tax. This is done whether government receives the money or not</a:t>
                      </a:r>
                      <a:r>
                        <a:rPr lang="en-US" sz="1600" dirty="0" smtClean="0">
                          <a:effectLst/>
                        </a:rPr>
                        <a:t>.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The Authority ends up paying refund when in some cases it has not received the </a:t>
                      </a:r>
                      <a:r>
                        <a:rPr lang="en-US" sz="1600" dirty="0" smtClean="0">
                          <a:effectLst/>
                        </a:rPr>
                        <a:t>amount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 smtClean="0">
                          <a:effectLst/>
                        </a:rPr>
                        <a:t>Government will appoint agents who shall withhold 7% from the payment of the taxable output value of the standard rated supplies of a registered value added tax trader.  </a:t>
                      </a:r>
                    </a:p>
                    <a:p>
                      <a:pPr marL="800100" marR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 They will issue a withholding value added tax credit certificate in the form prescribed by the Commissioner-General to the Supplier. </a:t>
                      </a:r>
                      <a:r>
                        <a:rPr lang="en-US" sz="1600" dirty="0" smtClean="0">
                          <a:effectLst/>
                        </a:rPr>
                        <a:t>The </a:t>
                      </a:r>
                      <a:r>
                        <a:rPr lang="en-US" sz="1600" dirty="0">
                          <a:effectLst/>
                        </a:rPr>
                        <a:t>cash flow problems will be solved by paying them in a timely manner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67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986</Words>
  <Application>Microsoft Office PowerPoint</Application>
  <PresentationFormat>Widescreen</PresentationFormat>
  <Paragraphs>149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Microsoft YaHei</vt:lpstr>
      <vt:lpstr>Arial</vt:lpstr>
      <vt:lpstr>Calibri</vt:lpstr>
      <vt:lpstr>Times New Roman</vt:lpstr>
      <vt:lpstr>Wingdings 2</vt:lpstr>
      <vt:lpstr>Office Theme</vt:lpstr>
      <vt:lpstr>1_Office Theme</vt:lpstr>
      <vt:lpstr>PowerPoint Presentation</vt:lpstr>
      <vt:lpstr>Introduction</vt:lpstr>
      <vt:lpstr>PowerPoint Presentation</vt:lpstr>
      <vt:lpstr>GHANA REVENUE AUTHORITY’S STRATEGY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  </vt:lpstr>
      <vt:lpstr>THANK YOU FOR YOUR ATTENTION  QUESTIONS,  COMMENTS AND CONTRIBUTIONS  PRESENTED BY:    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Ofori Henneh Frimpong</cp:lastModifiedBy>
  <cp:revision>202</cp:revision>
  <cp:lastPrinted>2017-12-08T11:26:11Z</cp:lastPrinted>
  <dcterms:created xsi:type="dcterms:W3CDTF">1601-01-01T00:00:00Z</dcterms:created>
  <dcterms:modified xsi:type="dcterms:W3CDTF">2017-12-08T17:23:23Z</dcterms:modified>
</cp:coreProperties>
</file>