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3"/>
  </p:notesMasterIdLst>
  <p:handoutMasterIdLst>
    <p:handoutMasterId r:id="rId44"/>
  </p:handoutMasterIdLst>
  <p:sldIdLst>
    <p:sldId id="256" r:id="rId2"/>
    <p:sldId id="315" r:id="rId3"/>
    <p:sldId id="343" r:id="rId4"/>
    <p:sldId id="344" r:id="rId5"/>
    <p:sldId id="345" r:id="rId6"/>
    <p:sldId id="346" r:id="rId7"/>
    <p:sldId id="348" r:id="rId8"/>
    <p:sldId id="349" r:id="rId9"/>
    <p:sldId id="350" r:id="rId10"/>
    <p:sldId id="351" r:id="rId11"/>
    <p:sldId id="352" r:id="rId12"/>
    <p:sldId id="353" r:id="rId13"/>
    <p:sldId id="354" r:id="rId14"/>
    <p:sldId id="355" r:id="rId15"/>
    <p:sldId id="356" r:id="rId16"/>
    <p:sldId id="357" r:id="rId17"/>
    <p:sldId id="358" r:id="rId18"/>
    <p:sldId id="359" r:id="rId19"/>
    <p:sldId id="361" r:id="rId20"/>
    <p:sldId id="362" r:id="rId21"/>
    <p:sldId id="379" r:id="rId22"/>
    <p:sldId id="363" r:id="rId23"/>
    <p:sldId id="364" r:id="rId24"/>
    <p:sldId id="365" r:id="rId25"/>
    <p:sldId id="368" r:id="rId26"/>
    <p:sldId id="366" r:id="rId27"/>
    <p:sldId id="367" r:id="rId28"/>
    <p:sldId id="369" r:id="rId29"/>
    <p:sldId id="370" r:id="rId30"/>
    <p:sldId id="371" r:id="rId31"/>
    <p:sldId id="372" r:id="rId32"/>
    <p:sldId id="380" r:id="rId33"/>
    <p:sldId id="373" r:id="rId34"/>
    <p:sldId id="374" r:id="rId35"/>
    <p:sldId id="375" r:id="rId36"/>
    <p:sldId id="377" r:id="rId37"/>
    <p:sldId id="376" r:id="rId38"/>
    <p:sldId id="378" r:id="rId39"/>
    <p:sldId id="381" r:id="rId40"/>
    <p:sldId id="382" r:id="rId41"/>
    <p:sldId id="314" r:id="rId4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6861094-4840-4BCF-B500-0605F47D614B}">
          <p14:sldIdLst>
            <p14:sldId id="256"/>
            <p14:sldId id="315"/>
            <p14:sldId id="343"/>
            <p14:sldId id="344"/>
            <p14:sldId id="345"/>
            <p14:sldId id="346"/>
            <p14:sldId id="348"/>
            <p14:sldId id="349"/>
            <p14:sldId id="350"/>
            <p14:sldId id="351"/>
            <p14:sldId id="352"/>
            <p14:sldId id="353"/>
            <p14:sldId id="354"/>
            <p14:sldId id="355"/>
            <p14:sldId id="356"/>
            <p14:sldId id="357"/>
            <p14:sldId id="358"/>
            <p14:sldId id="359"/>
            <p14:sldId id="361"/>
            <p14:sldId id="362"/>
            <p14:sldId id="379"/>
            <p14:sldId id="363"/>
          </p14:sldIdLst>
        </p14:section>
        <p14:section name="Untitled Section" id="{B498B1C8-6CF4-49CB-808E-57B35B94BDEE}">
          <p14:sldIdLst>
            <p14:sldId id="364"/>
            <p14:sldId id="365"/>
            <p14:sldId id="368"/>
            <p14:sldId id="366"/>
            <p14:sldId id="367"/>
            <p14:sldId id="369"/>
            <p14:sldId id="370"/>
            <p14:sldId id="371"/>
            <p14:sldId id="372"/>
            <p14:sldId id="380"/>
            <p14:sldId id="373"/>
            <p14:sldId id="374"/>
            <p14:sldId id="375"/>
            <p14:sldId id="377"/>
            <p14:sldId id="376"/>
            <p14:sldId id="378"/>
            <p14:sldId id="381"/>
            <p14:sldId id="382"/>
            <p14:sldId id="31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290" y="72"/>
      </p:cViewPr>
      <p:guideLst>
        <p:guide orient="horz" pos="2160"/>
        <p:guide pos="2880"/>
      </p:guideLst>
    </p:cSldViewPr>
  </p:slideViewPr>
  <p:notesTextViewPr>
    <p:cViewPr>
      <p:scale>
        <a:sx n="1" d="1"/>
        <a:sy n="1" d="1"/>
      </p:scale>
      <p:origin x="0" y="0"/>
    </p:cViewPr>
  </p:notesTextViewPr>
  <p:notesViewPr>
    <p:cSldViewPr snapToGrid="0">
      <p:cViewPr varScale="1">
        <p:scale>
          <a:sx n="55" d="100"/>
          <a:sy n="55" d="100"/>
        </p:scale>
        <p:origin x="-2832"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Book1"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layout/>
      <c:overlay val="0"/>
    </c:title>
    <c:autoTitleDeleted val="0"/>
    <c:plotArea>
      <c:layout>
        <c:manualLayout>
          <c:layoutTarget val="inner"/>
          <c:xMode val="edge"/>
          <c:yMode val="edge"/>
          <c:x val="8.4765255406903925E-2"/>
          <c:y val="0.10111758503841592"/>
          <c:w val="0.88281326536310623"/>
          <c:h val="0.83868018925262466"/>
        </c:manualLayout>
      </c:layout>
      <c:lineChart>
        <c:grouping val="stacked"/>
        <c:varyColors val="0"/>
        <c:ser>
          <c:idx val="1"/>
          <c:order val="0"/>
          <c:tx>
            <c:strRef>
              <c:f>Sheet1!$B$1</c:f>
              <c:strCache>
                <c:ptCount val="1"/>
                <c:pt idx="0">
                  <c:v>GDP Growth</c:v>
                </c:pt>
              </c:strCache>
            </c:strRef>
          </c:tx>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Sheet1!$A$2:$A$10</c:f>
              <c:numCache>
                <c:formatCode>General</c:formatCode>
                <c:ptCount val="9"/>
                <c:pt idx="0">
                  <c:v>2009</c:v>
                </c:pt>
                <c:pt idx="1">
                  <c:v>2010</c:v>
                </c:pt>
                <c:pt idx="2">
                  <c:v>2011</c:v>
                </c:pt>
                <c:pt idx="3">
                  <c:v>2012</c:v>
                </c:pt>
                <c:pt idx="4">
                  <c:v>2013</c:v>
                </c:pt>
                <c:pt idx="5">
                  <c:v>2014</c:v>
                </c:pt>
                <c:pt idx="6">
                  <c:v>2015</c:v>
                </c:pt>
                <c:pt idx="7">
                  <c:v>2016</c:v>
                </c:pt>
                <c:pt idx="8">
                  <c:v>2017</c:v>
                </c:pt>
              </c:numCache>
            </c:numRef>
          </c:cat>
          <c:val>
            <c:numRef>
              <c:f>Sheet1!$B$2:$B$10</c:f>
              <c:numCache>
                <c:formatCode>General</c:formatCode>
                <c:ptCount val="9"/>
                <c:pt idx="0">
                  <c:v>4.8</c:v>
                </c:pt>
                <c:pt idx="1">
                  <c:v>7.9</c:v>
                </c:pt>
                <c:pt idx="2">
                  <c:v>14</c:v>
                </c:pt>
                <c:pt idx="3">
                  <c:v>9.3000000000000007</c:v>
                </c:pt>
                <c:pt idx="4">
                  <c:v>7.3</c:v>
                </c:pt>
                <c:pt idx="5">
                  <c:v>4</c:v>
                </c:pt>
                <c:pt idx="6">
                  <c:v>3.8</c:v>
                </c:pt>
                <c:pt idx="7">
                  <c:v>3.7</c:v>
                </c:pt>
                <c:pt idx="8">
                  <c:v>7.9</c:v>
                </c:pt>
              </c:numCache>
            </c:numRef>
          </c:val>
          <c:smooth val="0"/>
        </c:ser>
        <c:dLbls>
          <c:showLegendKey val="0"/>
          <c:showVal val="0"/>
          <c:showCatName val="0"/>
          <c:showSerName val="0"/>
          <c:showPercent val="0"/>
          <c:showBubbleSize val="0"/>
        </c:dLbls>
        <c:marker val="1"/>
        <c:smooth val="0"/>
        <c:axId val="295430272"/>
        <c:axId val="295430664"/>
      </c:lineChart>
      <c:catAx>
        <c:axId val="295430272"/>
        <c:scaling>
          <c:orientation val="minMax"/>
        </c:scaling>
        <c:delete val="0"/>
        <c:axPos val="b"/>
        <c:numFmt formatCode="General" sourceLinked="1"/>
        <c:majorTickMark val="out"/>
        <c:minorTickMark val="none"/>
        <c:tickLblPos val="nextTo"/>
        <c:crossAx val="295430664"/>
        <c:crosses val="autoZero"/>
        <c:auto val="1"/>
        <c:lblAlgn val="ctr"/>
        <c:lblOffset val="100"/>
        <c:noMultiLvlLbl val="0"/>
      </c:catAx>
      <c:valAx>
        <c:axId val="295430664"/>
        <c:scaling>
          <c:orientation val="minMax"/>
        </c:scaling>
        <c:delete val="0"/>
        <c:axPos val="l"/>
        <c:majorGridlines/>
        <c:numFmt formatCode="General" sourceLinked="1"/>
        <c:majorTickMark val="out"/>
        <c:minorTickMark val="none"/>
        <c:tickLblPos val="nextTo"/>
        <c:crossAx val="295430272"/>
        <c:crosses val="autoZero"/>
        <c:crossBetween val="between"/>
      </c:valAx>
    </c:plotArea>
    <c:plotVisOnly val="1"/>
    <c:dispBlanksAs val="zero"/>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0E1A3684-7912-4543-99FB-6E409FC1030C}" type="datetimeFigureOut">
              <a:rPr lang="en-US" smtClean="0"/>
              <a:t>12/15/2017</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7A149A6F-3E95-4330-A81C-1EA61AE0A31D}" type="slidenum">
              <a:rPr lang="en-US" smtClean="0"/>
              <a:t>‹#›</a:t>
            </a:fld>
            <a:endParaRPr lang="en-US"/>
          </a:p>
        </p:txBody>
      </p:sp>
    </p:spTree>
    <p:extLst>
      <p:ext uri="{BB962C8B-B14F-4D97-AF65-F5344CB8AC3E}">
        <p14:creationId xmlns:p14="http://schemas.microsoft.com/office/powerpoint/2010/main" val="23281592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16ECFCF-94B1-430B-AA60-18F1344E54C1}" type="datetimeFigureOut">
              <a:rPr lang="en-US" smtClean="0"/>
              <a:t>12/15/2017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9E60719-37A2-4062-ACA9-1DE3AA290CCA}" type="slidenum">
              <a:rPr lang="en-US" smtClean="0"/>
              <a:t>‹#›</a:t>
            </a:fld>
            <a:endParaRPr lang="en-US"/>
          </a:p>
        </p:txBody>
      </p:sp>
    </p:spTree>
    <p:extLst>
      <p:ext uri="{BB962C8B-B14F-4D97-AF65-F5344CB8AC3E}">
        <p14:creationId xmlns:p14="http://schemas.microsoft.com/office/powerpoint/2010/main" val="28099273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1</a:t>
            </a:fld>
            <a:endParaRPr lang="en-US"/>
          </a:p>
        </p:txBody>
      </p:sp>
    </p:spTree>
    <p:extLst>
      <p:ext uri="{BB962C8B-B14F-4D97-AF65-F5344CB8AC3E}">
        <p14:creationId xmlns:p14="http://schemas.microsoft.com/office/powerpoint/2010/main" val="15277803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10</a:t>
            </a:fld>
            <a:endParaRPr lang="en-US"/>
          </a:p>
        </p:txBody>
      </p:sp>
    </p:spTree>
    <p:extLst>
      <p:ext uri="{BB962C8B-B14F-4D97-AF65-F5344CB8AC3E}">
        <p14:creationId xmlns:p14="http://schemas.microsoft.com/office/powerpoint/2010/main" val="41817729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11</a:t>
            </a:fld>
            <a:endParaRPr lang="en-US"/>
          </a:p>
        </p:txBody>
      </p:sp>
    </p:spTree>
    <p:extLst>
      <p:ext uri="{BB962C8B-B14F-4D97-AF65-F5344CB8AC3E}">
        <p14:creationId xmlns:p14="http://schemas.microsoft.com/office/powerpoint/2010/main" val="89724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12</a:t>
            </a:fld>
            <a:endParaRPr lang="en-US"/>
          </a:p>
        </p:txBody>
      </p:sp>
    </p:spTree>
    <p:extLst>
      <p:ext uri="{BB962C8B-B14F-4D97-AF65-F5344CB8AC3E}">
        <p14:creationId xmlns:p14="http://schemas.microsoft.com/office/powerpoint/2010/main" val="42334109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13</a:t>
            </a:fld>
            <a:endParaRPr lang="en-US"/>
          </a:p>
        </p:txBody>
      </p:sp>
    </p:spTree>
    <p:extLst>
      <p:ext uri="{BB962C8B-B14F-4D97-AF65-F5344CB8AC3E}">
        <p14:creationId xmlns:p14="http://schemas.microsoft.com/office/powerpoint/2010/main" val="22646017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14</a:t>
            </a:fld>
            <a:endParaRPr lang="en-US"/>
          </a:p>
        </p:txBody>
      </p:sp>
    </p:spTree>
    <p:extLst>
      <p:ext uri="{BB962C8B-B14F-4D97-AF65-F5344CB8AC3E}">
        <p14:creationId xmlns:p14="http://schemas.microsoft.com/office/powerpoint/2010/main" val="26247404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15</a:t>
            </a:fld>
            <a:endParaRPr lang="en-US"/>
          </a:p>
        </p:txBody>
      </p:sp>
    </p:spTree>
    <p:extLst>
      <p:ext uri="{BB962C8B-B14F-4D97-AF65-F5344CB8AC3E}">
        <p14:creationId xmlns:p14="http://schemas.microsoft.com/office/powerpoint/2010/main" val="10299908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16</a:t>
            </a:fld>
            <a:endParaRPr lang="en-US"/>
          </a:p>
        </p:txBody>
      </p:sp>
    </p:spTree>
    <p:extLst>
      <p:ext uri="{BB962C8B-B14F-4D97-AF65-F5344CB8AC3E}">
        <p14:creationId xmlns:p14="http://schemas.microsoft.com/office/powerpoint/2010/main" val="11200681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17</a:t>
            </a:fld>
            <a:endParaRPr lang="en-US"/>
          </a:p>
        </p:txBody>
      </p:sp>
    </p:spTree>
    <p:extLst>
      <p:ext uri="{BB962C8B-B14F-4D97-AF65-F5344CB8AC3E}">
        <p14:creationId xmlns:p14="http://schemas.microsoft.com/office/powerpoint/2010/main" val="38929659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18</a:t>
            </a:fld>
            <a:endParaRPr lang="en-US"/>
          </a:p>
        </p:txBody>
      </p:sp>
    </p:spTree>
    <p:extLst>
      <p:ext uri="{BB962C8B-B14F-4D97-AF65-F5344CB8AC3E}">
        <p14:creationId xmlns:p14="http://schemas.microsoft.com/office/powerpoint/2010/main" val="23127871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19</a:t>
            </a:fld>
            <a:endParaRPr lang="en-US"/>
          </a:p>
        </p:txBody>
      </p:sp>
    </p:spTree>
    <p:extLst>
      <p:ext uri="{BB962C8B-B14F-4D97-AF65-F5344CB8AC3E}">
        <p14:creationId xmlns:p14="http://schemas.microsoft.com/office/powerpoint/2010/main" val="1573741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Appreciation for the opportunity</a:t>
            </a:r>
            <a:endParaRPr lang="en-US" dirty="0"/>
          </a:p>
        </p:txBody>
      </p:sp>
      <p:sp>
        <p:nvSpPr>
          <p:cNvPr id="4" name="Slide Number Placeholder 3"/>
          <p:cNvSpPr>
            <a:spLocks noGrp="1"/>
          </p:cNvSpPr>
          <p:nvPr>
            <p:ph type="sldNum" sz="quarter" idx="10"/>
          </p:nvPr>
        </p:nvSpPr>
        <p:spPr/>
        <p:txBody>
          <a:bodyPr/>
          <a:lstStyle/>
          <a:p>
            <a:fld id="{39E60719-37A2-4062-ACA9-1DE3AA290CCA}" type="slidenum">
              <a:rPr lang="en-US" smtClean="0"/>
              <a:t>2</a:t>
            </a:fld>
            <a:endParaRPr lang="en-US"/>
          </a:p>
        </p:txBody>
      </p:sp>
    </p:spTree>
    <p:extLst>
      <p:ext uri="{BB962C8B-B14F-4D97-AF65-F5344CB8AC3E}">
        <p14:creationId xmlns:p14="http://schemas.microsoft.com/office/powerpoint/2010/main" val="38941130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20</a:t>
            </a:fld>
            <a:endParaRPr lang="en-US"/>
          </a:p>
        </p:txBody>
      </p:sp>
    </p:spTree>
    <p:extLst>
      <p:ext uri="{BB962C8B-B14F-4D97-AF65-F5344CB8AC3E}">
        <p14:creationId xmlns:p14="http://schemas.microsoft.com/office/powerpoint/2010/main" val="4786351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21</a:t>
            </a:fld>
            <a:endParaRPr lang="en-US"/>
          </a:p>
        </p:txBody>
      </p:sp>
    </p:spTree>
    <p:extLst>
      <p:ext uri="{BB962C8B-B14F-4D97-AF65-F5344CB8AC3E}">
        <p14:creationId xmlns:p14="http://schemas.microsoft.com/office/powerpoint/2010/main" val="28420779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22</a:t>
            </a:fld>
            <a:endParaRPr lang="en-US"/>
          </a:p>
        </p:txBody>
      </p:sp>
    </p:spTree>
    <p:extLst>
      <p:ext uri="{BB962C8B-B14F-4D97-AF65-F5344CB8AC3E}">
        <p14:creationId xmlns:p14="http://schemas.microsoft.com/office/powerpoint/2010/main" val="1326307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23</a:t>
            </a:fld>
            <a:endParaRPr lang="en-US"/>
          </a:p>
        </p:txBody>
      </p:sp>
    </p:spTree>
    <p:extLst>
      <p:ext uri="{BB962C8B-B14F-4D97-AF65-F5344CB8AC3E}">
        <p14:creationId xmlns:p14="http://schemas.microsoft.com/office/powerpoint/2010/main" val="26236466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24</a:t>
            </a:fld>
            <a:endParaRPr lang="en-US"/>
          </a:p>
        </p:txBody>
      </p:sp>
    </p:spTree>
    <p:extLst>
      <p:ext uri="{BB962C8B-B14F-4D97-AF65-F5344CB8AC3E}">
        <p14:creationId xmlns:p14="http://schemas.microsoft.com/office/powerpoint/2010/main" val="15172622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25</a:t>
            </a:fld>
            <a:endParaRPr lang="en-US"/>
          </a:p>
        </p:txBody>
      </p:sp>
    </p:spTree>
    <p:extLst>
      <p:ext uri="{BB962C8B-B14F-4D97-AF65-F5344CB8AC3E}">
        <p14:creationId xmlns:p14="http://schemas.microsoft.com/office/powerpoint/2010/main" val="13413661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26</a:t>
            </a:fld>
            <a:endParaRPr lang="en-US"/>
          </a:p>
        </p:txBody>
      </p:sp>
    </p:spTree>
    <p:extLst>
      <p:ext uri="{BB962C8B-B14F-4D97-AF65-F5344CB8AC3E}">
        <p14:creationId xmlns:p14="http://schemas.microsoft.com/office/powerpoint/2010/main" val="10775748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27</a:t>
            </a:fld>
            <a:endParaRPr lang="en-US"/>
          </a:p>
        </p:txBody>
      </p:sp>
    </p:spTree>
    <p:extLst>
      <p:ext uri="{BB962C8B-B14F-4D97-AF65-F5344CB8AC3E}">
        <p14:creationId xmlns:p14="http://schemas.microsoft.com/office/powerpoint/2010/main" val="2747536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28</a:t>
            </a:fld>
            <a:endParaRPr lang="en-US"/>
          </a:p>
        </p:txBody>
      </p:sp>
    </p:spTree>
    <p:extLst>
      <p:ext uri="{BB962C8B-B14F-4D97-AF65-F5344CB8AC3E}">
        <p14:creationId xmlns:p14="http://schemas.microsoft.com/office/powerpoint/2010/main" val="306465022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29</a:t>
            </a:fld>
            <a:endParaRPr lang="en-US"/>
          </a:p>
        </p:txBody>
      </p:sp>
    </p:spTree>
    <p:extLst>
      <p:ext uri="{BB962C8B-B14F-4D97-AF65-F5344CB8AC3E}">
        <p14:creationId xmlns:p14="http://schemas.microsoft.com/office/powerpoint/2010/main" val="31550634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3</a:t>
            </a:fld>
            <a:endParaRPr lang="en-US"/>
          </a:p>
        </p:txBody>
      </p:sp>
    </p:spTree>
    <p:extLst>
      <p:ext uri="{BB962C8B-B14F-4D97-AF65-F5344CB8AC3E}">
        <p14:creationId xmlns:p14="http://schemas.microsoft.com/office/powerpoint/2010/main" val="30180818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30</a:t>
            </a:fld>
            <a:endParaRPr lang="en-US"/>
          </a:p>
        </p:txBody>
      </p:sp>
    </p:spTree>
    <p:extLst>
      <p:ext uri="{BB962C8B-B14F-4D97-AF65-F5344CB8AC3E}">
        <p14:creationId xmlns:p14="http://schemas.microsoft.com/office/powerpoint/2010/main" val="135832383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31</a:t>
            </a:fld>
            <a:endParaRPr lang="en-US"/>
          </a:p>
        </p:txBody>
      </p:sp>
    </p:spTree>
    <p:extLst>
      <p:ext uri="{BB962C8B-B14F-4D97-AF65-F5344CB8AC3E}">
        <p14:creationId xmlns:p14="http://schemas.microsoft.com/office/powerpoint/2010/main" val="12890865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32</a:t>
            </a:fld>
            <a:endParaRPr lang="en-US"/>
          </a:p>
        </p:txBody>
      </p:sp>
    </p:spTree>
    <p:extLst>
      <p:ext uri="{BB962C8B-B14F-4D97-AF65-F5344CB8AC3E}">
        <p14:creationId xmlns:p14="http://schemas.microsoft.com/office/powerpoint/2010/main" val="173719040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33</a:t>
            </a:fld>
            <a:endParaRPr lang="en-US"/>
          </a:p>
        </p:txBody>
      </p:sp>
    </p:spTree>
    <p:extLst>
      <p:ext uri="{BB962C8B-B14F-4D97-AF65-F5344CB8AC3E}">
        <p14:creationId xmlns:p14="http://schemas.microsoft.com/office/powerpoint/2010/main" val="21227108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34</a:t>
            </a:fld>
            <a:endParaRPr lang="en-US"/>
          </a:p>
        </p:txBody>
      </p:sp>
    </p:spTree>
    <p:extLst>
      <p:ext uri="{BB962C8B-B14F-4D97-AF65-F5344CB8AC3E}">
        <p14:creationId xmlns:p14="http://schemas.microsoft.com/office/powerpoint/2010/main" val="37768954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35</a:t>
            </a:fld>
            <a:endParaRPr lang="en-US"/>
          </a:p>
        </p:txBody>
      </p:sp>
    </p:spTree>
    <p:extLst>
      <p:ext uri="{BB962C8B-B14F-4D97-AF65-F5344CB8AC3E}">
        <p14:creationId xmlns:p14="http://schemas.microsoft.com/office/powerpoint/2010/main" val="318312947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36</a:t>
            </a:fld>
            <a:endParaRPr lang="en-US"/>
          </a:p>
        </p:txBody>
      </p:sp>
    </p:spTree>
    <p:extLst>
      <p:ext uri="{BB962C8B-B14F-4D97-AF65-F5344CB8AC3E}">
        <p14:creationId xmlns:p14="http://schemas.microsoft.com/office/powerpoint/2010/main" val="206916871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37</a:t>
            </a:fld>
            <a:endParaRPr lang="en-US"/>
          </a:p>
        </p:txBody>
      </p:sp>
    </p:spTree>
    <p:extLst>
      <p:ext uri="{BB962C8B-B14F-4D97-AF65-F5344CB8AC3E}">
        <p14:creationId xmlns:p14="http://schemas.microsoft.com/office/powerpoint/2010/main" val="325042343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38</a:t>
            </a:fld>
            <a:endParaRPr lang="en-US"/>
          </a:p>
        </p:txBody>
      </p:sp>
    </p:spTree>
    <p:extLst>
      <p:ext uri="{BB962C8B-B14F-4D97-AF65-F5344CB8AC3E}">
        <p14:creationId xmlns:p14="http://schemas.microsoft.com/office/powerpoint/2010/main" val="263358959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39</a:t>
            </a:fld>
            <a:endParaRPr lang="en-US"/>
          </a:p>
        </p:txBody>
      </p:sp>
    </p:spTree>
    <p:extLst>
      <p:ext uri="{BB962C8B-B14F-4D97-AF65-F5344CB8AC3E}">
        <p14:creationId xmlns:p14="http://schemas.microsoft.com/office/powerpoint/2010/main" val="11710369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4</a:t>
            </a:fld>
            <a:endParaRPr lang="en-US"/>
          </a:p>
        </p:txBody>
      </p:sp>
    </p:spTree>
    <p:extLst>
      <p:ext uri="{BB962C8B-B14F-4D97-AF65-F5344CB8AC3E}">
        <p14:creationId xmlns:p14="http://schemas.microsoft.com/office/powerpoint/2010/main" val="384628315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40</a:t>
            </a:fld>
            <a:endParaRPr lang="en-US"/>
          </a:p>
        </p:txBody>
      </p:sp>
    </p:spTree>
    <p:extLst>
      <p:ext uri="{BB962C8B-B14F-4D97-AF65-F5344CB8AC3E}">
        <p14:creationId xmlns:p14="http://schemas.microsoft.com/office/powerpoint/2010/main" val="117103698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41</a:t>
            </a:fld>
            <a:endParaRPr lang="en-US"/>
          </a:p>
        </p:txBody>
      </p:sp>
    </p:spTree>
    <p:extLst>
      <p:ext uri="{BB962C8B-B14F-4D97-AF65-F5344CB8AC3E}">
        <p14:creationId xmlns:p14="http://schemas.microsoft.com/office/powerpoint/2010/main" val="4226874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5</a:t>
            </a:fld>
            <a:endParaRPr lang="en-US"/>
          </a:p>
        </p:txBody>
      </p:sp>
    </p:spTree>
    <p:extLst>
      <p:ext uri="{BB962C8B-B14F-4D97-AF65-F5344CB8AC3E}">
        <p14:creationId xmlns:p14="http://schemas.microsoft.com/office/powerpoint/2010/main" val="34098900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6</a:t>
            </a:fld>
            <a:endParaRPr lang="en-US"/>
          </a:p>
        </p:txBody>
      </p:sp>
    </p:spTree>
    <p:extLst>
      <p:ext uri="{BB962C8B-B14F-4D97-AF65-F5344CB8AC3E}">
        <p14:creationId xmlns:p14="http://schemas.microsoft.com/office/powerpoint/2010/main" val="37954059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7</a:t>
            </a:fld>
            <a:endParaRPr lang="en-US"/>
          </a:p>
        </p:txBody>
      </p:sp>
    </p:spTree>
    <p:extLst>
      <p:ext uri="{BB962C8B-B14F-4D97-AF65-F5344CB8AC3E}">
        <p14:creationId xmlns:p14="http://schemas.microsoft.com/office/powerpoint/2010/main" val="2114123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8</a:t>
            </a:fld>
            <a:endParaRPr lang="en-US"/>
          </a:p>
        </p:txBody>
      </p:sp>
    </p:spTree>
    <p:extLst>
      <p:ext uri="{BB962C8B-B14F-4D97-AF65-F5344CB8AC3E}">
        <p14:creationId xmlns:p14="http://schemas.microsoft.com/office/powerpoint/2010/main" val="22548520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E60719-37A2-4062-ACA9-1DE3AA290CCA}" type="slidenum">
              <a:rPr lang="en-US" smtClean="0"/>
              <a:t>9</a:t>
            </a:fld>
            <a:endParaRPr lang="en-US"/>
          </a:p>
        </p:txBody>
      </p:sp>
    </p:spTree>
    <p:extLst>
      <p:ext uri="{BB962C8B-B14F-4D97-AF65-F5344CB8AC3E}">
        <p14:creationId xmlns:p14="http://schemas.microsoft.com/office/powerpoint/2010/main" val="3395783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6BC4BEA-3918-4816-A73D-3EB2F85153B1}" type="datetime1">
              <a:rPr lang="en-US" smtClean="0"/>
              <a:t>12/15/2017</a:t>
            </a:fld>
            <a:endParaRPr lang="en-US"/>
          </a:p>
        </p:txBody>
      </p:sp>
      <p:sp>
        <p:nvSpPr>
          <p:cNvPr id="5" name="Footer Placeholder 4"/>
          <p:cNvSpPr>
            <a:spLocks noGrp="1"/>
          </p:cNvSpPr>
          <p:nvPr>
            <p:ph type="ftr" sz="quarter" idx="11"/>
          </p:nvPr>
        </p:nvSpPr>
        <p:spPr/>
        <p:txBody>
          <a:bodyPr/>
          <a:lstStyle/>
          <a:p>
            <a:r>
              <a:rPr lang="en-US" smtClean="0"/>
              <a:t>UNIVERSITY OF GHANA</a:t>
            </a:r>
            <a:endParaRPr lang="en-US"/>
          </a:p>
        </p:txBody>
      </p:sp>
      <p:sp>
        <p:nvSpPr>
          <p:cNvPr id="6" name="Slide Number Placeholder 5"/>
          <p:cNvSpPr>
            <a:spLocks noGrp="1"/>
          </p:cNvSpPr>
          <p:nvPr>
            <p:ph type="sldNum" sz="quarter" idx="12"/>
          </p:nvPr>
        </p:nvSpPr>
        <p:spPr/>
        <p:txBody>
          <a:bodyPr/>
          <a:lstStyle/>
          <a:p>
            <a:fld id="{16E3C108-8F26-41C2-BEEB-67A9851DF140}" type="slidenum">
              <a:rPr lang="en-US" smtClean="0"/>
              <a:t>‹#›</a:t>
            </a:fld>
            <a:endParaRPr lang="en-US"/>
          </a:p>
        </p:txBody>
      </p:sp>
    </p:spTree>
    <p:extLst>
      <p:ext uri="{BB962C8B-B14F-4D97-AF65-F5344CB8AC3E}">
        <p14:creationId xmlns:p14="http://schemas.microsoft.com/office/powerpoint/2010/main" val="849399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55012D-FA99-454F-87EC-444912819DEE}" type="datetime1">
              <a:rPr lang="en-US" smtClean="0"/>
              <a:t>12/15/2017</a:t>
            </a:fld>
            <a:endParaRPr lang="en-US"/>
          </a:p>
        </p:txBody>
      </p:sp>
      <p:sp>
        <p:nvSpPr>
          <p:cNvPr id="5" name="Footer Placeholder 4"/>
          <p:cNvSpPr>
            <a:spLocks noGrp="1"/>
          </p:cNvSpPr>
          <p:nvPr>
            <p:ph type="ftr" sz="quarter" idx="11"/>
          </p:nvPr>
        </p:nvSpPr>
        <p:spPr/>
        <p:txBody>
          <a:bodyPr/>
          <a:lstStyle/>
          <a:p>
            <a:r>
              <a:rPr lang="en-US" smtClean="0"/>
              <a:t>UNIVERSITY OF GHANA</a:t>
            </a:r>
            <a:endParaRPr lang="en-US"/>
          </a:p>
        </p:txBody>
      </p:sp>
      <p:sp>
        <p:nvSpPr>
          <p:cNvPr id="6" name="Slide Number Placeholder 5"/>
          <p:cNvSpPr>
            <a:spLocks noGrp="1"/>
          </p:cNvSpPr>
          <p:nvPr>
            <p:ph type="sldNum" sz="quarter" idx="12"/>
          </p:nvPr>
        </p:nvSpPr>
        <p:spPr/>
        <p:txBody>
          <a:bodyPr/>
          <a:lstStyle/>
          <a:p>
            <a:fld id="{16E3C108-8F26-41C2-BEEB-67A9851DF140}" type="slidenum">
              <a:rPr lang="en-US" smtClean="0"/>
              <a:t>‹#›</a:t>
            </a:fld>
            <a:endParaRPr lang="en-US"/>
          </a:p>
        </p:txBody>
      </p:sp>
    </p:spTree>
    <p:extLst>
      <p:ext uri="{BB962C8B-B14F-4D97-AF65-F5344CB8AC3E}">
        <p14:creationId xmlns:p14="http://schemas.microsoft.com/office/powerpoint/2010/main" val="2884604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0D7A7C-AD03-4D74-96D8-747429865AFC}" type="datetime1">
              <a:rPr lang="en-US" smtClean="0"/>
              <a:t>12/15/2017</a:t>
            </a:fld>
            <a:endParaRPr lang="en-US"/>
          </a:p>
        </p:txBody>
      </p:sp>
      <p:sp>
        <p:nvSpPr>
          <p:cNvPr id="5" name="Footer Placeholder 4"/>
          <p:cNvSpPr>
            <a:spLocks noGrp="1"/>
          </p:cNvSpPr>
          <p:nvPr>
            <p:ph type="ftr" sz="quarter" idx="11"/>
          </p:nvPr>
        </p:nvSpPr>
        <p:spPr/>
        <p:txBody>
          <a:bodyPr/>
          <a:lstStyle/>
          <a:p>
            <a:r>
              <a:rPr lang="en-US" smtClean="0"/>
              <a:t>UNIVERSITY OF GHANA</a:t>
            </a:r>
            <a:endParaRPr lang="en-US"/>
          </a:p>
        </p:txBody>
      </p:sp>
      <p:sp>
        <p:nvSpPr>
          <p:cNvPr id="6" name="Slide Number Placeholder 5"/>
          <p:cNvSpPr>
            <a:spLocks noGrp="1"/>
          </p:cNvSpPr>
          <p:nvPr>
            <p:ph type="sldNum" sz="quarter" idx="12"/>
          </p:nvPr>
        </p:nvSpPr>
        <p:spPr/>
        <p:txBody>
          <a:bodyPr/>
          <a:lstStyle/>
          <a:p>
            <a:fld id="{16E3C108-8F26-41C2-BEEB-67A9851DF140}" type="slidenum">
              <a:rPr lang="en-US" smtClean="0"/>
              <a:t>‹#›</a:t>
            </a:fld>
            <a:endParaRPr lang="en-US"/>
          </a:p>
        </p:txBody>
      </p:sp>
    </p:spTree>
    <p:extLst>
      <p:ext uri="{BB962C8B-B14F-4D97-AF65-F5344CB8AC3E}">
        <p14:creationId xmlns:p14="http://schemas.microsoft.com/office/powerpoint/2010/main" val="3205370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6C19EE4-7BB2-4F04-818E-072E5C59CCC3}" type="datetime1">
              <a:rPr lang="en-US" smtClean="0"/>
              <a:t>12/15/2017</a:t>
            </a:fld>
            <a:endParaRPr lang="en-US"/>
          </a:p>
        </p:txBody>
      </p:sp>
      <p:sp>
        <p:nvSpPr>
          <p:cNvPr id="5" name="Footer Placeholder 4"/>
          <p:cNvSpPr>
            <a:spLocks noGrp="1"/>
          </p:cNvSpPr>
          <p:nvPr>
            <p:ph type="ftr" sz="quarter" idx="11"/>
          </p:nvPr>
        </p:nvSpPr>
        <p:spPr/>
        <p:txBody>
          <a:bodyPr/>
          <a:lstStyle/>
          <a:p>
            <a:r>
              <a:rPr lang="en-US" smtClean="0"/>
              <a:t>UNIVERSITY OF GHANA</a:t>
            </a:r>
            <a:endParaRPr lang="en-US"/>
          </a:p>
        </p:txBody>
      </p:sp>
      <p:sp>
        <p:nvSpPr>
          <p:cNvPr id="6" name="Slide Number Placeholder 5"/>
          <p:cNvSpPr>
            <a:spLocks noGrp="1"/>
          </p:cNvSpPr>
          <p:nvPr>
            <p:ph type="sldNum" sz="quarter" idx="12"/>
          </p:nvPr>
        </p:nvSpPr>
        <p:spPr/>
        <p:txBody>
          <a:bodyPr/>
          <a:lstStyle/>
          <a:p>
            <a:fld id="{16E3C108-8F26-41C2-BEEB-67A9851DF140}" type="slidenum">
              <a:rPr lang="en-US" smtClean="0"/>
              <a:t>‹#›</a:t>
            </a:fld>
            <a:endParaRPr lang="en-US"/>
          </a:p>
        </p:txBody>
      </p:sp>
    </p:spTree>
    <p:extLst>
      <p:ext uri="{BB962C8B-B14F-4D97-AF65-F5344CB8AC3E}">
        <p14:creationId xmlns:p14="http://schemas.microsoft.com/office/powerpoint/2010/main" val="2882178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0827CC7-0A87-4228-ACF2-02796396F582}" type="datetime1">
              <a:rPr lang="en-US" smtClean="0"/>
              <a:t>12/15/2017</a:t>
            </a:fld>
            <a:endParaRPr lang="en-US"/>
          </a:p>
        </p:txBody>
      </p:sp>
      <p:sp>
        <p:nvSpPr>
          <p:cNvPr id="5" name="Footer Placeholder 4"/>
          <p:cNvSpPr>
            <a:spLocks noGrp="1"/>
          </p:cNvSpPr>
          <p:nvPr>
            <p:ph type="ftr" sz="quarter" idx="11"/>
          </p:nvPr>
        </p:nvSpPr>
        <p:spPr/>
        <p:txBody>
          <a:bodyPr/>
          <a:lstStyle/>
          <a:p>
            <a:r>
              <a:rPr lang="en-US" smtClean="0"/>
              <a:t>UNIVERSITY OF GHANA</a:t>
            </a:r>
            <a:endParaRPr lang="en-US"/>
          </a:p>
        </p:txBody>
      </p:sp>
      <p:sp>
        <p:nvSpPr>
          <p:cNvPr id="6" name="Slide Number Placeholder 5"/>
          <p:cNvSpPr>
            <a:spLocks noGrp="1"/>
          </p:cNvSpPr>
          <p:nvPr>
            <p:ph type="sldNum" sz="quarter" idx="12"/>
          </p:nvPr>
        </p:nvSpPr>
        <p:spPr/>
        <p:txBody>
          <a:bodyPr/>
          <a:lstStyle/>
          <a:p>
            <a:fld id="{16E3C108-8F26-41C2-BEEB-67A9851DF140}" type="slidenum">
              <a:rPr lang="en-US" smtClean="0"/>
              <a:t>‹#›</a:t>
            </a:fld>
            <a:endParaRPr lang="en-US"/>
          </a:p>
        </p:txBody>
      </p:sp>
    </p:spTree>
    <p:extLst>
      <p:ext uri="{BB962C8B-B14F-4D97-AF65-F5344CB8AC3E}">
        <p14:creationId xmlns:p14="http://schemas.microsoft.com/office/powerpoint/2010/main" val="2097784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EAE4B2F-166E-4137-A825-5536ECA7BCAD}" type="datetime1">
              <a:rPr lang="en-US" smtClean="0"/>
              <a:t>12/15/2017</a:t>
            </a:fld>
            <a:endParaRPr lang="en-US"/>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7" name="Slide Number Placeholder 6"/>
          <p:cNvSpPr>
            <a:spLocks noGrp="1"/>
          </p:cNvSpPr>
          <p:nvPr>
            <p:ph type="sldNum" sz="quarter" idx="12"/>
          </p:nvPr>
        </p:nvSpPr>
        <p:spPr/>
        <p:txBody>
          <a:bodyPr/>
          <a:lstStyle/>
          <a:p>
            <a:fld id="{16E3C108-8F26-41C2-BEEB-67A9851DF140}" type="slidenum">
              <a:rPr lang="en-US" smtClean="0"/>
              <a:t>‹#›</a:t>
            </a:fld>
            <a:endParaRPr lang="en-US"/>
          </a:p>
        </p:txBody>
      </p:sp>
    </p:spTree>
    <p:extLst>
      <p:ext uri="{BB962C8B-B14F-4D97-AF65-F5344CB8AC3E}">
        <p14:creationId xmlns:p14="http://schemas.microsoft.com/office/powerpoint/2010/main" val="2131325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7E9AAEF-5B1E-4AD1-BF1B-C8234C73C225}" type="datetime1">
              <a:rPr lang="en-US" smtClean="0"/>
              <a:t>12/15/2017</a:t>
            </a:fld>
            <a:endParaRPr lang="en-US"/>
          </a:p>
        </p:txBody>
      </p:sp>
      <p:sp>
        <p:nvSpPr>
          <p:cNvPr id="8" name="Footer Placeholder 7"/>
          <p:cNvSpPr>
            <a:spLocks noGrp="1"/>
          </p:cNvSpPr>
          <p:nvPr>
            <p:ph type="ftr" sz="quarter" idx="11"/>
          </p:nvPr>
        </p:nvSpPr>
        <p:spPr/>
        <p:txBody>
          <a:bodyPr/>
          <a:lstStyle/>
          <a:p>
            <a:r>
              <a:rPr lang="en-US" smtClean="0"/>
              <a:t>UNIVERSITY OF GHANA</a:t>
            </a:r>
            <a:endParaRPr lang="en-US"/>
          </a:p>
        </p:txBody>
      </p:sp>
      <p:sp>
        <p:nvSpPr>
          <p:cNvPr id="9" name="Slide Number Placeholder 8"/>
          <p:cNvSpPr>
            <a:spLocks noGrp="1"/>
          </p:cNvSpPr>
          <p:nvPr>
            <p:ph type="sldNum" sz="quarter" idx="12"/>
          </p:nvPr>
        </p:nvSpPr>
        <p:spPr/>
        <p:txBody>
          <a:bodyPr/>
          <a:lstStyle/>
          <a:p>
            <a:fld id="{16E3C108-8F26-41C2-BEEB-67A9851DF140}" type="slidenum">
              <a:rPr lang="en-US" smtClean="0"/>
              <a:t>‹#›</a:t>
            </a:fld>
            <a:endParaRPr lang="en-US"/>
          </a:p>
        </p:txBody>
      </p:sp>
    </p:spTree>
    <p:extLst>
      <p:ext uri="{BB962C8B-B14F-4D97-AF65-F5344CB8AC3E}">
        <p14:creationId xmlns:p14="http://schemas.microsoft.com/office/powerpoint/2010/main" val="1331247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D9E7FCC-42F0-4DB3-A4AF-EFD553F7112F}" type="datetime1">
              <a:rPr lang="en-US" smtClean="0"/>
              <a:t>12/15/2017</a:t>
            </a:fld>
            <a:endParaRPr lang="en-US"/>
          </a:p>
        </p:txBody>
      </p:sp>
      <p:sp>
        <p:nvSpPr>
          <p:cNvPr id="4" name="Footer Placeholder 3"/>
          <p:cNvSpPr>
            <a:spLocks noGrp="1"/>
          </p:cNvSpPr>
          <p:nvPr>
            <p:ph type="ftr" sz="quarter" idx="11"/>
          </p:nvPr>
        </p:nvSpPr>
        <p:spPr/>
        <p:txBody>
          <a:bodyPr/>
          <a:lstStyle/>
          <a:p>
            <a:r>
              <a:rPr lang="en-US" smtClean="0"/>
              <a:t>UNIVERSITY OF GHANA</a:t>
            </a:r>
            <a:endParaRPr lang="en-US"/>
          </a:p>
        </p:txBody>
      </p:sp>
      <p:sp>
        <p:nvSpPr>
          <p:cNvPr id="5" name="Slide Number Placeholder 4"/>
          <p:cNvSpPr>
            <a:spLocks noGrp="1"/>
          </p:cNvSpPr>
          <p:nvPr>
            <p:ph type="sldNum" sz="quarter" idx="12"/>
          </p:nvPr>
        </p:nvSpPr>
        <p:spPr/>
        <p:txBody>
          <a:bodyPr/>
          <a:lstStyle/>
          <a:p>
            <a:fld id="{16E3C108-8F26-41C2-BEEB-67A9851DF140}" type="slidenum">
              <a:rPr lang="en-US" smtClean="0"/>
              <a:t>‹#›</a:t>
            </a:fld>
            <a:endParaRPr lang="en-US"/>
          </a:p>
        </p:txBody>
      </p:sp>
    </p:spTree>
    <p:extLst>
      <p:ext uri="{BB962C8B-B14F-4D97-AF65-F5344CB8AC3E}">
        <p14:creationId xmlns:p14="http://schemas.microsoft.com/office/powerpoint/2010/main" val="3771420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AD8BD2-8B53-42C4-A808-395919EF2036}" type="datetime1">
              <a:rPr lang="en-US" smtClean="0"/>
              <a:t>12/15/2017</a:t>
            </a:fld>
            <a:endParaRPr lang="en-US"/>
          </a:p>
        </p:txBody>
      </p:sp>
      <p:sp>
        <p:nvSpPr>
          <p:cNvPr id="3" name="Footer Placeholder 2"/>
          <p:cNvSpPr>
            <a:spLocks noGrp="1"/>
          </p:cNvSpPr>
          <p:nvPr>
            <p:ph type="ftr" sz="quarter" idx="11"/>
          </p:nvPr>
        </p:nvSpPr>
        <p:spPr/>
        <p:txBody>
          <a:bodyPr/>
          <a:lstStyle/>
          <a:p>
            <a:r>
              <a:rPr lang="en-US" smtClean="0"/>
              <a:t>UNIVERSITY OF GHANA</a:t>
            </a:r>
            <a:endParaRPr lang="en-US"/>
          </a:p>
        </p:txBody>
      </p:sp>
      <p:sp>
        <p:nvSpPr>
          <p:cNvPr id="4" name="Slide Number Placeholder 3"/>
          <p:cNvSpPr>
            <a:spLocks noGrp="1"/>
          </p:cNvSpPr>
          <p:nvPr>
            <p:ph type="sldNum" sz="quarter" idx="12"/>
          </p:nvPr>
        </p:nvSpPr>
        <p:spPr/>
        <p:txBody>
          <a:bodyPr/>
          <a:lstStyle/>
          <a:p>
            <a:fld id="{16E3C108-8F26-41C2-BEEB-67A9851DF140}" type="slidenum">
              <a:rPr lang="en-US" smtClean="0"/>
              <a:t>‹#›</a:t>
            </a:fld>
            <a:endParaRPr lang="en-US"/>
          </a:p>
        </p:txBody>
      </p:sp>
    </p:spTree>
    <p:extLst>
      <p:ext uri="{BB962C8B-B14F-4D97-AF65-F5344CB8AC3E}">
        <p14:creationId xmlns:p14="http://schemas.microsoft.com/office/powerpoint/2010/main" val="3832396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BE06B59-D870-41FC-835F-5267A4B25743}" type="datetime1">
              <a:rPr lang="en-US" smtClean="0"/>
              <a:t>12/15/2017</a:t>
            </a:fld>
            <a:endParaRPr lang="en-US"/>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7" name="Slide Number Placeholder 6"/>
          <p:cNvSpPr>
            <a:spLocks noGrp="1"/>
          </p:cNvSpPr>
          <p:nvPr>
            <p:ph type="sldNum" sz="quarter" idx="12"/>
          </p:nvPr>
        </p:nvSpPr>
        <p:spPr/>
        <p:txBody>
          <a:bodyPr/>
          <a:lstStyle/>
          <a:p>
            <a:fld id="{16E3C108-8F26-41C2-BEEB-67A9851DF140}" type="slidenum">
              <a:rPr lang="en-US" smtClean="0"/>
              <a:t>‹#›</a:t>
            </a:fld>
            <a:endParaRPr lang="en-US"/>
          </a:p>
        </p:txBody>
      </p:sp>
    </p:spTree>
    <p:extLst>
      <p:ext uri="{BB962C8B-B14F-4D97-AF65-F5344CB8AC3E}">
        <p14:creationId xmlns:p14="http://schemas.microsoft.com/office/powerpoint/2010/main" val="4180732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96C170A-1813-4FCD-A847-CC86E7BF8EFF}" type="datetime1">
              <a:rPr lang="en-US" smtClean="0"/>
              <a:t>12/15/2017</a:t>
            </a:fld>
            <a:endParaRPr lang="en-US"/>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7" name="Slide Number Placeholder 6"/>
          <p:cNvSpPr>
            <a:spLocks noGrp="1"/>
          </p:cNvSpPr>
          <p:nvPr>
            <p:ph type="sldNum" sz="quarter" idx="12"/>
          </p:nvPr>
        </p:nvSpPr>
        <p:spPr/>
        <p:txBody>
          <a:bodyPr/>
          <a:lstStyle/>
          <a:p>
            <a:fld id="{16E3C108-8F26-41C2-BEEB-67A9851DF140}" type="slidenum">
              <a:rPr lang="en-US" smtClean="0"/>
              <a:t>‹#›</a:t>
            </a:fld>
            <a:endParaRPr lang="en-US"/>
          </a:p>
        </p:txBody>
      </p:sp>
    </p:spTree>
    <p:extLst>
      <p:ext uri="{BB962C8B-B14F-4D97-AF65-F5344CB8AC3E}">
        <p14:creationId xmlns:p14="http://schemas.microsoft.com/office/powerpoint/2010/main" val="3987122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15B456-6CB0-4E34-AEF6-9C71B9A79D85}" type="datetime1">
              <a:rPr lang="en-US" smtClean="0"/>
              <a:t>12/15/2017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UNIVERSITY OF GHANA</a:t>
            </a: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E3C108-8F26-41C2-BEEB-67A9851DF140}" type="slidenum">
              <a:rPr lang="en-US" smtClean="0"/>
              <a:t>‹#›</a:t>
            </a:fld>
            <a:endParaRPr lang="en-US"/>
          </a:p>
        </p:txBody>
      </p:sp>
    </p:spTree>
    <p:extLst>
      <p:ext uri="{BB962C8B-B14F-4D97-AF65-F5344CB8AC3E}">
        <p14:creationId xmlns:p14="http://schemas.microsoft.com/office/powerpoint/2010/main" val="33228181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1668" y="128789"/>
            <a:ext cx="8803040" cy="2731641"/>
          </a:xfrm>
        </p:spPr>
        <p:txBody>
          <a:bodyPr>
            <a:normAutofit/>
          </a:bodyPr>
          <a:lstStyle/>
          <a:p>
            <a:r>
              <a:rPr lang="en-US" sz="4400" b="1" dirty="0" smtClean="0">
                <a:solidFill>
                  <a:srgbClr val="FFC000"/>
                </a:solidFill>
                <a:latin typeface="Times New Roman" panose="02020603050405020304" pitchFamily="18" charset="0"/>
                <a:cs typeface="Times New Roman" panose="02020603050405020304" pitchFamily="18" charset="0"/>
              </a:rPr>
              <a:t>ICAG</a:t>
            </a:r>
            <a:br>
              <a:rPr lang="en-US" sz="4400" b="1" dirty="0" smtClean="0">
                <a:solidFill>
                  <a:srgbClr val="FFC000"/>
                </a:solidFill>
                <a:latin typeface="Times New Roman" panose="02020603050405020304" pitchFamily="18" charset="0"/>
                <a:cs typeface="Times New Roman" panose="02020603050405020304" pitchFamily="18" charset="0"/>
              </a:rPr>
            </a:br>
            <a:r>
              <a:rPr lang="en-US" sz="4400" b="1" dirty="0" smtClean="0">
                <a:solidFill>
                  <a:srgbClr val="FFC000"/>
                </a:solidFill>
                <a:latin typeface="Times New Roman" panose="02020603050405020304" pitchFamily="18" charset="0"/>
                <a:cs typeface="Times New Roman" panose="02020603050405020304" pitchFamily="18" charset="0"/>
              </a:rPr>
              <a:t/>
            </a:r>
            <a:br>
              <a:rPr lang="en-US" sz="4400" b="1" dirty="0" smtClean="0">
                <a:solidFill>
                  <a:srgbClr val="FFC000"/>
                </a:solidFill>
                <a:latin typeface="Times New Roman" panose="02020603050405020304" pitchFamily="18" charset="0"/>
                <a:cs typeface="Times New Roman" panose="02020603050405020304" pitchFamily="18" charset="0"/>
              </a:rPr>
            </a:br>
            <a:r>
              <a:rPr lang="en-US" sz="4400" b="1" dirty="0" smtClean="0">
                <a:solidFill>
                  <a:srgbClr val="FFC000"/>
                </a:solidFill>
                <a:latin typeface="Times New Roman" panose="02020603050405020304" pitchFamily="18" charset="0"/>
                <a:cs typeface="Times New Roman" panose="02020603050405020304" pitchFamily="18" charset="0"/>
              </a:rPr>
              <a:t>REVIEW OF THE 2018 NATIONAL BUDGET</a:t>
            </a:r>
            <a:endParaRPr lang="en-US" sz="4400" dirty="0">
              <a:solidFill>
                <a:srgbClr val="FFC000"/>
              </a:solidFill>
            </a:endParaRPr>
          </a:p>
        </p:txBody>
      </p:sp>
      <p:sp>
        <p:nvSpPr>
          <p:cNvPr id="3" name="Subtitle 2"/>
          <p:cNvSpPr>
            <a:spLocks noGrp="1"/>
          </p:cNvSpPr>
          <p:nvPr>
            <p:ph type="subTitle" idx="1"/>
          </p:nvPr>
        </p:nvSpPr>
        <p:spPr>
          <a:xfrm>
            <a:off x="141668" y="3348506"/>
            <a:ext cx="8847786" cy="1278357"/>
          </a:xfrm>
        </p:spPr>
        <p:txBody>
          <a:bodyPr>
            <a:normAutofit fontScale="85000" lnSpcReduction="20000"/>
          </a:bodyPr>
          <a:lstStyle/>
          <a:p>
            <a:r>
              <a:rPr lang="en-US" b="1" dirty="0" smtClean="0">
                <a:solidFill>
                  <a:srgbClr val="FFC000"/>
                </a:solidFill>
              </a:rPr>
              <a:t>BY</a:t>
            </a:r>
          </a:p>
          <a:p>
            <a:r>
              <a:rPr lang="en-US" b="1" dirty="0" smtClean="0">
                <a:solidFill>
                  <a:srgbClr val="FFC000"/>
                </a:solidFill>
              </a:rPr>
              <a:t>PROF. PETER QUARTEY </a:t>
            </a:r>
          </a:p>
          <a:p>
            <a:r>
              <a:rPr lang="en-US" b="1" dirty="0" smtClean="0">
                <a:solidFill>
                  <a:srgbClr val="FFC000"/>
                </a:solidFill>
              </a:rPr>
              <a:t>(HEAD, DEPT. OF ECONOMICS, UG)</a:t>
            </a:r>
            <a:r>
              <a:rPr lang="en-US" dirty="0">
                <a:solidFill>
                  <a:srgbClr val="FFC000"/>
                </a:solidFill>
              </a:rPr>
              <a:t/>
            </a:r>
            <a:br>
              <a:rPr lang="en-US" dirty="0">
                <a:solidFill>
                  <a:srgbClr val="FFC000"/>
                </a:solidFill>
              </a:rPr>
            </a:br>
            <a:endParaRPr lang="en-US" dirty="0"/>
          </a:p>
        </p:txBody>
      </p:sp>
    </p:spTree>
    <p:extLst>
      <p:ext uri="{BB962C8B-B14F-4D97-AF65-F5344CB8AC3E}">
        <p14:creationId xmlns:p14="http://schemas.microsoft.com/office/powerpoint/2010/main" val="19432090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365127"/>
            <a:ext cx="8322167" cy="961398"/>
          </a:xfrm>
        </p:spPr>
        <p:txBody>
          <a:bodyPr>
            <a:normAutofit fontScale="90000"/>
          </a:bodyPr>
          <a:lstStyle/>
          <a:p>
            <a:r>
              <a:rPr lang="en-US" dirty="0" smtClean="0">
                <a:solidFill>
                  <a:prstClr val="black"/>
                </a:solidFill>
                <a:latin typeface="Times New Roman" panose="02020603050405020304" pitchFamily="18" charset="0"/>
                <a:cs typeface="Times New Roman" panose="02020603050405020304" pitchFamily="18" charset="0"/>
              </a:rPr>
              <a:t>3. THE REAL SECTOR – Agriculture</a:t>
            </a:r>
            <a:endParaRPr lang="en-GB" dirty="0"/>
          </a:p>
        </p:txBody>
      </p:sp>
      <p:sp>
        <p:nvSpPr>
          <p:cNvPr id="3" name="Content Placeholder 2"/>
          <p:cNvSpPr>
            <a:spLocks noGrp="1"/>
          </p:cNvSpPr>
          <p:nvPr>
            <p:ph sz="half" idx="1"/>
          </p:nvPr>
        </p:nvSpPr>
        <p:spPr>
          <a:xfrm>
            <a:off x="115911" y="1545466"/>
            <a:ext cx="4559120" cy="4778062"/>
          </a:xfrm>
          <a:prstGeom prst="rect">
            <a:avLst/>
          </a:prstGeom>
        </p:spPr>
        <p:txBody>
          <a:bodyPr>
            <a:normAutofit fontScale="70000" lnSpcReduction="20000"/>
          </a:bodyPr>
          <a:lstStyle/>
          <a:p>
            <a:pPr marL="285750" indent="-285750">
              <a:buFont typeface="Wingdings" pitchFamily="2" charset="2"/>
              <a:buChar char="q"/>
            </a:pPr>
            <a:r>
              <a:rPr lang="en-GB" sz="2800" dirty="0" smtClean="0"/>
              <a:t> The structure of the economy remains largely unchanged with services sector still dominating. </a:t>
            </a:r>
          </a:p>
          <a:p>
            <a:pPr>
              <a:buFont typeface="Wingdings" pitchFamily="2" charset="2"/>
              <a:buChar char="Ø"/>
            </a:pPr>
            <a:r>
              <a:rPr lang="en-GB" dirty="0" smtClean="0">
                <a:solidFill>
                  <a:srgbClr val="00B050"/>
                </a:solidFill>
              </a:rPr>
              <a:t>Lack of transformation from agriculture to industry. Rather, we are growing services at the expense of high value added production</a:t>
            </a:r>
            <a:r>
              <a:rPr lang="en-GB" sz="2800" dirty="0" smtClean="0">
                <a:solidFill>
                  <a:srgbClr val="00B050"/>
                </a:solidFill>
              </a:rPr>
              <a:t>  </a:t>
            </a:r>
          </a:p>
          <a:p>
            <a:pPr marL="285750" indent="-285750">
              <a:buFont typeface="Wingdings" pitchFamily="2" charset="2"/>
              <a:buChar char="q"/>
            </a:pPr>
            <a:r>
              <a:rPr lang="en-GB" sz="2800" dirty="0" smtClean="0"/>
              <a:t>A</a:t>
            </a:r>
            <a:r>
              <a:rPr lang="en-GB" sz="3200" dirty="0" smtClean="0"/>
              <a:t>griculture </a:t>
            </a:r>
            <a:r>
              <a:rPr lang="en-GB" sz="3200" dirty="0"/>
              <a:t>sector expanded by 1.3% points faster in 2017 than it did in 2016 (i.e., from 3.0% to 4.3%). </a:t>
            </a:r>
            <a:endParaRPr lang="en-GB" sz="3200" dirty="0" smtClean="0"/>
          </a:p>
          <a:p>
            <a:pPr marL="285750" indent="-285750">
              <a:buFont typeface="Wingdings" pitchFamily="2" charset="2"/>
              <a:buChar char="q"/>
            </a:pPr>
            <a:r>
              <a:rPr lang="en-GB" sz="3200" dirty="0" smtClean="0"/>
              <a:t>The </a:t>
            </a:r>
            <a:r>
              <a:rPr lang="en-GB" sz="3200" dirty="0"/>
              <a:t>sector’s growth rate is the lowest among the three real sectors. Relative to 2016, fishing is the only subsector for which growth slowed down in </a:t>
            </a:r>
            <a:r>
              <a:rPr lang="en-GB" sz="3200" dirty="0" smtClean="0"/>
              <a:t>2017</a:t>
            </a:r>
          </a:p>
          <a:p>
            <a:pPr marL="285750" indent="-285750">
              <a:buFont typeface="Wingdings" pitchFamily="2" charset="2"/>
              <a:buChar char="q"/>
            </a:pPr>
            <a:endParaRPr lang="en-GB" sz="3200" dirty="0" smtClean="0"/>
          </a:p>
          <a:p>
            <a:pPr marL="285750" indent="-285750">
              <a:buFont typeface="Wingdings" pitchFamily="2" charset="2"/>
              <a:buChar char="q"/>
            </a:pPr>
            <a:endParaRPr lang="en-US" sz="2900" dirty="0" smtClean="0"/>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5" name="Slide Number Placeholder 4"/>
          <p:cNvSpPr>
            <a:spLocks noGrp="1"/>
          </p:cNvSpPr>
          <p:nvPr>
            <p:ph type="sldNum" sz="quarter" idx="12"/>
          </p:nvPr>
        </p:nvSpPr>
        <p:spPr/>
        <p:txBody>
          <a:bodyPr/>
          <a:lstStyle/>
          <a:p>
            <a:fld id="{16E3C108-8F26-41C2-BEEB-67A9851DF140}" type="slidenum">
              <a:rPr lang="en-US" smtClean="0"/>
              <a:t>10</a:t>
            </a:fld>
            <a:endParaRPr lang="en-US"/>
          </a:p>
        </p:txBody>
      </p:sp>
      <p:pic>
        <p:nvPicPr>
          <p:cNvPr id="7" name="Content Placeholder 6"/>
          <p:cNvPicPr>
            <a:picLocks noGrp="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629150" y="1519706"/>
            <a:ext cx="4270151" cy="4816699"/>
          </a:xfrm>
          <a:prstGeom prst="rect">
            <a:avLst/>
          </a:prstGeom>
          <a:noFill/>
          <a:ln>
            <a:noFill/>
          </a:ln>
        </p:spPr>
      </p:pic>
    </p:spTree>
    <p:extLst>
      <p:ext uri="{BB962C8B-B14F-4D97-AF65-F5344CB8AC3E}">
        <p14:creationId xmlns:p14="http://schemas.microsoft.com/office/powerpoint/2010/main" val="22544861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365127"/>
            <a:ext cx="8322167" cy="575031"/>
          </a:xfrm>
        </p:spPr>
        <p:txBody>
          <a:bodyPr>
            <a:normAutofit fontScale="90000"/>
          </a:bodyPr>
          <a:lstStyle/>
          <a:p>
            <a:r>
              <a:rPr lang="en-US" dirty="0" smtClean="0">
                <a:solidFill>
                  <a:prstClr val="black"/>
                </a:solidFill>
                <a:latin typeface="Times New Roman" panose="02020603050405020304" pitchFamily="18" charset="0"/>
                <a:cs typeface="Times New Roman" panose="02020603050405020304" pitchFamily="18" charset="0"/>
              </a:rPr>
              <a:t>3. THE REAL SECTOR – Agriculture</a:t>
            </a:r>
            <a:endParaRPr lang="en-GB" dirty="0"/>
          </a:p>
        </p:txBody>
      </p:sp>
      <p:sp>
        <p:nvSpPr>
          <p:cNvPr id="3" name="Content Placeholder 2"/>
          <p:cNvSpPr>
            <a:spLocks noGrp="1"/>
          </p:cNvSpPr>
          <p:nvPr>
            <p:ph sz="half" idx="1"/>
          </p:nvPr>
        </p:nvSpPr>
        <p:spPr>
          <a:xfrm>
            <a:off x="115911" y="1017431"/>
            <a:ext cx="8783390" cy="5409127"/>
          </a:xfrm>
          <a:prstGeom prst="rect">
            <a:avLst/>
          </a:prstGeom>
        </p:spPr>
        <p:txBody>
          <a:bodyPr>
            <a:normAutofit fontScale="70000" lnSpcReduction="20000"/>
          </a:bodyPr>
          <a:lstStyle/>
          <a:p>
            <a:pPr marL="285750" indent="-285750">
              <a:buFont typeface="Wingdings" pitchFamily="2" charset="2"/>
              <a:buChar char="q"/>
            </a:pPr>
            <a:r>
              <a:rPr lang="en-GB" sz="3200" dirty="0"/>
              <a:t>T</a:t>
            </a:r>
            <a:r>
              <a:rPr lang="en-GB" sz="3200" dirty="0" smtClean="0"/>
              <a:t>wo </a:t>
            </a:r>
            <a:r>
              <a:rPr lang="en-GB" sz="3200" dirty="0"/>
              <a:t>flagship policies aimed at boosting agriculture sector performance: </a:t>
            </a:r>
            <a:endParaRPr lang="en-GB" sz="3200" dirty="0" smtClean="0"/>
          </a:p>
          <a:p>
            <a:pPr>
              <a:buFont typeface="Courier New" pitchFamily="49" charset="0"/>
              <a:buChar char="o"/>
            </a:pPr>
            <a:r>
              <a:rPr lang="en-GB" sz="3200" dirty="0" smtClean="0"/>
              <a:t>the </a:t>
            </a:r>
            <a:r>
              <a:rPr lang="en-GB" sz="3200" dirty="0"/>
              <a:t>“Planting for Food and Jobs campaign (PFJC)” and the “One Village One Dam campaign (OVODC</a:t>
            </a:r>
            <a:r>
              <a:rPr lang="en-GB" sz="3200" dirty="0" smtClean="0"/>
              <a:t>)”.</a:t>
            </a:r>
          </a:p>
          <a:p>
            <a:pPr marL="285750" indent="-285750">
              <a:buFont typeface="Wingdings" pitchFamily="2" charset="2"/>
              <a:buChar char="q"/>
            </a:pPr>
            <a:r>
              <a:rPr lang="en-GB" sz="3200" dirty="0"/>
              <a:t> </a:t>
            </a:r>
            <a:r>
              <a:rPr lang="en-GB" sz="3200" b="1" dirty="0" smtClean="0"/>
              <a:t>Concerns:</a:t>
            </a:r>
          </a:p>
          <a:p>
            <a:pPr>
              <a:buFont typeface="Courier New" pitchFamily="49" charset="0"/>
              <a:buChar char="o"/>
            </a:pPr>
            <a:r>
              <a:rPr lang="en-GB" sz="3200" dirty="0" smtClean="0">
                <a:solidFill>
                  <a:srgbClr val="00B050"/>
                </a:solidFill>
              </a:rPr>
              <a:t>Many </a:t>
            </a:r>
            <a:r>
              <a:rPr lang="en-GB" sz="3200" dirty="0">
                <a:solidFill>
                  <a:srgbClr val="00B050"/>
                </a:solidFill>
              </a:rPr>
              <a:t>of the proposed activities under the initiatives already exist in previous policy statements. </a:t>
            </a:r>
            <a:endParaRPr lang="en-US" sz="3200" dirty="0">
              <a:solidFill>
                <a:srgbClr val="00B050"/>
              </a:solidFill>
            </a:endParaRPr>
          </a:p>
          <a:p>
            <a:pPr lvl="0">
              <a:buFont typeface="Courier New" pitchFamily="49" charset="0"/>
              <a:buChar char="o"/>
            </a:pPr>
            <a:r>
              <a:rPr lang="en-GB" sz="3200" dirty="0" smtClean="0">
                <a:solidFill>
                  <a:srgbClr val="00B050"/>
                </a:solidFill>
              </a:rPr>
              <a:t>Lack </a:t>
            </a:r>
            <a:r>
              <a:rPr lang="en-GB" sz="3200" dirty="0">
                <a:solidFill>
                  <a:srgbClr val="00B050"/>
                </a:solidFill>
              </a:rPr>
              <a:t>of a clear plan for evaluating the impact of the policy, which is necessary for learning about what works or not and why. </a:t>
            </a:r>
            <a:endParaRPr lang="en-GB" sz="3200" dirty="0" smtClean="0">
              <a:solidFill>
                <a:srgbClr val="00B050"/>
              </a:solidFill>
            </a:endParaRPr>
          </a:p>
          <a:p>
            <a:pPr lvl="0">
              <a:buFont typeface="Courier New" pitchFamily="49" charset="0"/>
              <a:buChar char="o"/>
            </a:pPr>
            <a:r>
              <a:rPr lang="en-GB" sz="3200" dirty="0" smtClean="0">
                <a:solidFill>
                  <a:srgbClr val="00B050"/>
                </a:solidFill>
              </a:rPr>
              <a:t>MIDA Phase I contracted independent research think tank to undertake Baseline studies as well as impact evaluation</a:t>
            </a:r>
          </a:p>
          <a:p>
            <a:pPr lvl="0">
              <a:buFont typeface="Courier New" pitchFamily="49" charset="0"/>
              <a:buChar char="o"/>
            </a:pPr>
            <a:endParaRPr lang="en-US" sz="3200" dirty="0">
              <a:solidFill>
                <a:srgbClr val="00B050"/>
              </a:solidFill>
            </a:endParaRPr>
          </a:p>
          <a:p>
            <a:pPr marL="285750" indent="-285750">
              <a:buFont typeface="Wingdings" pitchFamily="2" charset="2"/>
              <a:buChar char="q"/>
            </a:pPr>
            <a:r>
              <a:rPr lang="en-GB" sz="3200" dirty="0"/>
              <a:t>The main areas of progress </a:t>
            </a:r>
            <a:r>
              <a:rPr lang="en-GB" sz="3200" dirty="0" smtClean="0"/>
              <a:t>are: registration </a:t>
            </a:r>
            <a:r>
              <a:rPr lang="en-GB" sz="3200" dirty="0"/>
              <a:t>of farmers, recruitment of extension agents and the distribution of seeds and fertilizers to farmers. </a:t>
            </a:r>
            <a:endParaRPr lang="en-GB" sz="3200" dirty="0" smtClean="0"/>
          </a:p>
          <a:p>
            <a:pPr>
              <a:buFont typeface="Wingdings" pitchFamily="2" charset="2"/>
              <a:buChar char="Ø"/>
            </a:pPr>
            <a:r>
              <a:rPr lang="en-GB" sz="3200" dirty="0" smtClean="0"/>
              <a:t> </a:t>
            </a:r>
            <a:r>
              <a:rPr lang="en-GB" sz="3200" dirty="0" smtClean="0">
                <a:solidFill>
                  <a:srgbClr val="00B050"/>
                </a:solidFill>
              </a:rPr>
              <a:t>Does such subsidized hand-outs </a:t>
            </a:r>
            <a:r>
              <a:rPr lang="en-GB" sz="3200" dirty="0">
                <a:solidFill>
                  <a:srgbClr val="00B050"/>
                </a:solidFill>
              </a:rPr>
              <a:t>represent a sustainable medium to long-term approach to transforming </a:t>
            </a:r>
            <a:r>
              <a:rPr lang="en-GB" sz="3200" dirty="0" smtClean="0">
                <a:solidFill>
                  <a:srgbClr val="00B050"/>
                </a:solidFill>
              </a:rPr>
              <a:t>agriculture? </a:t>
            </a:r>
          </a:p>
          <a:p>
            <a:pPr>
              <a:buFont typeface="Wingdings" pitchFamily="2" charset="2"/>
              <a:buChar char="Ø"/>
            </a:pPr>
            <a:r>
              <a:rPr lang="en-GB" sz="3200" dirty="0" smtClean="0">
                <a:solidFill>
                  <a:srgbClr val="00B050"/>
                </a:solidFill>
              </a:rPr>
              <a:t>The policy though laudable should seek to address some of these concerns</a:t>
            </a:r>
            <a:endParaRPr lang="en-US" sz="3200" dirty="0">
              <a:solidFill>
                <a:srgbClr val="00B050"/>
              </a:solidFill>
            </a:endParaRPr>
          </a:p>
          <a:p>
            <a:pPr marL="285750" indent="-285750">
              <a:buFont typeface="Wingdings" pitchFamily="2" charset="2"/>
              <a:buChar char="q"/>
            </a:pPr>
            <a:endParaRPr lang="en-GB" sz="3200" dirty="0" smtClean="0"/>
          </a:p>
          <a:p>
            <a:pPr marL="285750" indent="-285750">
              <a:buFont typeface="Wingdings" pitchFamily="2" charset="2"/>
              <a:buChar char="q"/>
            </a:pPr>
            <a:endParaRPr lang="en-GB" sz="3200" dirty="0" smtClean="0"/>
          </a:p>
          <a:p>
            <a:pPr marL="285750" indent="-285750">
              <a:buFont typeface="Wingdings" pitchFamily="2" charset="2"/>
              <a:buChar char="q"/>
            </a:pPr>
            <a:endParaRPr lang="en-US" sz="2900" dirty="0" smtClean="0"/>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5" name="Slide Number Placeholder 4"/>
          <p:cNvSpPr>
            <a:spLocks noGrp="1"/>
          </p:cNvSpPr>
          <p:nvPr>
            <p:ph type="sldNum" sz="quarter" idx="12"/>
          </p:nvPr>
        </p:nvSpPr>
        <p:spPr/>
        <p:txBody>
          <a:bodyPr/>
          <a:lstStyle/>
          <a:p>
            <a:fld id="{16E3C108-8F26-41C2-BEEB-67A9851DF140}" type="slidenum">
              <a:rPr lang="en-US" smtClean="0"/>
              <a:t>11</a:t>
            </a:fld>
            <a:endParaRPr lang="en-US"/>
          </a:p>
        </p:txBody>
      </p:sp>
    </p:spTree>
    <p:extLst>
      <p:ext uri="{BB962C8B-B14F-4D97-AF65-F5344CB8AC3E}">
        <p14:creationId xmlns:p14="http://schemas.microsoft.com/office/powerpoint/2010/main" val="36476418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365127"/>
            <a:ext cx="8322167" cy="755335"/>
          </a:xfrm>
        </p:spPr>
        <p:txBody>
          <a:bodyPr>
            <a:normAutofit fontScale="90000"/>
          </a:bodyPr>
          <a:lstStyle/>
          <a:p>
            <a:r>
              <a:rPr lang="en-US" dirty="0" smtClean="0">
                <a:solidFill>
                  <a:prstClr val="black"/>
                </a:solidFill>
                <a:latin typeface="Times New Roman" panose="02020603050405020304" pitchFamily="18" charset="0"/>
                <a:cs typeface="Times New Roman" panose="02020603050405020304" pitchFamily="18" charset="0"/>
              </a:rPr>
              <a:t>3. THE REAL SECTOR – Agriculture</a:t>
            </a:r>
            <a:endParaRPr lang="en-GB" dirty="0"/>
          </a:p>
        </p:txBody>
      </p:sp>
      <p:sp>
        <p:nvSpPr>
          <p:cNvPr id="3" name="Content Placeholder 2"/>
          <p:cNvSpPr>
            <a:spLocks noGrp="1"/>
          </p:cNvSpPr>
          <p:nvPr>
            <p:ph sz="half" idx="1"/>
          </p:nvPr>
        </p:nvSpPr>
        <p:spPr>
          <a:xfrm>
            <a:off x="115911" y="1236372"/>
            <a:ext cx="8783390" cy="5087156"/>
          </a:xfrm>
          <a:prstGeom prst="rect">
            <a:avLst/>
          </a:prstGeom>
        </p:spPr>
        <p:txBody>
          <a:bodyPr>
            <a:normAutofit fontScale="77500" lnSpcReduction="20000"/>
          </a:bodyPr>
          <a:lstStyle/>
          <a:p>
            <a:pPr marL="285750" indent="-285750">
              <a:buFont typeface="Wingdings" pitchFamily="2" charset="2"/>
              <a:buChar char="q"/>
            </a:pPr>
            <a:r>
              <a:rPr lang="en-GB" sz="3200" dirty="0" smtClean="0"/>
              <a:t> </a:t>
            </a:r>
            <a:r>
              <a:rPr lang="en-GB" sz="3200" dirty="0"/>
              <a:t>Cocoa continues to be Ghana’s most important agricultural export commodity. Although production increased during the 2016/17 season, productivity remains </a:t>
            </a:r>
            <a:r>
              <a:rPr lang="en-GB" sz="3200" dirty="0" smtClean="0"/>
              <a:t>low</a:t>
            </a:r>
          </a:p>
          <a:p>
            <a:pPr>
              <a:buFont typeface="Wingdings" pitchFamily="2" charset="2"/>
              <a:buChar char="q"/>
            </a:pPr>
            <a:r>
              <a:rPr lang="en-GB" sz="3200" dirty="0"/>
              <a:t>Another policy proposal </a:t>
            </a:r>
            <a:r>
              <a:rPr lang="en-GB" sz="3200" dirty="0" smtClean="0"/>
              <a:t>is </a:t>
            </a:r>
            <a:r>
              <a:rPr lang="en-GB" sz="3200" dirty="0"/>
              <a:t>the plan to operationalize the pending agriculture commodities exchange and warehouse receipt system. </a:t>
            </a:r>
            <a:r>
              <a:rPr lang="en-GB" sz="3200" dirty="0" smtClean="0"/>
              <a:t> </a:t>
            </a:r>
          </a:p>
          <a:p>
            <a:pPr>
              <a:buFont typeface="Wingdings" pitchFamily="2" charset="2"/>
              <a:buChar char="Ø"/>
            </a:pPr>
            <a:r>
              <a:rPr lang="en-GB" sz="3200" dirty="0" smtClean="0">
                <a:solidFill>
                  <a:srgbClr val="00B050"/>
                </a:solidFill>
              </a:rPr>
              <a:t>Will address market challenges and also the </a:t>
            </a:r>
            <a:r>
              <a:rPr lang="en-GB" sz="3200" dirty="0">
                <a:solidFill>
                  <a:srgbClr val="00B050"/>
                </a:solidFill>
              </a:rPr>
              <a:t>warehouse receipt system </a:t>
            </a:r>
            <a:r>
              <a:rPr lang="en-GB" sz="3200" dirty="0" smtClean="0">
                <a:solidFill>
                  <a:srgbClr val="00B050"/>
                </a:solidFill>
              </a:rPr>
              <a:t>could </a:t>
            </a:r>
            <a:r>
              <a:rPr lang="en-GB" sz="3200" dirty="0">
                <a:solidFill>
                  <a:srgbClr val="00B050"/>
                </a:solidFill>
              </a:rPr>
              <a:t>serve as an instrument for financing production activities for future production cycles</a:t>
            </a:r>
            <a:r>
              <a:rPr lang="en-GB" sz="3200" dirty="0" smtClean="0">
                <a:solidFill>
                  <a:srgbClr val="00B050"/>
                </a:solidFill>
              </a:rPr>
              <a:t>.</a:t>
            </a:r>
          </a:p>
          <a:p>
            <a:pPr>
              <a:buFont typeface="Wingdings" pitchFamily="2" charset="2"/>
              <a:buChar char="q"/>
            </a:pPr>
            <a:r>
              <a:rPr lang="en-GB" sz="3200" dirty="0" smtClean="0"/>
              <a:t>Concerns about high </a:t>
            </a:r>
            <a:r>
              <a:rPr lang="en-GB" sz="3200" dirty="0"/>
              <a:t>reliance of the agriculture sector on donor funding. </a:t>
            </a:r>
            <a:r>
              <a:rPr lang="en-GB" sz="3200" dirty="0" smtClean="0"/>
              <a:t> Taking </a:t>
            </a:r>
            <a:r>
              <a:rPr lang="en-GB" sz="3200" dirty="0"/>
              <a:t>the ministry of agriculture alone, for example, after netting out compensation of employees, we note that approximately 24% of expenditures allocated to the sector for 2018 are expected to come from development </a:t>
            </a:r>
            <a:r>
              <a:rPr lang="en-GB" sz="3200" dirty="0" smtClean="0"/>
              <a:t>partners</a:t>
            </a:r>
          </a:p>
          <a:p>
            <a:pPr>
              <a:buFont typeface="Wingdings" pitchFamily="2" charset="2"/>
              <a:buChar char="Ø"/>
            </a:pPr>
            <a:r>
              <a:rPr lang="en-GB" sz="3200" dirty="0" smtClean="0">
                <a:solidFill>
                  <a:srgbClr val="00B050"/>
                </a:solidFill>
              </a:rPr>
              <a:t>Can Ghana move `Beyond Aid’?</a:t>
            </a:r>
            <a:r>
              <a:rPr lang="en-GB" sz="3200" dirty="0" smtClean="0"/>
              <a:t> </a:t>
            </a:r>
            <a:r>
              <a:rPr lang="en-GB" sz="3200" dirty="0" smtClean="0">
                <a:solidFill>
                  <a:srgbClr val="00B050"/>
                </a:solidFill>
              </a:rPr>
              <a:t>And when?</a:t>
            </a:r>
            <a:endParaRPr lang="en-US" sz="3200" dirty="0">
              <a:solidFill>
                <a:srgbClr val="00B050"/>
              </a:solidFill>
            </a:endParaRPr>
          </a:p>
          <a:p>
            <a:pPr>
              <a:buFont typeface="Wingdings" pitchFamily="2" charset="2"/>
              <a:buChar char="Ø"/>
            </a:pPr>
            <a:endParaRPr lang="en-GB" sz="3200" dirty="0" smtClean="0">
              <a:solidFill>
                <a:srgbClr val="00B050"/>
              </a:solidFill>
            </a:endParaRPr>
          </a:p>
          <a:p>
            <a:pPr>
              <a:buFont typeface="Wingdings" pitchFamily="2" charset="2"/>
              <a:buChar char="q"/>
            </a:pPr>
            <a:endParaRPr lang="en-US" sz="3200" dirty="0"/>
          </a:p>
          <a:p>
            <a:pPr marL="285750" indent="-285750">
              <a:buFont typeface="Wingdings" pitchFamily="2" charset="2"/>
              <a:buChar char="q"/>
            </a:pPr>
            <a:endParaRPr lang="en-GB" sz="3200" dirty="0" smtClean="0"/>
          </a:p>
          <a:p>
            <a:pPr marL="285750" indent="-285750">
              <a:buFont typeface="Wingdings" pitchFamily="2" charset="2"/>
              <a:buChar char="q"/>
            </a:pPr>
            <a:endParaRPr lang="en-GB" sz="3200" dirty="0" smtClean="0"/>
          </a:p>
          <a:p>
            <a:pPr marL="285750" indent="-285750">
              <a:buFont typeface="Wingdings" pitchFamily="2" charset="2"/>
              <a:buChar char="q"/>
            </a:pPr>
            <a:endParaRPr lang="en-US" sz="2900" dirty="0" smtClean="0"/>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5" name="Slide Number Placeholder 4"/>
          <p:cNvSpPr>
            <a:spLocks noGrp="1"/>
          </p:cNvSpPr>
          <p:nvPr>
            <p:ph type="sldNum" sz="quarter" idx="12"/>
          </p:nvPr>
        </p:nvSpPr>
        <p:spPr/>
        <p:txBody>
          <a:bodyPr/>
          <a:lstStyle/>
          <a:p>
            <a:fld id="{16E3C108-8F26-41C2-BEEB-67A9851DF140}" type="slidenum">
              <a:rPr lang="en-US" smtClean="0"/>
              <a:t>12</a:t>
            </a:fld>
            <a:endParaRPr lang="en-US"/>
          </a:p>
        </p:txBody>
      </p:sp>
    </p:spTree>
    <p:extLst>
      <p:ext uri="{BB962C8B-B14F-4D97-AF65-F5344CB8AC3E}">
        <p14:creationId xmlns:p14="http://schemas.microsoft.com/office/powerpoint/2010/main" val="17449846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365127"/>
            <a:ext cx="8322167" cy="755335"/>
          </a:xfrm>
        </p:spPr>
        <p:txBody>
          <a:bodyPr>
            <a:normAutofit/>
          </a:bodyPr>
          <a:lstStyle/>
          <a:p>
            <a:r>
              <a:rPr lang="en-US" dirty="0" smtClean="0">
                <a:solidFill>
                  <a:prstClr val="black"/>
                </a:solidFill>
                <a:latin typeface="Times New Roman" panose="02020603050405020304" pitchFamily="18" charset="0"/>
                <a:cs typeface="Times New Roman" panose="02020603050405020304" pitchFamily="18" charset="0"/>
              </a:rPr>
              <a:t>3. THE REAL SECTOR – Industry</a:t>
            </a:r>
            <a:endParaRPr lang="en-GB" dirty="0"/>
          </a:p>
        </p:txBody>
      </p:sp>
      <p:sp>
        <p:nvSpPr>
          <p:cNvPr id="3" name="Content Placeholder 2"/>
          <p:cNvSpPr>
            <a:spLocks noGrp="1"/>
          </p:cNvSpPr>
          <p:nvPr>
            <p:ph sz="half" idx="1"/>
          </p:nvPr>
        </p:nvSpPr>
        <p:spPr>
          <a:xfrm>
            <a:off x="115911" y="1236372"/>
            <a:ext cx="8783390" cy="5087156"/>
          </a:xfrm>
          <a:prstGeom prst="rect">
            <a:avLst/>
          </a:prstGeom>
        </p:spPr>
        <p:txBody>
          <a:bodyPr>
            <a:normAutofit lnSpcReduction="10000"/>
          </a:bodyPr>
          <a:lstStyle/>
          <a:p>
            <a:pPr marL="285750" indent="-285750">
              <a:buFont typeface="Wingdings" pitchFamily="2" charset="2"/>
              <a:buChar char="q"/>
            </a:pPr>
            <a:r>
              <a:rPr lang="en-GB" sz="3200" dirty="0" smtClean="0"/>
              <a:t>Industry is estimated to grow in </a:t>
            </a:r>
            <a:r>
              <a:rPr lang="en-GB" sz="3200" dirty="0"/>
              <a:t>2017 </a:t>
            </a:r>
            <a:r>
              <a:rPr lang="en-GB" sz="3200" dirty="0" smtClean="0"/>
              <a:t>by 17.7% which </a:t>
            </a:r>
            <a:r>
              <a:rPr lang="en-GB" sz="3200" dirty="0"/>
              <a:t>is in sharp contrast to the -</a:t>
            </a:r>
            <a:r>
              <a:rPr lang="en-GB" sz="3200" dirty="0" smtClean="0"/>
              <a:t>0.5% in 2016.</a:t>
            </a:r>
          </a:p>
          <a:p>
            <a:pPr marL="285750" indent="-285750">
              <a:buFont typeface="Wingdings" pitchFamily="2" charset="2"/>
              <a:buChar char="q"/>
            </a:pPr>
            <a:r>
              <a:rPr lang="en-GB" sz="3200" dirty="0" smtClean="0"/>
              <a:t>This </a:t>
            </a:r>
            <a:r>
              <a:rPr lang="en-GB" sz="3200" dirty="0"/>
              <a:t>is largely driven by a major turnaround in </a:t>
            </a:r>
            <a:r>
              <a:rPr lang="en-GB" sz="3200" b="1" dirty="0"/>
              <a:t>petroleum and mining </a:t>
            </a:r>
            <a:r>
              <a:rPr lang="en-GB" sz="3200" b="1" dirty="0" smtClean="0"/>
              <a:t>subsectors</a:t>
            </a:r>
            <a:r>
              <a:rPr lang="en-GB" sz="3200" dirty="0"/>
              <a:t>, which are estimated to </a:t>
            </a:r>
            <a:r>
              <a:rPr lang="en-GB" sz="3200" b="1" dirty="0"/>
              <a:t>grow by 69.2 </a:t>
            </a:r>
            <a:r>
              <a:rPr lang="en-GB" sz="3200" b="1" dirty="0" err="1"/>
              <a:t>percent</a:t>
            </a:r>
            <a:r>
              <a:rPr lang="en-GB" sz="3200" b="1" dirty="0"/>
              <a:t> and 52.3 </a:t>
            </a:r>
            <a:r>
              <a:rPr lang="en-GB" sz="3200" dirty="0" err="1"/>
              <a:t>percent</a:t>
            </a:r>
            <a:r>
              <a:rPr lang="en-GB" sz="3200" dirty="0"/>
              <a:t> respectively by end of </a:t>
            </a:r>
            <a:r>
              <a:rPr lang="en-GB" sz="3200" dirty="0" smtClean="0"/>
              <a:t>2017</a:t>
            </a:r>
          </a:p>
          <a:p>
            <a:pPr marL="285750" indent="-285750">
              <a:buFont typeface="Wingdings" pitchFamily="2" charset="2"/>
              <a:buChar char="q"/>
            </a:pPr>
            <a:r>
              <a:rPr lang="en-GB" sz="3200" dirty="0"/>
              <a:t>Industry is expected to grow by </a:t>
            </a:r>
            <a:r>
              <a:rPr lang="en-GB" sz="3200" dirty="0" smtClean="0"/>
              <a:t>9.4% </a:t>
            </a:r>
            <a:r>
              <a:rPr lang="en-GB" sz="3200" dirty="0"/>
              <a:t>in 2018. Petroleum and mining sub-sectors will still be the major drivers of industry in </a:t>
            </a:r>
            <a:r>
              <a:rPr lang="en-GB" sz="3200" dirty="0" smtClean="0"/>
              <a:t>2018. </a:t>
            </a:r>
          </a:p>
          <a:p>
            <a:pPr marL="285750" indent="-285750">
              <a:buFont typeface="Wingdings" pitchFamily="2" charset="2"/>
              <a:buChar char="q"/>
            </a:pPr>
            <a:r>
              <a:rPr lang="en-GB" sz="3200" dirty="0"/>
              <a:t> </a:t>
            </a:r>
            <a:r>
              <a:rPr lang="en-GB" sz="3200" dirty="0" smtClean="0"/>
              <a:t>Manufacturing </a:t>
            </a:r>
            <a:r>
              <a:rPr lang="en-GB" sz="3200" dirty="0"/>
              <a:t>and construction will see moderate recovery </a:t>
            </a:r>
            <a:r>
              <a:rPr lang="en-GB" sz="3200" dirty="0" smtClean="0"/>
              <a:t>in 2018 as </a:t>
            </a:r>
            <a:r>
              <a:rPr lang="en-GB" sz="3200" dirty="0"/>
              <a:t>they did in 2017.</a:t>
            </a:r>
            <a:endParaRPr lang="en-US" sz="3200" dirty="0"/>
          </a:p>
          <a:p>
            <a:pPr marL="285750" indent="-285750">
              <a:buFont typeface="Wingdings" pitchFamily="2" charset="2"/>
              <a:buChar char="q"/>
            </a:pPr>
            <a:endParaRPr lang="en-GB" sz="3200" dirty="0" smtClean="0">
              <a:solidFill>
                <a:srgbClr val="00B050"/>
              </a:solidFill>
            </a:endParaRPr>
          </a:p>
          <a:p>
            <a:pPr>
              <a:buFont typeface="Wingdings" pitchFamily="2" charset="2"/>
              <a:buChar char="q"/>
            </a:pPr>
            <a:endParaRPr lang="en-US" sz="3200" dirty="0"/>
          </a:p>
          <a:p>
            <a:pPr marL="285750" indent="-285750">
              <a:buFont typeface="Wingdings" pitchFamily="2" charset="2"/>
              <a:buChar char="q"/>
            </a:pPr>
            <a:endParaRPr lang="en-GB" sz="3200" dirty="0" smtClean="0"/>
          </a:p>
          <a:p>
            <a:pPr marL="285750" indent="-285750">
              <a:buFont typeface="Wingdings" pitchFamily="2" charset="2"/>
              <a:buChar char="q"/>
            </a:pPr>
            <a:endParaRPr lang="en-GB" sz="3200" dirty="0" smtClean="0"/>
          </a:p>
          <a:p>
            <a:pPr marL="285750" indent="-285750">
              <a:buFont typeface="Wingdings" pitchFamily="2" charset="2"/>
              <a:buChar char="q"/>
            </a:pPr>
            <a:endParaRPr lang="en-US" sz="2900" dirty="0" smtClean="0"/>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5" name="Slide Number Placeholder 4"/>
          <p:cNvSpPr>
            <a:spLocks noGrp="1"/>
          </p:cNvSpPr>
          <p:nvPr>
            <p:ph type="sldNum" sz="quarter" idx="12"/>
          </p:nvPr>
        </p:nvSpPr>
        <p:spPr/>
        <p:txBody>
          <a:bodyPr/>
          <a:lstStyle/>
          <a:p>
            <a:fld id="{16E3C108-8F26-41C2-BEEB-67A9851DF140}" type="slidenum">
              <a:rPr lang="en-US" smtClean="0"/>
              <a:t>13</a:t>
            </a:fld>
            <a:endParaRPr lang="en-US"/>
          </a:p>
        </p:txBody>
      </p:sp>
    </p:spTree>
    <p:extLst>
      <p:ext uri="{BB962C8B-B14F-4D97-AF65-F5344CB8AC3E}">
        <p14:creationId xmlns:p14="http://schemas.microsoft.com/office/powerpoint/2010/main" val="30337263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365127"/>
            <a:ext cx="8322167" cy="755335"/>
          </a:xfrm>
        </p:spPr>
        <p:txBody>
          <a:bodyPr>
            <a:normAutofit/>
          </a:bodyPr>
          <a:lstStyle/>
          <a:p>
            <a:r>
              <a:rPr lang="en-US" dirty="0" smtClean="0">
                <a:solidFill>
                  <a:prstClr val="black"/>
                </a:solidFill>
                <a:latin typeface="Times New Roman" panose="02020603050405020304" pitchFamily="18" charset="0"/>
                <a:cs typeface="Times New Roman" panose="02020603050405020304" pitchFamily="18" charset="0"/>
              </a:rPr>
              <a:t>3. THE REAL SECTOR – Industry</a:t>
            </a:r>
            <a:endParaRPr lang="en-GB" dirty="0"/>
          </a:p>
        </p:txBody>
      </p:sp>
      <p:sp>
        <p:nvSpPr>
          <p:cNvPr id="3" name="Content Placeholder 2"/>
          <p:cNvSpPr>
            <a:spLocks noGrp="1"/>
          </p:cNvSpPr>
          <p:nvPr>
            <p:ph sz="half" idx="1"/>
          </p:nvPr>
        </p:nvSpPr>
        <p:spPr>
          <a:xfrm>
            <a:off x="115910" y="1068946"/>
            <a:ext cx="8886421" cy="5550795"/>
          </a:xfrm>
          <a:prstGeom prst="rect">
            <a:avLst/>
          </a:prstGeom>
        </p:spPr>
        <p:txBody>
          <a:bodyPr>
            <a:normAutofit fontScale="70000" lnSpcReduction="20000"/>
          </a:bodyPr>
          <a:lstStyle/>
          <a:p>
            <a:pPr marL="0" indent="0">
              <a:buNone/>
            </a:pPr>
            <a:r>
              <a:rPr lang="en-US" sz="3200" b="1" u="sng" dirty="0" smtClean="0"/>
              <a:t>Policy Initiatives</a:t>
            </a:r>
            <a:r>
              <a:rPr lang="en-US" sz="3200" dirty="0" smtClean="0"/>
              <a:t> </a:t>
            </a:r>
          </a:p>
          <a:p>
            <a:pPr>
              <a:buFont typeface="Wingdings" pitchFamily="2" charset="2"/>
              <a:buChar char="q"/>
            </a:pPr>
            <a:r>
              <a:rPr lang="en-GB" sz="3200" b="1" dirty="0" smtClean="0"/>
              <a:t>One </a:t>
            </a:r>
            <a:r>
              <a:rPr lang="en-GB" sz="3200" b="1" dirty="0"/>
              <a:t>District, One factory</a:t>
            </a:r>
            <a:endParaRPr lang="en-US" sz="3200" dirty="0"/>
          </a:p>
          <a:p>
            <a:pPr>
              <a:buFont typeface="Courier New" pitchFamily="49" charset="0"/>
              <a:buChar char="o"/>
            </a:pPr>
            <a:r>
              <a:rPr lang="en-GB" sz="3200" dirty="0"/>
              <a:t>Launched in August 2017</a:t>
            </a:r>
            <a:endParaRPr lang="en-US" sz="3200" dirty="0"/>
          </a:p>
          <a:p>
            <a:pPr>
              <a:buFont typeface="Courier New" pitchFamily="49" charset="0"/>
              <a:buChar char="o"/>
            </a:pPr>
            <a:r>
              <a:rPr lang="en-GB" sz="3200" dirty="0"/>
              <a:t>191 projects have been appraised and selected for implementation. </a:t>
            </a:r>
            <a:endParaRPr lang="en-US" sz="3200" dirty="0"/>
          </a:p>
          <a:p>
            <a:pPr>
              <a:buFont typeface="Courier New" pitchFamily="49" charset="0"/>
              <a:buChar char="o"/>
            </a:pPr>
            <a:r>
              <a:rPr lang="en-GB" sz="3200" dirty="0"/>
              <a:t>In 2018, government will allocate a minimum of GH¢2 million to each district for the implementation of the 1D1F. </a:t>
            </a:r>
            <a:endParaRPr lang="en-US" sz="3200" dirty="0"/>
          </a:p>
          <a:p>
            <a:pPr lvl="0">
              <a:buFont typeface="Courier New" pitchFamily="49" charset="0"/>
              <a:buChar char="o"/>
            </a:pPr>
            <a:r>
              <a:rPr lang="en-GB" sz="3200" dirty="0"/>
              <a:t>Very limited information on the selection </a:t>
            </a:r>
            <a:r>
              <a:rPr lang="en-GB" sz="3200" dirty="0" smtClean="0"/>
              <a:t>criteria</a:t>
            </a:r>
          </a:p>
          <a:p>
            <a:pPr lvl="0">
              <a:buFont typeface="Courier New" pitchFamily="49" charset="0"/>
              <a:buChar char="o"/>
            </a:pPr>
            <a:r>
              <a:rPr lang="en-GB" sz="3200" dirty="0" smtClean="0"/>
              <a:t>Its success depends on whether it is independently selected and devoid of</a:t>
            </a:r>
          </a:p>
          <a:p>
            <a:pPr marL="0" lvl="0" indent="0">
              <a:buNone/>
            </a:pPr>
            <a:r>
              <a:rPr lang="en-US" sz="3200" dirty="0" smtClean="0"/>
              <a:t>Partisanship interests</a:t>
            </a:r>
            <a:endParaRPr lang="en-US" sz="3200" dirty="0"/>
          </a:p>
          <a:p>
            <a:pPr>
              <a:buFont typeface="Wingdings" pitchFamily="2" charset="2"/>
              <a:buChar char="q"/>
            </a:pPr>
            <a:r>
              <a:rPr lang="en-GB" sz="3200" b="1" dirty="0"/>
              <a:t>The National Industrial Revitalisation Programme</a:t>
            </a:r>
            <a:r>
              <a:rPr lang="en-GB" sz="3200" dirty="0"/>
              <a:t>: </a:t>
            </a:r>
            <a:endParaRPr lang="en-US" sz="3200" dirty="0"/>
          </a:p>
          <a:p>
            <a:pPr>
              <a:buFont typeface="Courier New" pitchFamily="49" charset="0"/>
              <a:buChar char="o"/>
            </a:pPr>
            <a:r>
              <a:rPr lang="en-GB" sz="3200" dirty="0"/>
              <a:t>Government to provide a stimulus package consisting of technical and financial support to 80 eligible companies that have already been screened for the support</a:t>
            </a:r>
            <a:endParaRPr lang="en-US" sz="3200" dirty="0"/>
          </a:p>
          <a:p>
            <a:pPr lvl="0">
              <a:buFont typeface="Courier New" pitchFamily="49" charset="0"/>
              <a:buChar char="o"/>
            </a:pPr>
            <a:r>
              <a:rPr lang="en-GB" sz="3200" dirty="0"/>
              <a:t>U</a:t>
            </a:r>
            <a:r>
              <a:rPr lang="en-GB" sz="3200" dirty="0" smtClean="0"/>
              <a:t>nlike </a:t>
            </a:r>
            <a:r>
              <a:rPr lang="en-GB" sz="3200" dirty="0"/>
              <a:t>1D1F, no explicit allocation was provided in the budget for this, raising a critical concern about government’s real commitment to start this programme in 2018 or anytime soon</a:t>
            </a:r>
            <a:r>
              <a:rPr lang="en-GB" sz="3200" dirty="0" smtClean="0"/>
              <a:t>.</a:t>
            </a:r>
            <a:endParaRPr lang="en-US" sz="3200" dirty="0"/>
          </a:p>
          <a:p>
            <a:pPr marL="285750" indent="-285750">
              <a:buFont typeface="Wingdings" pitchFamily="2" charset="2"/>
              <a:buChar char="q"/>
            </a:pPr>
            <a:endParaRPr lang="en-GB" sz="3200" dirty="0" smtClean="0">
              <a:solidFill>
                <a:srgbClr val="00B050"/>
              </a:solidFill>
            </a:endParaRPr>
          </a:p>
          <a:p>
            <a:pPr>
              <a:buFont typeface="Wingdings" pitchFamily="2" charset="2"/>
              <a:buChar char="q"/>
            </a:pPr>
            <a:endParaRPr lang="en-US" sz="3200" dirty="0"/>
          </a:p>
          <a:p>
            <a:pPr marL="285750" indent="-285750">
              <a:buFont typeface="Wingdings" pitchFamily="2" charset="2"/>
              <a:buChar char="q"/>
            </a:pPr>
            <a:endParaRPr lang="en-GB" sz="3200" dirty="0" smtClean="0"/>
          </a:p>
          <a:p>
            <a:pPr marL="285750" indent="-285750">
              <a:buFont typeface="Wingdings" pitchFamily="2" charset="2"/>
              <a:buChar char="q"/>
            </a:pPr>
            <a:endParaRPr lang="en-GB" sz="3200" dirty="0" smtClean="0"/>
          </a:p>
          <a:p>
            <a:pPr marL="285750" indent="-285750">
              <a:buFont typeface="Wingdings" pitchFamily="2" charset="2"/>
              <a:buChar char="q"/>
            </a:pPr>
            <a:endParaRPr lang="en-US" sz="2900" dirty="0" smtClean="0"/>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5" name="Slide Number Placeholder 4"/>
          <p:cNvSpPr>
            <a:spLocks noGrp="1"/>
          </p:cNvSpPr>
          <p:nvPr>
            <p:ph type="sldNum" sz="quarter" idx="12"/>
          </p:nvPr>
        </p:nvSpPr>
        <p:spPr/>
        <p:txBody>
          <a:bodyPr/>
          <a:lstStyle/>
          <a:p>
            <a:fld id="{16E3C108-8F26-41C2-BEEB-67A9851DF140}" type="slidenum">
              <a:rPr lang="en-US" smtClean="0"/>
              <a:t>14</a:t>
            </a:fld>
            <a:endParaRPr lang="en-US"/>
          </a:p>
        </p:txBody>
      </p:sp>
    </p:spTree>
    <p:extLst>
      <p:ext uri="{BB962C8B-B14F-4D97-AF65-F5344CB8AC3E}">
        <p14:creationId xmlns:p14="http://schemas.microsoft.com/office/powerpoint/2010/main" val="7365015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365127"/>
            <a:ext cx="8322167" cy="755335"/>
          </a:xfrm>
        </p:spPr>
        <p:txBody>
          <a:bodyPr>
            <a:normAutofit/>
          </a:bodyPr>
          <a:lstStyle/>
          <a:p>
            <a:r>
              <a:rPr lang="en-US" dirty="0" smtClean="0">
                <a:solidFill>
                  <a:prstClr val="black"/>
                </a:solidFill>
                <a:latin typeface="Times New Roman" panose="02020603050405020304" pitchFamily="18" charset="0"/>
                <a:cs typeface="Times New Roman" panose="02020603050405020304" pitchFamily="18" charset="0"/>
              </a:rPr>
              <a:t>3. THE REAL SECTOR – Industry</a:t>
            </a:r>
            <a:endParaRPr lang="en-GB" dirty="0"/>
          </a:p>
        </p:txBody>
      </p:sp>
      <p:sp>
        <p:nvSpPr>
          <p:cNvPr id="3" name="Content Placeholder 2"/>
          <p:cNvSpPr>
            <a:spLocks noGrp="1"/>
          </p:cNvSpPr>
          <p:nvPr>
            <p:ph sz="half" idx="1"/>
          </p:nvPr>
        </p:nvSpPr>
        <p:spPr>
          <a:xfrm>
            <a:off x="115910" y="1236371"/>
            <a:ext cx="8886421" cy="5151549"/>
          </a:xfrm>
          <a:prstGeom prst="rect">
            <a:avLst/>
          </a:prstGeom>
        </p:spPr>
        <p:txBody>
          <a:bodyPr>
            <a:normAutofit fontScale="77500" lnSpcReduction="20000"/>
          </a:bodyPr>
          <a:lstStyle/>
          <a:p>
            <a:pPr marL="0" indent="0">
              <a:buNone/>
            </a:pPr>
            <a:r>
              <a:rPr lang="en-US" sz="3200" b="1" u="sng" dirty="0" smtClean="0"/>
              <a:t>Policy Initiatives</a:t>
            </a:r>
            <a:r>
              <a:rPr lang="en-US" sz="3200" dirty="0" smtClean="0"/>
              <a:t> </a:t>
            </a:r>
          </a:p>
          <a:p>
            <a:pPr>
              <a:buFont typeface="Wingdings" pitchFamily="2" charset="2"/>
              <a:buChar char="q"/>
            </a:pPr>
            <a:r>
              <a:rPr lang="en-GB" sz="3200" b="1" dirty="0"/>
              <a:t>Building an Entrepreneurial </a:t>
            </a:r>
            <a:r>
              <a:rPr lang="en-GB" sz="3200" b="1" dirty="0" smtClean="0"/>
              <a:t>Nation</a:t>
            </a:r>
          </a:p>
          <a:p>
            <a:pPr>
              <a:buFont typeface="Courier New" pitchFamily="49" charset="0"/>
              <a:buChar char="o"/>
            </a:pPr>
            <a:r>
              <a:rPr lang="en-GB" sz="3200" dirty="0" smtClean="0"/>
              <a:t>US$10 </a:t>
            </a:r>
            <a:r>
              <a:rPr lang="en-GB" sz="3200" dirty="0"/>
              <a:t>million National Entrepreneurship and Innovation Programme (NEIP) was launched in August 2017. </a:t>
            </a:r>
            <a:endParaRPr lang="en-GB" sz="3200" dirty="0" smtClean="0"/>
          </a:p>
          <a:p>
            <a:pPr>
              <a:buFont typeface="Courier New" pitchFamily="49" charset="0"/>
              <a:buChar char="o"/>
            </a:pPr>
            <a:r>
              <a:rPr lang="en-GB" sz="3200" dirty="0" smtClean="0"/>
              <a:t>This </a:t>
            </a:r>
            <a:r>
              <a:rPr lang="en-GB" sz="3200" dirty="0"/>
              <a:t>will provide business advisory services to many enterprises as well as provide financial support to 500 of them. </a:t>
            </a:r>
            <a:endParaRPr lang="en-GB" sz="3200" dirty="0" smtClean="0"/>
          </a:p>
          <a:p>
            <a:pPr marL="0" indent="0">
              <a:buNone/>
            </a:pPr>
            <a:endParaRPr lang="en-US" sz="3200" dirty="0"/>
          </a:p>
          <a:p>
            <a:pPr>
              <a:buFont typeface="Wingdings" pitchFamily="2" charset="2"/>
              <a:buChar char="q"/>
            </a:pPr>
            <a:r>
              <a:rPr lang="en-GB" sz="3200" b="1" dirty="0"/>
              <a:t>The </a:t>
            </a:r>
            <a:r>
              <a:rPr lang="en-GB" sz="3200" b="1" dirty="0" err="1"/>
              <a:t>Akufo-Addo</a:t>
            </a:r>
            <a:r>
              <a:rPr lang="en-GB" sz="3200" b="1" dirty="0"/>
              <a:t> Program for Economic Transformation (</a:t>
            </a:r>
            <a:r>
              <a:rPr lang="en-GB" sz="3200" b="1" dirty="0" smtClean="0"/>
              <a:t>AAPET)</a:t>
            </a:r>
          </a:p>
          <a:p>
            <a:pPr>
              <a:buFont typeface="Courier New" pitchFamily="49" charset="0"/>
              <a:buChar char="o"/>
            </a:pPr>
            <a:r>
              <a:rPr lang="en-GB" sz="3200" dirty="0" smtClean="0"/>
              <a:t>Among </a:t>
            </a:r>
            <a:r>
              <a:rPr lang="en-GB" sz="3200" dirty="0"/>
              <a:t>many other initiatives under this programme is a commitment to </a:t>
            </a:r>
            <a:r>
              <a:rPr lang="en-GB" sz="3200" b="1" dirty="0"/>
              <a:t>abolish duties on some agricultural produce processing equipment and machinery</a:t>
            </a:r>
            <a:r>
              <a:rPr lang="en-GB" sz="3200" dirty="0"/>
              <a:t>.</a:t>
            </a:r>
            <a:endParaRPr lang="en-US" sz="3200" dirty="0"/>
          </a:p>
          <a:p>
            <a:pPr lvl="0">
              <a:buFont typeface="Courier New" pitchFamily="49" charset="0"/>
              <a:buChar char="o"/>
            </a:pPr>
            <a:r>
              <a:rPr lang="en-GB" sz="3200" dirty="0" smtClean="0"/>
              <a:t>This </a:t>
            </a:r>
            <a:r>
              <a:rPr lang="en-GB" sz="3200" dirty="0"/>
              <a:t>is laudable effort on its own but will also synergise the 1D1F programme if the majority of the enterprises are in agro processing sector.</a:t>
            </a:r>
            <a:endParaRPr lang="en-US" sz="3200" dirty="0"/>
          </a:p>
          <a:p>
            <a:pPr marL="285750" indent="-285750">
              <a:buFont typeface="Wingdings" pitchFamily="2" charset="2"/>
              <a:buChar char="q"/>
            </a:pPr>
            <a:endParaRPr lang="en-GB" sz="3200" dirty="0" smtClean="0">
              <a:solidFill>
                <a:srgbClr val="00B050"/>
              </a:solidFill>
            </a:endParaRPr>
          </a:p>
          <a:p>
            <a:pPr>
              <a:buFont typeface="Wingdings" pitchFamily="2" charset="2"/>
              <a:buChar char="q"/>
            </a:pPr>
            <a:endParaRPr lang="en-US" sz="3200" dirty="0"/>
          </a:p>
          <a:p>
            <a:pPr marL="285750" indent="-285750">
              <a:buFont typeface="Wingdings" pitchFamily="2" charset="2"/>
              <a:buChar char="q"/>
            </a:pPr>
            <a:endParaRPr lang="en-GB" sz="3200" dirty="0" smtClean="0"/>
          </a:p>
          <a:p>
            <a:pPr marL="285750" indent="-285750">
              <a:buFont typeface="Wingdings" pitchFamily="2" charset="2"/>
              <a:buChar char="q"/>
            </a:pPr>
            <a:endParaRPr lang="en-GB" sz="3200" dirty="0" smtClean="0"/>
          </a:p>
          <a:p>
            <a:pPr marL="285750" indent="-285750">
              <a:buFont typeface="Wingdings" pitchFamily="2" charset="2"/>
              <a:buChar char="q"/>
            </a:pPr>
            <a:endParaRPr lang="en-US" sz="2900" dirty="0" smtClean="0"/>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5" name="Slide Number Placeholder 4"/>
          <p:cNvSpPr>
            <a:spLocks noGrp="1"/>
          </p:cNvSpPr>
          <p:nvPr>
            <p:ph type="sldNum" sz="quarter" idx="12"/>
          </p:nvPr>
        </p:nvSpPr>
        <p:spPr/>
        <p:txBody>
          <a:bodyPr/>
          <a:lstStyle/>
          <a:p>
            <a:fld id="{16E3C108-8F26-41C2-BEEB-67A9851DF140}" type="slidenum">
              <a:rPr lang="en-US" smtClean="0"/>
              <a:t>15</a:t>
            </a:fld>
            <a:endParaRPr lang="en-US"/>
          </a:p>
        </p:txBody>
      </p:sp>
    </p:spTree>
    <p:extLst>
      <p:ext uri="{BB962C8B-B14F-4D97-AF65-F5344CB8AC3E}">
        <p14:creationId xmlns:p14="http://schemas.microsoft.com/office/powerpoint/2010/main" val="4176031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365127"/>
            <a:ext cx="8322167" cy="613667"/>
          </a:xfrm>
        </p:spPr>
        <p:txBody>
          <a:bodyPr>
            <a:normAutofit fontScale="90000"/>
          </a:bodyPr>
          <a:lstStyle/>
          <a:p>
            <a:r>
              <a:rPr lang="en-US" dirty="0" smtClean="0">
                <a:solidFill>
                  <a:prstClr val="black"/>
                </a:solidFill>
                <a:latin typeface="Times New Roman" panose="02020603050405020304" pitchFamily="18" charset="0"/>
                <a:cs typeface="Times New Roman" panose="02020603050405020304" pitchFamily="18" charset="0"/>
              </a:rPr>
              <a:t>3. THE REAL SECTOR – Industry</a:t>
            </a:r>
            <a:endParaRPr lang="en-GB" dirty="0"/>
          </a:p>
        </p:txBody>
      </p:sp>
      <p:sp>
        <p:nvSpPr>
          <p:cNvPr id="3" name="Content Placeholder 2"/>
          <p:cNvSpPr>
            <a:spLocks noGrp="1"/>
          </p:cNvSpPr>
          <p:nvPr>
            <p:ph sz="half" idx="1"/>
          </p:nvPr>
        </p:nvSpPr>
        <p:spPr>
          <a:xfrm>
            <a:off x="115910" y="1017431"/>
            <a:ext cx="8886421" cy="5563673"/>
          </a:xfrm>
          <a:prstGeom prst="rect">
            <a:avLst/>
          </a:prstGeom>
        </p:spPr>
        <p:txBody>
          <a:bodyPr>
            <a:normAutofit fontScale="62500" lnSpcReduction="20000"/>
          </a:bodyPr>
          <a:lstStyle/>
          <a:p>
            <a:pPr marL="0" indent="0">
              <a:buNone/>
            </a:pPr>
            <a:r>
              <a:rPr lang="en-US" sz="3200" b="1" u="sng" dirty="0" smtClean="0"/>
              <a:t>Policy Initiatives</a:t>
            </a:r>
            <a:r>
              <a:rPr lang="en-US" sz="3200" dirty="0" smtClean="0"/>
              <a:t> </a:t>
            </a:r>
          </a:p>
          <a:p>
            <a:pPr>
              <a:buFont typeface="Wingdings" pitchFamily="2" charset="2"/>
              <a:buChar char="q"/>
            </a:pPr>
            <a:r>
              <a:rPr lang="en-GB" sz="3200" b="1" dirty="0" smtClean="0"/>
              <a:t>Electricity </a:t>
            </a:r>
            <a:r>
              <a:rPr lang="en-GB" sz="3200" b="1" dirty="0"/>
              <a:t>Tariff </a:t>
            </a:r>
            <a:r>
              <a:rPr lang="en-GB" sz="3200" b="1" dirty="0" smtClean="0"/>
              <a:t>Reforms</a:t>
            </a:r>
          </a:p>
          <a:p>
            <a:pPr>
              <a:buFont typeface="Courier New" pitchFamily="49" charset="0"/>
              <a:buChar char="o"/>
            </a:pPr>
            <a:r>
              <a:rPr lang="en-GB" sz="3200" dirty="0" smtClean="0"/>
              <a:t>A </a:t>
            </a:r>
            <a:r>
              <a:rPr lang="en-GB" sz="3200" dirty="0"/>
              <a:t>recommendation to reduce electricity tariff by 11-21 </a:t>
            </a:r>
            <a:r>
              <a:rPr lang="en-GB" sz="3200" dirty="0" err="1"/>
              <a:t>percent</a:t>
            </a:r>
            <a:r>
              <a:rPr lang="en-GB" sz="3200" dirty="0"/>
              <a:t> for different categories of consumers including businesses has been made.</a:t>
            </a:r>
            <a:endParaRPr lang="en-US" sz="3200" dirty="0"/>
          </a:p>
          <a:p>
            <a:pPr lvl="0">
              <a:buFont typeface="Courier New" pitchFamily="49" charset="0"/>
              <a:buChar char="o"/>
            </a:pPr>
            <a:r>
              <a:rPr lang="en-GB" sz="3200" dirty="0" smtClean="0"/>
              <a:t>Laudable </a:t>
            </a:r>
            <a:r>
              <a:rPr lang="en-GB" sz="3200" dirty="0"/>
              <a:t>but the government could have shown more commitment by reducing some of the taxes on electricity.</a:t>
            </a:r>
            <a:endParaRPr lang="en-US" sz="3200" dirty="0"/>
          </a:p>
          <a:p>
            <a:pPr lvl="0">
              <a:buFont typeface="Courier New" pitchFamily="49" charset="0"/>
              <a:buChar char="o"/>
            </a:pPr>
            <a:r>
              <a:rPr lang="en-GB" sz="3200" dirty="0"/>
              <a:t>Usual issue of targeting – </a:t>
            </a:r>
            <a:r>
              <a:rPr lang="en-GB" sz="3200" dirty="0" smtClean="0"/>
              <a:t>How do we ensure that poor households get most of the benefits? </a:t>
            </a:r>
            <a:endParaRPr lang="en-US" sz="3200" dirty="0"/>
          </a:p>
          <a:p>
            <a:pPr marL="0" indent="0">
              <a:buNone/>
            </a:pPr>
            <a:endParaRPr lang="en-US" sz="3200" dirty="0"/>
          </a:p>
          <a:p>
            <a:pPr>
              <a:buFont typeface="Wingdings" pitchFamily="2" charset="2"/>
              <a:buChar char="q"/>
            </a:pPr>
            <a:r>
              <a:rPr lang="en-GB" sz="3200" b="1" dirty="0"/>
              <a:t>Providing requisite financial </a:t>
            </a:r>
            <a:r>
              <a:rPr lang="en-GB" sz="3200" b="1" dirty="0" smtClean="0"/>
              <a:t>market </a:t>
            </a:r>
            <a:endParaRPr lang="en-US" sz="3200" dirty="0"/>
          </a:p>
          <a:p>
            <a:pPr>
              <a:buFont typeface="Courier New" pitchFamily="49" charset="0"/>
              <a:buChar char="o"/>
            </a:pPr>
            <a:r>
              <a:rPr lang="en-GB" sz="3200" dirty="0"/>
              <a:t>Launch of a National Development Bank</a:t>
            </a:r>
            <a:endParaRPr lang="en-US" sz="3200" dirty="0"/>
          </a:p>
          <a:p>
            <a:pPr>
              <a:buFont typeface="Courier New" pitchFamily="49" charset="0"/>
              <a:buChar char="o"/>
            </a:pPr>
            <a:r>
              <a:rPr lang="en-GB" sz="3200" dirty="0"/>
              <a:t>Restructuring of the Ghana Infrastructure Investment Fund (GIIF) </a:t>
            </a:r>
            <a:endParaRPr lang="en-US" sz="3200" dirty="0"/>
          </a:p>
          <a:p>
            <a:pPr>
              <a:buFont typeface="Courier New" pitchFamily="49" charset="0"/>
              <a:buChar char="o"/>
            </a:pPr>
            <a:r>
              <a:rPr lang="en-GB" sz="3200" dirty="0"/>
              <a:t>Enhancing the capacity of Ghana Exim </a:t>
            </a:r>
            <a:r>
              <a:rPr lang="en-GB" sz="3200" dirty="0" smtClean="0"/>
              <a:t>Bank</a:t>
            </a:r>
          </a:p>
          <a:p>
            <a:pPr>
              <a:buFont typeface="Wingdings" pitchFamily="2" charset="2"/>
              <a:buChar char="Ø"/>
            </a:pPr>
            <a:r>
              <a:rPr lang="en-GB" sz="3200" dirty="0" smtClean="0">
                <a:solidFill>
                  <a:srgbClr val="00B050"/>
                </a:solidFill>
              </a:rPr>
              <a:t>NIB and ADB to merge?</a:t>
            </a:r>
          </a:p>
          <a:p>
            <a:pPr>
              <a:buFont typeface="Wingdings" pitchFamily="2" charset="2"/>
              <a:buChar char="Ø"/>
            </a:pPr>
            <a:r>
              <a:rPr lang="en-GB" sz="3200" dirty="0" smtClean="0">
                <a:solidFill>
                  <a:srgbClr val="00B050"/>
                </a:solidFill>
              </a:rPr>
              <a:t>Universal banking License or focus on </a:t>
            </a:r>
            <a:r>
              <a:rPr lang="en-GB" sz="3200" dirty="0" err="1" smtClean="0">
                <a:solidFill>
                  <a:srgbClr val="00B050"/>
                </a:solidFill>
              </a:rPr>
              <a:t>Agric</a:t>
            </a:r>
            <a:r>
              <a:rPr lang="en-GB" sz="3200" dirty="0" smtClean="0">
                <a:solidFill>
                  <a:srgbClr val="00B050"/>
                </a:solidFill>
              </a:rPr>
              <a:t> and manufacturing?</a:t>
            </a:r>
          </a:p>
          <a:p>
            <a:pPr>
              <a:buFont typeface="Wingdings" pitchFamily="2" charset="2"/>
              <a:buChar char="Ø"/>
            </a:pPr>
            <a:r>
              <a:rPr lang="en-GB" sz="3200" dirty="0" smtClean="0">
                <a:solidFill>
                  <a:srgbClr val="00B050"/>
                </a:solidFill>
              </a:rPr>
              <a:t>Will interest of SMEs be served outside the formal traditional credit appraisal system?</a:t>
            </a:r>
            <a:endParaRPr lang="en-US" sz="3200" dirty="0">
              <a:solidFill>
                <a:srgbClr val="00B050"/>
              </a:solidFill>
            </a:endParaRPr>
          </a:p>
          <a:p>
            <a:pPr>
              <a:buFont typeface="Wingdings" pitchFamily="2" charset="2"/>
              <a:buChar char="q"/>
            </a:pPr>
            <a:endParaRPr lang="en-US" sz="3200" dirty="0"/>
          </a:p>
          <a:p>
            <a:pPr marL="285750" indent="-285750">
              <a:buFont typeface="Wingdings" pitchFamily="2" charset="2"/>
              <a:buChar char="q"/>
            </a:pPr>
            <a:endParaRPr lang="en-GB" sz="3200" dirty="0" smtClean="0">
              <a:solidFill>
                <a:srgbClr val="00B050"/>
              </a:solidFill>
            </a:endParaRPr>
          </a:p>
          <a:p>
            <a:pPr>
              <a:buFont typeface="Wingdings" pitchFamily="2" charset="2"/>
              <a:buChar char="q"/>
            </a:pPr>
            <a:endParaRPr lang="en-US" sz="3200" dirty="0"/>
          </a:p>
          <a:p>
            <a:pPr marL="285750" indent="-285750">
              <a:buFont typeface="Wingdings" pitchFamily="2" charset="2"/>
              <a:buChar char="q"/>
            </a:pPr>
            <a:endParaRPr lang="en-GB" sz="3200" dirty="0" smtClean="0"/>
          </a:p>
          <a:p>
            <a:pPr marL="285750" indent="-285750">
              <a:buFont typeface="Wingdings" pitchFamily="2" charset="2"/>
              <a:buChar char="q"/>
            </a:pPr>
            <a:endParaRPr lang="en-GB" sz="3200" dirty="0" smtClean="0"/>
          </a:p>
          <a:p>
            <a:pPr marL="285750" indent="-285750">
              <a:buFont typeface="Wingdings" pitchFamily="2" charset="2"/>
              <a:buChar char="q"/>
            </a:pPr>
            <a:endParaRPr lang="en-US" sz="2900" dirty="0" smtClean="0"/>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5" name="Slide Number Placeholder 4"/>
          <p:cNvSpPr>
            <a:spLocks noGrp="1"/>
          </p:cNvSpPr>
          <p:nvPr>
            <p:ph type="sldNum" sz="quarter" idx="12"/>
          </p:nvPr>
        </p:nvSpPr>
        <p:spPr/>
        <p:txBody>
          <a:bodyPr/>
          <a:lstStyle/>
          <a:p>
            <a:fld id="{16E3C108-8F26-41C2-BEEB-67A9851DF140}" type="slidenum">
              <a:rPr lang="en-US" smtClean="0"/>
              <a:t>16</a:t>
            </a:fld>
            <a:endParaRPr lang="en-US"/>
          </a:p>
        </p:txBody>
      </p:sp>
    </p:spTree>
    <p:extLst>
      <p:ext uri="{BB962C8B-B14F-4D97-AF65-F5344CB8AC3E}">
        <p14:creationId xmlns:p14="http://schemas.microsoft.com/office/powerpoint/2010/main" val="35293706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365127"/>
            <a:ext cx="8322167" cy="755335"/>
          </a:xfrm>
        </p:spPr>
        <p:txBody>
          <a:bodyPr>
            <a:normAutofit/>
          </a:bodyPr>
          <a:lstStyle/>
          <a:p>
            <a:r>
              <a:rPr lang="en-US" dirty="0" smtClean="0">
                <a:solidFill>
                  <a:prstClr val="black"/>
                </a:solidFill>
                <a:latin typeface="Times New Roman" panose="02020603050405020304" pitchFamily="18" charset="0"/>
                <a:cs typeface="Times New Roman" panose="02020603050405020304" pitchFamily="18" charset="0"/>
              </a:rPr>
              <a:t>3. THE REAL SECTOR – Industry</a:t>
            </a:r>
            <a:endParaRPr lang="en-GB" dirty="0"/>
          </a:p>
        </p:txBody>
      </p:sp>
      <p:sp>
        <p:nvSpPr>
          <p:cNvPr id="3" name="Content Placeholder 2"/>
          <p:cNvSpPr>
            <a:spLocks noGrp="1"/>
          </p:cNvSpPr>
          <p:nvPr>
            <p:ph sz="half" idx="1"/>
          </p:nvPr>
        </p:nvSpPr>
        <p:spPr>
          <a:xfrm>
            <a:off x="115910" y="1236371"/>
            <a:ext cx="8886421" cy="5151549"/>
          </a:xfrm>
          <a:prstGeom prst="rect">
            <a:avLst/>
          </a:prstGeom>
        </p:spPr>
        <p:txBody>
          <a:bodyPr>
            <a:normAutofit/>
          </a:bodyPr>
          <a:lstStyle/>
          <a:p>
            <a:pPr lvl="0">
              <a:buFont typeface="Wingdings" pitchFamily="2" charset="2"/>
              <a:buChar char="q"/>
            </a:pPr>
            <a:r>
              <a:rPr lang="en-GB" sz="3200" dirty="0"/>
              <a:t>Unlike the 2017 budget, the 2018 was silent on any programme to promote made-in Ghana </a:t>
            </a:r>
            <a:r>
              <a:rPr lang="en-US" sz="3200" dirty="0" smtClean="0"/>
              <a:t> </a:t>
            </a:r>
            <a:endParaRPr lang="en-US" sz="3200" dirty="0"/>
          </a:p>
          <a:p>
            <a:pPr>
              <a:buFont typeface="Wingdings" pitchFamily="2" charset="2"/>
              <a:buChar char="q"/>
            </a:pPr>
            <a:r>
              <a:rPr lang="en-GB" sz="3200" dirty="0" smtClean="0"/>
              <a:t>Using </a:t>
            </a:r>
            <a:r>
              <a:rPr lang="en-GB" sz="3200" dirty="0"/>
              <a:t>tariff and nontariff protectionist methods to shore up the competitiveness of local industries on the Ghanaian </a:t>
            </a:r>
            <a:r>
              <a:rPr lang="en-GB" sz="3200" dirty="0" smtClean="0"/>
              <a:t>market</a:t>
            </a:r>
          </a:p>
          <a:p>
            <a:pPr>
              <a:buFont typeface="Wingdings" pitchFamily="2" charset="2"/>
              <a:buChar char="Ø"/>
            </a:pPr>
            <a:r>
              <a:rPr lang="en-GB" sz="3200" b="1" dirty="0"/>
              <a:t> </a:t>
            </a:r>
            <a:r>
              <a:rPr lang="en-GB" sz="3200" b="1" dirty="0" smtClean="0">
                <a:solidFill>
                  <a:srgbClr val="00B050"/>
                </a:solidFill>
              </a:rPr>
              <a:t>What about the influx of cheap imported goods on the local markets?</a:t>
            </a:r>
          </a:p>
          <a:p>
            <a:pPr>
              <a:buFont typeface="Wingdings" pitchFamily="2" charset="2"/>
              <a:buChar char="Ø"/>
            </a:pPr>
            <a:r>
              <a:rPr lang="en-GB" sz="3200" b="1" dirty="0" smtClean="0">
                <a:solidFill>
                  <a:srgbClr val="00B050"/>
                </a:solidFill>
              </a:rPr>
              <a:t>The textile industry is under siege</a:t>
            </a:r>
          </a:p>
          <a:p>
            <a:pPr>
              <a:buFont typeface="Wingdings" pitchFamily="2" charset="2"/>
              <a:buChar char="Ø"/>
            </a:pPr>
            <a:r>
              <a:rPr lang="en-GB" sz="3200" b="1" dirty="0" smtClean="0">
                <a:solidFill>
                  <a:srgbClr val="00B050"/>
                </a:solidFill>
              </a:rPr>
              <a:t>The issue of foreigners trading cheap imported goods on the local market?</a:t>
            </a:r>
          </a:p>
          <a:p>
            <a:pPr>
              <a:buFont typeface="Wingdings" pitchFamily="2" charset="2"/>
              <a:buChar char="q"/>
            </a:pPr>
            <a:endParaRPr lang="en-US" sz="3200" dirty="0"/>
          </a:p>
          <a:p>
            <a:pPr marL="285750" indent="-285750">
              <a:buFont typeface="Wingdings" pitchFamily="2" charset="2"/>
              <a:buChar char="q"/>
            </a:pPr>
            <a:endParaRPr lang="en-GB" sz="3200" dirty="0" smtClean="0">
              <a:solidFill>
                <a:srgbClr val="00B050"/>
              </a:solidFill>
            </a:endParaRPr>
          </a:p>
          <a:p>
            <a:pPr>
              <a:buFont typeface="Wingdings" pitchFamily="2" charset="2"/>
              <a:buChar char="q"/>
            </a:pPr>
            <a:endParaRPr lang="en-US" sz="3200" dirty="0"/>
          </a:p>
          <a:p>
            <a:pPr marL="285750" indent="-285750">
              <a:buFont typeface="Wingdings" pitchFamily="2" charset="2"/>
              <a:buChar char="q"/>
            </a:pPr>
            <a:endParaRPr lang="en-GB" sz="3200" dirty="0" smtClean="0"/>
          </a:p>
          <a:p>
            <a:pPr marL="285750" indent="-285750">
              <a:buFont typeface="Wingdings" pitchFamily="2" charset="2"/>
              <a:buChar char="q"/>
            </a:pPr>
            <a:endParaRPr lang="en-GB" sz="3200" dirty="0" smtClean="0"/>
          </a:p>
          <a:p>
            <a:pPr marL="285750" indent="-285750">
              <a:buFont typeface="Wingdings" pitchFamily="2" charset="2"/>
              <a:buChar char="q"/>
            </a:pPr>
            <a:endParaRPr lang="en-US" sz="2900" dirty="0" smtClean="0"/>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5" name="Slide Number Placeholder 4"/>
          <p:cNvSpPr>
            <a:spLocks noGrp="1"/>
          </p:cNvSpPr>
          <p:nvPr>
            <p:ph type="sldNum" sz="quarter" idx="12"/>
          </p:nvPr>
        </p:nvSpPr>
        <p:spPr/>
        <p:txBody>
          <a:bodyPr/>
          <a:lstStyle/>
          <a:p>
            <a:fld id="{16E3C108-8F26-41C2-BEEB-67A9851DF140}" type="slidenum">
              <a:rPr lang="en-US" smtClean="0"/>
              <a:t>17</a:t>
            </a:fld>
            <a:endParaRPr lang="en-US"/>
          </a:p>
        </p:txBody>
      </p:sp>
    </p:spTree>
    <p:extLst>
      <p:ext uri="{BB962C8B-B14F-4D97-AF65-F5344CB8AC3E}">
        <p14:creationId xmlns:p14="http://schemas.microsoft.com/office/powerpoint/2010/main" val="31702780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365127"/>
            <a:ext cx="8322167" cy="755335"/>
          </a:xfrm>
        </p:spPr>
        <p:txBody>
          <a:bodyPr>
            <a:normAutofit/>
          </a:bodyPr>
          <a:lstStyle/>
          <a:p>
            <a:r>
              <a:rPr lang="en-US" dirty="0" smtClean="0">
                <a:solidFill>
                  <a:prstClr val="black"/>
                </a:solidFill>
                <a:latin typeface="Times New Roman" panose="02020603050405020304" pitchFamily="18" charset="0"/>
                <a:cs typeface="Times New Roman" panose="02020603050405020304" pitchFamily="18" charset="0"/>
              </a:rPr>
              <a:t>3. THE REAL SECTOR – Services</a:t>
            </a:r>
            <a:endParaRPr lang="en-GB" dirty="0"/>
          </a:p>
        </p:txBody>
      </p:sp>
      <p:sp>
        <p:nvSpPr>
          <p:cNvPr id="3" name="Content Placeholder 2"/>
          <p:cNvSpPr>
            <a:spLocks noGrp="1"/>
          </p:cNvSpPr>
          <p:nvPr>
            <p:ph sz="half" idx="1"/>
          </p:nvPr>
        </p:nvSpPr>
        <p:spPr>
          <a:xfrm>
            <a:off x="115910" y="1236371"/>
            <a:ext cx="8886421" cy="5499280"/>
          </a:xfrm>
          <a:prstGeom prst="rect">
            <a:avLst/>
          </a:prstGeom>
        </p:spPr>
        <p:txBody>
          <a:bodyPr>
            <a:normAutofit fontScale="70000" lnSpcReduction="20000"/>
          </a:bodyPr>
          <a:lstStyle/>
          <a:p>
            <a:pPr>
              <a:buFont typeface="Wingdings" pitchFamily="2" charset="2"/>
              <a:buChar char="q"/>
            </a:pPr>
            <a:r>
              <a:rPr lang="en-US" sz="3200" dirty="0" smtClean="0"/>
              <a:t> </a:t>
            </a:r>
            <a:r>
              <a:rPr lang="en-GB" sz="3200" dirty="0"/>
              <a:t>The </a:t>
            </a:r>
            <a:r>
              <a:rPr lang="en-GB" sz="3200" dirty="0" smtClean="0"/>
              <a:t>sector </a:t>
            </a:r>
            <a:r>
              <a:rPr lang="en-GB" sz="3200" dirty="0"/>
              <a:t>grew by 4.7 </a:t>
            </a:r>
            <a:r>
              <a:rPr lang="en-GB" sz="3200" dirty="0" err="1"/>
              <a:t>percent</a:t>
            </a:r>
            <a:r>
              <a:rPr lang="en-GB" sz="3200" dirty="0"/>
              <a:t> in 2017, well below its projected growth rate of 7.7 </a:t>
            </a:r>
            <a:r>
              <a:rPr lang="en-GB" sz="3200" dirty="0" err="1"/>
              <a:t>percent</a:t>
            </a:r>
            <a:r>
              <a:rPr lang="en-GB" sz="3200" dirty="0"/>
              <a:t> and lower than its performance of 5.7 </a:t>
            </a:r>
            <a:r>
              <a:rPr lang="en-GB" sz="3200" dirty="0" err="1"/>
              <a:t>percent</a:t>
            </a:r>
            <a:r>
              <a:rPr lang="en-GB" sz="3200" dirty="0"/>
              <a:t> in </a:t>
            </a:r>
            <a:r>
              <a:rPr lang="en-GB" sz="3200" dirty="0" smtClean="0"/>
              <a:t>2016.</a:t>
            </a:r>
          </a:p>
          <a:p>
            <a:pPr>
              <a:buFont typeface="Wingdings" pitchFamily="2" charset="2"/>
              <a:buChar char="q"/>
            </a:pPr>
            <a:r>
              <a:rPr lang="en-GB" sz="3200" dirty="0" smtClean="0"/>
              <a:t>The </a:t>
            </a:r>
            <a:r>
              <a:rPr lang="en-GB" sz="3200" dirty="0"/>
              <a:t>services sector remains the largest contributor to GDP, accounting for approximately </a:t>
            </a:r>
            <a:r>
              <a:rPr lang="en-GB" sz="3200" b="1" dirty="0"/>
              <a:t>55.9 </a:t>
            </a:r>
            <a:r>
              <a:rPr lang="en-GB" sz="3200" b="1" dirty="0" err="1"/>
              <a:t>percent</a:t>
            </a:r>
            <a:r>
              <a:rPr lang="en-GB" sz="3200" dirty="0"/>
              <a:t>, a marginal decline from its GDP share of </a:t>
            </a:r>
            <a:r>
              <a:rPr lang="en-GB" sz="3200" b="1" dirty="0"/>
              <a:t>56.8 </a:t>
            </a:r>
            <a:r>
              <a:rPr lang="en-GB" sz="3200" b="1" dirty="0" err="1"/>
              <a:t>percent</a:t>
            </a:r>
            <a:r>
              <a:rPr lang="en-GB" sz="3200" dirty="0"/>
              <a:t> in 2016</a:t>
            </a:r>
            <a:r>
              <a:rPr lang="en-GB" sz="3200" dirty="0" smtClean="0"/>
              <a:t>.</a:t>
            </a:r>
          </a:p>
          <a:p>
            <a:pPr marL="0" indent="0">
              <a:buNone/>
            </a:pPr>
            <a:endParaRPr lang="en-GB" sz="3200" u="sng" dirty="0" smtClean="0"/>
          </a:p>
          <a:p>
            <a:pPr marL="0" indent="0">
              <a:buNone/>
            </a:pPr>
            <a:r>
              <a:rPr lang="en-GB" sz="3200" b="1" u="sng" dirty="0" smtClean="0"/>
              <a:t>Key Outcomes </a:t>
            </a:r>
            <a:r>
              <a:rPr lang="en-GB" sz="3200" b="1" u="sng" dirty="0"/>
              <a:t>in </a:t>
            </a:r>
            <a:r>
              <a:rPr lang="en-GB" sz="3200" b="1" u="sng" dirty="0" smtClean="0"/>
              <a:t>2017</a:t>
            </a:r>
            <a:endParaRPr lang="en-US" sz="3200" b="1" u="sng" dirty="0"/>
          </a:p>
          <a:p>
            <a:pPr lvl="0">
              <a:buFont typeface="Courier New" pitchFamily="49" charset="0"/>
              <a:buChar char="o"/>
            </a:pPr>
            <a:r>
              <a:rPr lang="en-GB" sz="3200" dirty="0"/>
              <a:t>Reforming and strengthening the education system  </a:t>
            </a:r>
            <a:r>
              <a:rPr lang="en-GB" sz="3200" dirty="0" smtClean="0"/>
              <a:t>- implementation </a:t>
            </a:r>
            <a:r>
              <a:rPr lang="en-GB" sz="3200" dirty="0"/>
              <a:t>of the free SHS and investment for Technical, Vocational and Agricultural Education and Training </a:t>
            </a:r>
            <a:endParaRPr lang="en-US" sz="3200" dirty="0"/>
          </a:p>
          <a:p>
            <a:pPr lvl="0">
              <a:buFont typeface="Courier New" pitchFamily="49" charset="0"/>
              <a:buChar char="o"/>
            </a:pPr>
            <a:r>
              <a:rPr lang="en-GB" sz="3200" dirty="0"/>
              <a:t>Roll-out of free SHS to ensure equal opportunities for all and enhancement of human capital for the country;</a:t>
            </a:r>
            <a:endParaRPr lang="en-US" sz="3200" dirty="0"/>
          </a:p>
          <a:p>
            <a:pPr lvl="0">
              <a:buFont typeface="Courier New" pitchFamily="49" charset="0"/>
              <a:buChar char="o"/>
            </a:pPr>
            <a:r>
              <a:rPr lang="en-GB" sz="3200" dirty="0"/>
              <a:t>Restoration of teachers and nurses training allowances (43,570 trainees)</a:t>
            </a:r>
            <a:endParaRPr lang="en-US" sz="3200" dirty="0"/>
          </a:p>
          <a:p>
            <a:pPr lvl="0">
              <a:buFont typeface="Courier New" pitchFamily="49" charset="0"/>
              <a:buChar char="o"/>
            </a:pPr>
            <a:r>
              <a:rPr lang="en-GB" sz="3200" dirty="0"/>
              <a:t>Reviewing and strengthening the National Health Insurance Scheme (NHIS), LEAP, School Feeding and other social intervention </a:t>
            </a:r>
            <a:r>
              <a:rPr lang="en-GB" sz="3200" dirty="0" smtClean="0"/>
              <a:t>programmes</a:t>
            </a:r>
          </a:p>
          <a:p>
            <a:pPr lvl="0">
              <a:buFont typeface="Wingdings" pitchFamily="2" charset="2"/>
              <a:buChar char="Ø"/>
            </a:pPr>
            <a:r>
              <a:rPr lang="en-GB" sz="3200" b="1" dirty="0" smtClean="0">
                <a:solidFill>
                  <a:srgbClr val="00B050"/>
                </a:solidFill>
              </a:rPr>
              <a:t>What about trainee allowances of those in Agricultural colleges to ensure that the Planting for Food and Jobs initiative succeeds?</a:t>
            </a:r>
          </a:p>
          <a:p>
            <a:pPr>
              <a:buFont typeface="Wingdings" pitchFamily="2" charset="2"/>
              <a:buChar char="q"/>
            </a:pPr>
            <a:endParaRPr lang="en-US" sz="3200" dirty="0"/>
          </a:p>
          <a:p>
            <a:pPr marL="285750" indent="-285750">
              <a:buFont typeface="Wingdings" pitchFamily="2" charset="2"/>
              <a:buChar char="q"/>
            </a:pPr>
            <a:endParaRPr lang="en-GB" sz="3200" dirty="0" smtClean="0">
              <a:solidFill>
                <a:srgbClr val="00B050"/>
              </a:solidFill>
            </a:endParaRPr>
          </a:p>
          <a:p>
            <a:pPr>
              <a:buFont typeface="Wingdings" pitchFamily="2" charset="2"/>
              <a:buChar char="q"/>
            </a:pPr>
            <a:endParaRPr lang="en-US" sz="3200" dirty="0"/>
          </a:p>
          <a:p>
            <a:pPr marL="285750" indent="-285750">
              <a:buFont typeface="Wingdings" pitchFamily="2" charset="2"/>
              <a:buChar char="q"/>
            </a:pPr>
            <a:endParaRPr lang="en-GB" sz="3200" dirty="0" smtClean="0"/>
          </a:p>
          <a:p>
            <a:pPr marL="285750" indent="-285750">
              <a:buFont typeface="Wingdings" pitchFamily="2" charset="2"/>
              <a:buChar char="q"/>
            </a:pPr>
            <a:endParaRPr lang="en-GB" sz="3200" dirty="0" smtClean="0"/>
          </a:p>
          <a:p>
            <a:pPr marL="285750" indent="-285750">
              <a:buFont typeface="Wingdings" pitchFamily="2" charset="2"/>
              <a:buChar char="q"/>
            </a:pPr>
            <a:endParaRPr lang="en-US" sz="2900" dirty="0" smtClean="0"/>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5" name="Slide Number Placeholder 4"/>
          <p:cNvSpPr>
            <a:spLocks noGrp="1"/>
          </p:cNvSpPr>
          <p:nvPr>
            <p:ph type="sldNum" sz="quarter" idx="12"/>
          </p:nvPr>
        </p:nvSpPr>
        <p:spPr/>
        <p:txBody>
          <a:bodyPr/>
          <a:lstStyle/>
          <a:p>
            <a:fld id="{16E3C108-8F26-41C2-BEEB-67A9851DF140}" type="slidenum">
              <a:rPr lang="en-US" smtClean="0"/>
              <a:t>18</a:t>
            </a:fld>
            <a:endParaRPr lang="en-US"/>
          </a:p>
        </p:txBody>
      </p:sp>
    </p:spTree>
    <p:extLst>
      <p:ext uri="{BB962C8B-B14F-4D97-AF65-F5344CB8AC3E}">
        <p14:creationId xmlns:p14="http://schemas.microsoft.com/office/powerpoint/2010/main" val="9440148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365128"/>
            <a:ext cx="8322167" cy="587910"/>
          </a:xfrm>
        </p:spPr>
        <p:txBody>
          <a:bodyPr>
            <a:normAutofit fontScale="90000"/>
          </a:bodyPr>
          <a:lstStyle/>
          <a:p>
            <a:r>
              <a:rPr lang="en-US" dirty="0" smtClean="0">
                <a:solidFill>
                  <a:prstClr val="black"/>
                </a:solidFill>
                <a:latin typeface="Times New Roman" panose="02020603050405020304" pitchFamily="18" charset="0"/>
                <a:cs typeface="Times New Roman" panose="02020603050405020304" pitchFamily="18" charset="0"/>
              </a:rPr>
              <a:t>3. THE REAL SECTOR – Services</a:t>
            </a:r>
            <a:endParaRPr lang="en-GB" dirty="0"/>
          </a:p>
        </p:txBody>
      </p:sp>
      <p:sp>
        <p:nvSpPr>
          <p:cNvPr id="3" name="Content Placeholder 2"/>
          <p:cNvSpPr>
            <a:spLocks noGrp="1"/>
          </p:cNvSpPr>
          <p:nvPr>
            <p:ph sz="half" idx="1"/>
          </p:nvPr>
        </p:nvSpPr>
        <p:spPr>
          <a:xfrm>
            <a:off x="115910" y="1030311"/>
            <a:ext cx="8886421" cy="5473520"/>
          </a:xfrm>
          <a:prstGeom prst="rect">
            <a:avLst/>
          </a:prstGeom>
        </p:spPr>
        <p:txBody>
          <a:bodyPr>
            <a:normAutofit fontScale="55000" lnSpcReduction="20000"/>
          </a:bodyPr>
          <a:lstStyle/>
          <a:p>
            <a:pPr marL="0" indent="0">
              <a:buNone/>
            </a:pPr>
            <a:r>
              <a:rPr lang="en-GB" sz="3200" b="1" u="sng" dirty="0" smtClean="0"/>
              <a:t>Education</a:t>
            </a:r>
            <a:endParaRPr lang="en-US" sz="3200" b="1" u="sng" dirty="0"/>
          </a:p>
          <a:p>
            <a:pPr lvl="0">
              <a:buFont typeface="Wingdings" pitchFamily="2" charset="2"/>
              <a:buChar char="q"/>
            </a:pPr>
            <a:r>
              <a:rPr lang="en-US" sz="3200" dirty="0" smtClean="0"/>
              <a:t> </a:t>
            </a:r>
            <a:r>
              <a:rPr lang="en-GB" sz="3800" dirty="0"/>
              <a:t>To fulfil the government’s mandate of free secondary education, the government paid fees of 353,053 for first year Senior High School pupils in the September 2017/18 academic year.</a:t>
            </a:r>
            <a:endParaRPr lang="en-US" sz="3800" dirty="0"/>
          </a:p>
          <a:p>
            <a:pPr lvl="0">
              <a:buFont typeface="Wingdings" pitchFamily="2" charset="2"/>
              <a:buChar char="q"/>
            </a:pPr>
            <a:r>
              <a:rPr lang="en-GB" sz="3800" dirty="0" smtClean="0"/>
              <a:t>Government </a:t>
            </a:r>
            <a:r>
              <a:rPr lang="en-GB" sz="3800" dirty="0"/>
              <a:t>supplied the full complement of core textbooks, supplementary readers and core English Literature books to all first year students. </a:t>
            </a:r>
            <a:endParaRPr lang="en-US" sz="3800" dirty="0"/>
          </a:p>
          <a:p>
            <a:pPr lvl="0">
              <a:buFont typeface="Wingdings" pitchFamily="2" charset="2"/>
              <a:buChar char="q"/>
            </a:pPr>
            <a:r>
              <a:rPr lang="en-GB" sz="3800" dirty="0"/>
              <a:t>Government also released subsidy for continuing students in Senior High Schools. </a:t>
            </a:r>
            <a:endParaRPr lang="en-US" sz="3800" dirty="0"/>
          </a:p>
          <a:p>
            <a:pPr lvl="0">
              <a:buFont typeface="Wingdings" pitchFamily="2" charset="2"/>
              <a:buChar char="q"/>
            </a:pPr>
            <a:r>
              <a:rPr lang="en-GB" sz="3800" dirty="0" smtClean="0"/>
              <a:t>100</a:t>
            </a:r>
            <a:r>
              <a:rPr lang="en-GB" sz="3800" dirty="0"/>
              <a:t>% absorption of registration fees for BECE to ensure that all basic school students sit and justify their entry into SHS</a:t>
            </a:r>
            <a:r>
              <a:rPr lang="en-GB" sz="3800" dirty="0" smtClean="0"/>
              <a:t>.</a:t>
            </a:r>
          </a:p>
          <a:p>
            <a:pPr marL="0" lvl="0" indent="0">
              <a:buNone/>
            </a:pPr>
            <a:endParaRPr lang="en-US" sz="3800" dirty="0"/>
          </a:p>
          <a:p>
            <a:pPr>
              <a:buFont typeface="Wingdings" pitchFamily="2" charset="2"/>
              <a:buChar char="Ø"/>
            </a:pPr>
            <a:r>
              <a:rPr lang="en-GB" sz="3800" dirty="0" smtClean="0">
                <a:solidFill>
                  <a:srgbClr val="00B050"/>
                </a:solidFill>
              </a:rPr>
              <a:t> Uncoordinated Computer Placement System (a number of pupils posted to day schools outside their geographical areas, pupils from private schools severely disadvantaged)</a:t>
            </a:r>
          </a:p>
          <a:p>
            <a:pPr>
              <a:buFont typeface="Wingdings" pitchFamily="2" charset="2"/>
              <a:buChar char="Ø"/>
            </a:pPr>
            <a:r>
              <a:rPr lang="en-GB" sz="3800" dirty="0" smtClean="0">
                <a:solidFill>
                  <a:srgbClr val="00B050"/>
                </a:solidFill>
              </a:rPr>
              <a:t>The </a:t>
            </a:r>
            <a:r>
              <a:rPr lang="en-GB" sz="3800" dirty="0">
                <a:solidFill>
                  <a:srgbClr val="00B050"/>
                </a:solidFill>
              </a:rPr>
              <a:t>financial burden for free SHS can be enormous in ensuing years, as new cohorts join the stream and the added pressures on infrastructure increase. </a:t>
            </a:r>
            <a:endParaRPr lang="en-US" sz="3800" dirty="0">
              <a:solidFill>
                <a:srgbClr val="00B050"/>
              </a:solidFill>
            </a:endParaRPr>
          </a:p>
          <a:p>
            <a:pPr lvl="0">
              <a:buFont typeface="Wingdings" pitchFamily="2" charset="2"/>
              <a:buChar char="Ø"/>
            </a:pPr>
            <a:r>
              <a:rPr lang="en-GB" sz="3800" dirty="0">
                <a:solidFill>
                  <a:srgbClr val="00B050"/>
                </a:solidFill>
              </a:rPr>
              <a:t>Issues on sustainability </a:t>
            </a:r>
            <a:r>
              <a:rPr lang="en-GB" sz="3800" dirty="0" smtClean="0">
                <a:solidFill>
                  <a:srgbClr val="00B050"/>
                </a:solidFill>
              </a:rPr>
              <a:t>-  but it </a:t>
            </a:r>
            <a:r>
              <a:rPr lang="en-GB" sz="3800" dirty="0">
                <a:solidFill>
                  <a:srgbClr val="00B050"/>
                </a:solidFill>
              </a:rPr>
              <a:t>is commendable to notice the preparations for </a:t>
            </a:r>
            <a:r>
              <a:rPr lang="en-GB" sz="3800" dirty="0">
                <a:solidFill>
                  <a:srgbClr val="FF0000"/>
                </a:solidFill>
              </a:rPr>
              <a:t>other sources of funding</a:t>
            </a:r>
            <a:r>
              <a:rPr lang="en-GB" sz="3800" dirty="0">
                <a:solidFill>
                  <a:srgbClr val="00B050"/>
                </a:solidFill>
              </a:rPr>
              <a:t>, such as the proposed Educational Fund which is earmarked for implementation in 2018</a:t>
            </a:r>
            <a:r>
              <a:rPr lang="en-GB" sz="3800" dirty="0" smtClean="0">
                <a:solidFill>
                  <a:srgbClr val="00B050"/>
                </a:solidFill>
              </a:rPr>
              <a:t>.</a:t>
            </a:r>
            <a:endParaRPr lang="en-GB" sz="3200" dirty="0" smtClean="0"/>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5" name="Slide Number Placeholder 4"/>
          <p:cNvSpPr>
            <a:spLocks noGrp="1"/>
          </p:cNvSpPr>
          <p:nvPr>
            <p:ph type="sldNum" sz="quarter" idx="12"/>
          </p:nvPr>
        </p:nvSpPr>
        <p:spPr/>
        <p:txBody>
          <a:bodyPr/>
          <a:lstStyle/>
          <a:p>
            <a:fld id="{16E3C108-8F26-41C2-BEEB-67A9851DF140}" type="slidenum">
              <a:rPr lang="en-US" smtClean="0"/>
              <a:t>19</a:t>
            </a:fld>
            <a:endParaRPr lang="en-US"/>
          </a:p>
        </p:txBody>
      </p:sp>
    </p:spTree>
    <p:extLst>
      <p:ext uri="{BB962C8B-B14F-4D97-AF65-F5344CB8AC3E}">
        <p14:creationId xmlns:p14="http://schemas.microsoft.com/office/powerpoint/2010/main" val="29499191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912689"/>
          </a:xfrm>
        </p:spPr>
        <p:txBody>
          <a:bodyPr>
            <a:normAutofit/>
          </a:bodyPr>
          <a:lstStyle/>
          <a:p>
            <a:pPr algn="ctr"/>
            <a:r>
              <a:rPr lang="en-US" sz="3000" dirty="0">
                <a:latin typeface="Times New Roman" panose="02020603050405020304" pitchFamily="18" charset="0"/>
                <a:cs typeface="Times New Roman" panose="02020603050405020304" pitchFamily="18" charset="0"/>
              </a:rPr>
              <a:t>OUTLINE </a:t>
            </a:r>
            <a:endParaRPr lang="en-GB" sz="3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half" idx="1"/>
          </p:nvPr>
        </p:nvSpPr>
        <p:spPr>
          <a:xfrm>
            <a:off x="234462" y="984738"/>
            <a:ext cx="3587261" cy="5709139"/>
          </a:xfrm>
          <a:prstGeom prst="rect">
            <a:avLst/>
          </a:prstGeom>
        </p:spPr>
        <p:txBody>
          <a:bodyPr>
            <a:noAutofit/>
          </a:bodyPr>
          <a:lstStyle/>
          <a:p>
            <a:pPr>
              <a:buFont typeface="Wingdings" pitchFamily="2" charset="2"/>
              <a:buChar char="q"/>
            </a:pPr>
            <a:r>
              <a:rPr lang="en-US" sz="32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Introduction </a:t>
            </a:r>
            <a:endParaRPr lang="en-US" sz="2800" dirty="0">
              <a:latin typeface="Times New Roman" panose="02020603050405020304" pitchFamily="18" charset="0"/>
              <a:cs typeface="Times New Roman" panose="02020603050405020304" pitchFamily="18" charset="0"/>
            </a:endParaRPr>
          </a:p>
          <a:p>
            <a:pPr>
              <a:buFont typeface="Wingdings" pitchFamily="2" charset="2"/>
              <a:buChar char="q"/>
            </a:pPr>
            <a:r>
              <a:rPr lang="en-US" sz="2800" dirty="0" smtClean="0">
                <a:latin typeface="Times New Roman" panose="02020603050405020304" pitchFamily="18" charset="0"/>
                <a:cs typeface="Times New Roman" panose="02020603050405020304" pitchFamily="18" charset="0"/>
              </a:rPr>
              <a:t> Global Growth Trends</a:t>
            </a:r>
          </a:p>
          <a:p>
            <a:pPr>
              <a:buFont typeface="Wingdings" pitchFamily="2" charset="2"/>
              <a:buChar char="q"/>
            </a:pPr>
            <a:r>
              <a:rPr lang="en-US" sz="2800" dirty="0" smtClean="0">
                <a:latin typeface="Times New Roman" panose="02020603050405020304" pitchFamily="18" charset="0"/>
                <a:cs typeface="Times New Roman" panose="02020603050405020304" pitchFamily="18" charset="0"/>
              </a:rPr>
              <a:t>The Real Sector</a:t>
            </a:r>
          </a:p>
          <a:p>
            <a:r>
              <a:rPr lang="en-US" sz="2800" dirty="0" smtClean="0">
                <a:latin typeface="Times New Roman" panose="02020603050405020304" pitchFamily="18" charset="0"/>
                <a:cs typeface="Times New Roman" panose="02020603050405020304" pitchFamily="18" charset="0"/>
              </a:rPr>
              <a:t>Agriculture</a:t>
            </a:r>
          </a:p>
          <a:p>
            <a:r>
              <a:rPr lang="en-US" sz="2800" dirty="0" smtClean="0">
                <a:latin typeface="Times New Roman" panose="02020603050405020304" pitchFamily="18" charset="0"/>
                <a:cs typeface="Times New Roman" panose="02020603050405020304" pitchFamily="18" charset="0"/>
              </a:rPr>
              <a:t>Industry</a:t>
            </a:r>
          </a:p>
          <a:p>
            <a:r>
              <a:rPr lang="en-US" sz="2800" dirty="0" smtClean="0">
                <a:latin typeface="Times New Roman" panose="02020603050405020304" pitchFamily="18" charset="0"/>
                <a:cs typeface="Times New Roman" panose="02020603050405020304" pitchFamily="18" charset="0"/>
              </a:rPr>
              <a:t>Services</a:t>
            </a:r>
          </a:p>
          <a:p>
            <a:pPr>
              <a:buFont typeface="Wingdings" pitchFamily="2" charset="2"/>
              <a:buChar char="q"/>
            </a:pPr>
            <a:r>
              <a:rPr lang="en-US" sz="2800" dirty="0" smtClean="0">
                <a:latin typeface="Times New Roman" panose="02020603050405020304" pitchFamily="18" charset="0"/>
                <a:cs typeface="Times New Roman" panose="02020603050405020304" pitchFamily="18" charset="0"/>
              </a:rPr>
              <a:t> Fiscal Developments </a:t>
            </a:r>
          </a:p>
          <a:p>
            <a:pPr>
              <a:buFont typeface="Wingdings" pitchFamily="2" charset="2"/>
              <a:buChar char="q"/>
            </a:pPr>
            <a:r>
              <a:rPr lang="en-US" sz="2800" dirty="0" smtClean="0">
                <a:latin typeface="Times New Roman" panose="02020603050405020304" pitchFamily="18" charset="0"/>
                <a:cs typeface="Times New Roman" panose="02020603050405020304" pitchFamily="18" charset="0"/>
              </a:rPr>
              <a:t>Monetary Sector</a:t>
            </a:r>
          </a:p>
          <a:p>
            <a:pPr>
              <a:buFont typeface="Wingdings" pitchFamily="2" charset="2"/>
              <a:buChar char="q"/>
            </a:pPr>
            <a:r>
              <a:rPr lang="en-US" sz="2800" dirty="0" smtClean="0">
                <a:latin typeface="Times New Roman" panose="02020603050405020304" pitchFamily="18" charset="0"/>
                <a:cs typeface="Times New Roman" panose="02020603050405020304" pitchFamily="18" charset="0"/>
              </a:rPr>
              <a:t>Public Debt</a:t>
            </a:r>
          </a:p>
          <a:p>
            <a:pPr>
              <a:buFont typeface="Wingdings" pitchFamily="2" charset="2"/>
              <a:buChar char="q"/>
            </a:pPr>
            <a:r>
              <a:rPr lang="en-US" sz="2800" dirty="0" smtClean="0">
                <a:latin typeface="Times New Roman" panose="02020603050405020304" pitchFamily="18" charset="0"/>
                <a:cs typeface="Times New Roman" panose="02020603050405020304" pitchFamily="18" charset="0"/>
              </a:rPr>
              <a:t>Conclusion &amp; Policy Options</a:t>
            </a:r>
            <a:endParaRPr lang="en-US" sz="2800" dirty="0">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sz="half" idx="2"/>
          </p:nvPr>
        </p:nvSpPr>
        <p:spPr/>
        <p:txBody>
          <a:bodyPr/>
          <a:lstStyle/>
          <a:p>
            <a:endParaRPr lang="en-US" dirty="0"/>
          </a:p>
        </p:txBody>
      </p:sp>
      <p:sp>
        <p:nvSpPr>
          <p:cNvPr id="4" name="Footer Placeholder 3"/>
          <p:cNvSpPr>
            <a:spLocks noGrp="1"/>
          </p:cNvSpPr>
          <p:nvPr>
            <p:ph type="ftr" sz="quarter" idx="11"/>
          </p:nvPr>
        </p:nvSpPr>
        <p:spPr/>
        <p:txBody>
          <a:bodyPr/>
          <a:lstStyle/>
          <a:p>
            <a:r>
              <a:rPr lang="en-US" smtClean="0"/>
              <a:t>UNIVERSITY OF GHANA</a:t>
            </a:r>
            <a:endParaRPr lang="en-US"/>
          </a:p>
        </p:txBody>
      </p:sp>
      <p:sp>
        <p:nvSpPr>
          <p:cNvPr id="6" name="Slide Number Placeholder 5"/>
          <p:cNvSpPr>
            <a:spLocks noGrp="1"/>
          </p:cNvSpPr>
          <p:nvPr>
            <p:ph type="sldNum" sz="quarter" idx="12"/>
          </p:nvPr>
        </p:nvSpPr>
        <p:spPr/>
        <p:txBody>
          <a:bodyPr/>
          <a:lstStyle/>
          <a:p>
            <a:fld id="{16E3C108-8F26-41C2-BEEB-67A9851DF140}" type="slidenum">
              <a:rPr lang="en-US" smtClean="0"/>
              <a:t>2</a:t>
            </a:fld>
            <a:endParaRPr lang="en-US"/>
          </a:p>
        </p:txBody>
      </p:sp>
      <p:pic>
        <p:nvPicPr>
          <p:cNvPr id="1027" name="Picture 3" descr="C:\Prof. Quartey\Presentations\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48554" y="1301262"/>
            <a:ext cx="3950677" cy="50760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44678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365127"/>
            <a:ext cx="8322167" cy="755335"/>
          </a:xfrm>
        </p:spPr>
        <p:txBody>
          <a:bodyPr>
            <a:normAutofit/>
          </a:bodyPr>
          <a:lstStyle/>
          <a:p>
            <a:r>
              <a:rPr lang="en-US" dirty="0" smtClean="0">
                <a:solidFill>
                  <a:prstClr val="black"/>
                </a:solidFill>
                <a:latin typeface="Times New Roman" panose="02020603050405020304" pitchFamily="18" charset="0"/>
                <a:cs typeface="Times New Roman" panose="02020603050405020304" pitchFamily="18" charset="0"/>
              </a:rPr>
              <a:t>3. THE REAL SECTOR – Services</a:t>
            </a:r>
            <a:endParaRPr lang="en-GB" dirty="0"/>
          </a:p>
        </p:txBody>
      </p:sp>
      <p:sp>
        <p:nvSpPr>
          <p:cNvPr id="3" name="Content Placeholder 2"/>
          <p:cNvSpPr>
            <a:spLocks noGrp="1"/>
          </p:cNvSpPr>
          <p:nvPr>
            <p:ph sz="half" idx="1"/>
          </p:nvPr>
        </p:nvSpPr>
        <p:spPr>
          <a:xfrm>
            <a:off x="115910" y="1236371"/>
            <a:ext cx="8886421" cy="5151549"/>
          </a:xfrm>
          <a:prstGeom prst="rect">
            <a:avLst/>
          </a:prstGeom>
        </p:spPr>
        <p:txBody>
          <a:bodyPr>
            <a:normAutofit fontScale="77500" lnSpcReduction="20000"/>
          </a:bodyPr>
          <a:lstStyle/>
          <a:p>
            <a:pPr marL="0" indent="0">
              <a:buNone/>
            </a:pPr>
            <a:r>
              <a:rPr lang="en-GB" sz="3200" b="1" u="sng" dirty="0" smtClean="0"/>
              <a:t>Health</a:t>
            </a:r>
            <a:endParaRPr lang="en-US" sz="3200" b="1" u="sng" dirty="0"/>
          </a:p>
          <a:p>
            <a:pPr lvl="0">
              <a:buFont typeface="Wingdings" pitchFamily="2" charset="2"/>
              <a:buChar char="q"/>
            </a:pPr>
            <a:r>
              <a:rPr lang="en-GB" sz="4000" dirty="0"/>
              <a:t>Ghana’s performance with regards to the achievement of key health indicators has been mixed. There are gaps in access to health care caused by inadequate and unequal distribution of health infrastructure and personnel</a:t>
            </a:r>
            <a:endParaRPr lang="en-GB" sz="3800" dirty="0" smtClean="0">
              <a:solidFill>
                <a:srgbClr val="00B050"/>
              </a:solidFill>
            </a:endParaRPr>
          </a:p>
          <a:p>
            <a:pPr lvl="0">
              <a:buFont typeface="Wingdings" pitchFamily="2" charset="2"/>
              <a:buChar char="q"/>
            </a:pPr>
            <a:r>
              <a:rPr lang="en-GB" sz="3600" dirty="0"/>
              <a:t>Key steps undertaken in 2017, included the recruitment of 15,667 staff, comprising 11,573 nurses, 247 doctors, 1,883 support staff, 938 allied health staff and 14 physician assistants.</a:t>
            </a:r>
            <a:endParaRPr lang="en-US" sz="3600" dirty="0"/>
          </a:p>
          <a:p>
            <a:pPr lvl="0">
              <a:buFont typeface="Wingdings" pitchFamily="2" charset="2"/>
              <a:buChar char="q"/>
            </a:pPr>
            <a:r>
              <a:rPr lang="en-GB" sz="3600" dirty="0"/>
              <a:t>Government paid GH¢600 million out of the total government indebtedness to the National Health Insurance Scheme (NHIS) and is reviewing the recommendations of the NHIS Review report undertaken in 2016</a:t>
            </a:r>
            <a:r>
              <a:rPr lang="en-GB" sz="3600" dirty="0" smtClean="0"/>
              <a:t>.</a:t>
            </a:r>
            <a:endParaRPr lang="en-GB" sz="3200" dirty="0" smtClean="0">
              <a:solidFill>
                <a:srgbClr val="00B050"/>
              </a:solidFill>
            </a:endParaRPr>
          </a:p>
          <a:p>
            <a:pPr>
              <a:buFont typeface="Wingdings" pitchFamily="2" charset="2"/>
              <a:buChar char="q"/>
            </a:pPr>
            <a:endParaRPr lang="en-US" sz="3200" dirty="0"/>
          </a:p>
          <a:p>
            <a:pPr marL="285750" indent="-285750">
              <a:buFont typeface="Wingdings" pitchFamily="2" charset="2"/>
              <a:buChar char="q"/>
            </a:pPr>
            <a:endParaRPr lang="en-GB" sz="3200" dirty="0" smtClean="0"/>
          </a:p>
          <a:p>
            <a:pPr marL="285750" indent="-285750">
              <a:buFont typeface="Wingdings" pitchFamily="2" charset="2"/>
              <a:buChar char="q"/>
            </a:pPr>
            <a:endParaRPr lang="en-GB" sz="3200" dirty="0" smtClean="0"/>
          </a:p>
          <a:p>
            <a:pPr marL="285750" indent="-285750">
              <a:buFont typeface="Wingdings" pitchFamily="2" charset="2"/>
              <a:buChar char="q"/>
            </a:pPr>
            <a:endParaRPr lang="en-US" sz="2900" dirty="0" smtClean="0"/>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5" name="Slide Number Placeholder 4"/>
          <p:cNvSpPr>
            <a:spLocks noGrp="1"/>
          </p:cNvSpPr>
          <p:nvPr>
            <p:ph type="sldNum" sz="quarter" idx="12"/>
          </p:nvPr>
        </p:nvSpPr>
        <p:spPr/>
        <p:txBody>
          <a:bodyPr/>
          <a:lstStyle/>
          <a:p>
            <a:fld id="{16E3C108-8F26-41C2-BEEB-67A9851DF140}" type="slidenum">
              <a:rPr lang="en-US" smtClean="0"/>
              <a:t>20</a:t>
            </a:fld>
            <a:endParaRPr lang="en-US"/>
          </a:p>
        </p:txBody>
      </p:sp>
    </p:spTree>
    <p:extLst>
      <p:ext uri="{BB962C8B-B14F-4D97-AF65-F5344CB8AC3E}">
        <p14:creationId xmlns:p14="http://schemas.microsoft.com/office/powerpoint/2010/main" val="18365848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365127"/>
            <a:ext cx="8322167" cy="755335"/>
          </a:xfrm>
        </p:spPr>
        <p:txBody>
          <a:bodyPr>
            <a:normAutofit/>
          </a:bodyPr>
          <a:lstStyle/>
          <a:p>
            <a:r>
              <a:rPr lang="en-US" dirty="0" smtClean="0">
                <a:solidFill>
                  <a:prstClr val="black"/>
                </a:solidFill>
                <a:latin typeface="Times New Roman" panose="02020603050405020304" pitchFamily="18" charset="0"/>
                <a:cs typeface="Times New Roman" panose="02020603050405020304" pitchFamily="18" charset="0"/>
              </a:rPr>
              <a:t>3. THE REAL SECTOR – Services</a:t>
            </a:r>
            <a:endParaRPr lang="en-GB" dirty="0"/>
          </a:p>
        </p:txBody>
      </p:sp>
      <p:sp>
        <p:nvSpPr>
          <p:cNvPr id="3" name="Content Placeholder 2"/>
          <p:cNvSpPr>
            <a:spLocks noGrp="1"/>
          </p:cNvSpPr>
          <p:nvPr>
            <p:ph sz="half" idx="1"/>
          </p:nvPr>
        </p:nvSpPr>
        <p:spPr>
          <a:xfrm>
            <a:off x="115910" y="1236371"/>
            <a:ext cx="8886421" cy="5151549"/>
          </a:xfrm>
          <a:prstGeom prst="rect">
            <a:avLst/>
          </a:prstGeom>
        </p:spPr>
        <p:txBody>
          <a:bodyPr>
            <a:normAutofit fontScale="92500" lnSpcReduction="10000"/>
          </a:bodyPr>
          <a:lstStyle/>
          <a:p>
            <a:pPr marL="0" indent="0">
              <a:buNone/>
            </a:pPr>
            <a:r>
              <a:rPr lang="en-GB" sz="3200" b="1" u="sng" dirty="0" smtClean="0"/>
              <a:t>Health</a:t>
            </a:r>
            <a:endParaRPr lang="en-US" sz="3200" b="1" u="sng" dirty="0"/>
          </a:p>
          <a:p>
            <a:pPr lvl="0">
              <a:buFont typeface="Wingdings" pitchFamily="2" charset="2"/>
              <a:buChar char="q"/>
            </a:pPr>
            <a:r>
              <a:rPr lang="en-GB" sz="3600" dirty="0" smtClean="0"/>
              <a:t>Currently</a:t>
            </a:r>
            <a:r>
              <a:rPr lang="en-GB" sz="3600" dirty="0"/>
              <a:t>, child mortality constitutes a major public health concern in Ghana. </a:t>
            </a:r>
            <a:endParaRPr lang="en-GB" sz="3600" dirty="0" smtClean="0"/>
          </a:p>
          <a:p>
            <a:pPr lvl="0">
              <a:buFont typeface="Wingdings" pitchFamily="2" charset="2"/>
              <a:buChar char="q"/>
            </a:pPr>
            <a:r>
              <a:rPr lang="en-GB" sz="3600" dirty="0" smtClean="0"/>
              <a:t>Ghana </a:t>
            </a:r>
            <a:r>
              <a:rPr lang="en-GB" sz="3600" dirty="0"/>
              <a:t>has made significant progress towards reducing child mortality, however institutional infant mortality per 1000 live births increased from 5.8 to 7.5 from June 2016 to June 2017. </a:t>
            </a:r>
            <a:endParaRPr lang="en-US" sz="3600" dirty="0"/>
          </a:p>
          <a:p>
            <a:pPr lvl="0">
              <a:buFont typeface="Wingdings" pitchFamily="2" charset="2"/>
              <a:buChar char="q"/>
            </a:pPr>
            <a:r>
              <a:rPr lang="en-GB" sz="3600" dirty="0"/>
              <a:t>The drivers could be many but chief among them are the challenges with the procurement of vaccines, resulting in lower than targeted immunization coverage in the first half of 2017</a:t>
            </a:r>
            <a:endParaRPr lang="en-US" sz="3600" dirty="0"/>
          </a:p>
          <a:p>
            <a:pPr>
              <a:buFont typeface="Wingdings" pitchFamily="2" charset="2"/>
              <a:buChar char="q"/>
            </a:pPr>
            <a:endParaRPr lang="en-US" sz="3800" dirty="0"/>
          </a:p>
          <a:p>
            <a:pPr marL="285750" indent="-285750">
              <a:buFont typeface="Wingdings" pitchFamily="2" charset="2"/>
              <a:buChar char="q"/>
            </a:pPr>
            <a:endParaRPr lang="en-GB" sz="3200" dirty="0" smtClean="0">
              <a:solidFill>
                <a:srgbClr val="00B050"/>
              </a:solidFill>
            </a:endParaRPr>
          </a:p>
          <a:p>
            <a:pPr>
              <a:buFont typeface="Wingdings" pitchFamily="2" charset="2"/>
              <a:buChar char="q"/>
            </a:pPr>
            <a:endParaRPr lang="en-US" sz="3200" dirty="0"/>
          </a:p>
          <a:p>
            <a:pPr marL="285750" indent="-285750">
              <a:buFont typeface="Wingdings" pitchFamily="2" charset="2"/>
              <a:buChar char="q"/>
            </a:pPr>
            <a:endParaRPr lang="en-GB" sz="3200" dirty="0" smtClean="0"/>
          </a:p>
          <a:p>
            <a:pPr marL="285750" indent="-285750">
              <a:buFont typeface="Wingdings" pitchFamily="2" charset="2"/>
              <a:buChar char="q"/>
            </a:pPr>
            <a:endParaRPr lang="en-GB" sz="3200" dirty="0" smtClean="0"/>
          </a:p>
          <a:p>
            <a:pPr marL="285750" indent="-285750">
              <a:buFont typeface="Wingdings" pitchFamily="2" charset="2"/>
              <a:buChar char="q"/>
            </a:pPr>
            <a:endParaRPr lang="en-US" sz="2900" dirty="0" smtClean="0"/>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5" name="Slide Number Placeholder 4"/>
          <p:cNvSpPr>
            <a:spLocks noGrp="1"/>
          </p:cNvSpPr>
          <p:nvPr>
            <p:ph type="sldNum" sz="quarter" idx="12"/>
          </p:nvPr>
        </p:nvSpPr>
        <p:spPr/>
        <p:txBody>
          <a:bodyPr/>
          <a:lstStyle/>
          <a:p>
            <a:fld id="{16E3C108-8F26-41C2-BEEB-67A9851DF140}" type="slidenum">
              <a:rPr lang="en-US" smtClean="0"/>
              <a:t>21</a:t>
            </a:fld>
            <a:endParaRPr lang="en-US"/>
          </a:p>
        </p:txBody>
      </p:sp>
    </p:spTree>
    <p:extLst>
      <p:ext uri="{BB962C8B-B14F-4D97-AF65-F5344CB8AC3E}">
        <p14:creationId xmlns:p14="http://schemas.microsoft.com/office/powerpoint/2010/main" val="14629668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32609"/>
          </a:xfrm>
        </p:spPr>
        <p:txBody>
          <a:bodyPr>
            <a:normAutofit fontScale="90000"/>
          </a:bodyPr>
          <a:lstStyle/>
          <a:p>
            <a:r>
              <a:rPr lang="en-US" dirty="0" smtClean="0">
                <a:solidFill>
                  <a:prstClr val="black"/>
                </a:solidFill>
                <a:latin typeface="Times New Roman" panose="02020603050405020304" pitchFamily="18" charset="0"/>
                <a:cs typeface="Times New Roman" panose="02020603050405020304" pitchFamily="18" charset="0"/>
              </a:rPr>
              <a:t>3. THE REAL SECTOR – Services</a:t>
            </a:r>
            <a:endParaRPr lang="en-GB" dirty="0"/>
          </a:p>
        </p:txBody>
      </p:sp>
      <p:sp>
        <p:nvSpPr>
          <p:cNvPr id="3" name="Content Placeholder 2"/>
          <p:cNvSpPr>
            <a:spLocks noGrp="1"/>
          </p:cNvSpPr>
          <p:nvPr>
            <p:ph sz="half" idx="1"/>
          </p:nvPr>
        </p:nvSpPr>
        <p:spPr>
          <a:xfrm>
            <a:off x="167425" y="1416675"/>
            <a:ext cx="5628067" cy="5228823"/>
          </a:xfrm>
          <a:prstGeom prst="rect">
            <a:avLst/>
          </a:prstGeom>
        </p:spPr>
        <p:txBody>
          <a:bodyPr>
            <a:normAutofit fontScale="62500" lnSpcReduction="20000"/>
          </a:bodyPr>
          <a:lstStyle/>
          <a:p>
            <a:pPr marL="0" indent="0">
              <a:buNone/>
            </a:pPr>
            <a:r>
              <a:rPr lang="en-GB" sz="3200" b="1" u="sng" dirty="0" smtClean="0"/>
              <a:t>Health</a:t>
            </a:r>
            <a:endParaRPr lang="en-US" sz="3200" b="1" u="sng" dirty="0"/>
          </a:p>
          <a:p>
            <a:pPr lvl="0" algn="just">
              <a:buFont typeface="Wingdings" pitchFamily="2" charset="2"/>
              <a:buChar char="q"/>
            </a:pPr>
            <a:r>
              <a:rPr lang="en-GB" sz="3600" dirty="0" smtClean="0"/>
              <a:t>Water</a:t>
            </a:r>
            <a:r>
              <a:rPr lang="en-GB" sz="3600" dirty="0"/>
              <a:t>, sanitation, and hygiene do impact maternal and new-born health (MNH). </a:t>
            </a:r>
            <a:r>
              <a:rPr lang="en-GB" sz="3600" dirty="0" smtClean="0"/>
              <a:t> Need  for a stronger </a:t>
            </a:r>
            <a:r>
              <a:rPr lang="en-GB" sz="3600" dirty="0"/>
              <a:t>integration of environmental and health sector </a:t>
            </a:r>
            <a:r>
              <a:rPr lang="en-GB" sz="3600" dirty="0" smtClean="0"/>
              <a:t>goals. </a:t>
            </a:r>
            <a:endParaRPr lang="en-US" sz="3600" dirty="0"/>
          </a:p>
          <a:p>
            <a:pPr lvl="0" algn="just">
              <a:buFont typeface="Wingdings" pitchFamily="2" charset="2"/>
              <a:buChar char="q"/>
            </a:pPr>
            <a:r>
              <a:rPr lang="en-GB" sz="3600" dirty="0"/>
              <a:t>Significant progress has been made on extending access to water through the Community Water and Sanitation Agency, but less progress on sanitation. </a:t>
            </a:r>
            <a:endParaRPr lang="en-US" sz="3600" dirty="0"/>
          </a:p>
          <a:p>
            <a:pPr lvl="0" algn="just">
              <a:buFont typeface="Wingdings" pitchFamily="2" charset="2"/>
              <a:buChar char="q"/>
            </a:pPr>
            <a:r>
              <a:rPr lang="en-GB" sz="3600" dirty="0"/>
              <a:t>In 2018, the Ministry will provide 200,000 household toilets and 20,000 institutional latrines to selected communities under the ‘</a:t>
            </a:r>
            <a:r>
              <a:rPr lang="en-GB" sz="3600" b="1" dirty="0"/>
              <a:t>Toilet for All</a:t>
            </a:r>
            <a:r>
              <a:rPr lang="en-GB" sz="3600" dirty="0"/>
              <a:t>’ agenda in a bid to meet the </a:t>
            </a:r>
            <a:r>
              <a:rPr lang="en-GB" sz="3600" b="1" dirty="0"/>
              <a:t>SDG on ending open defecation. </a:t>
            </a:r>
            <a:endParaRPr lang="en-US" sz="3600" b="1" dirty="0"/>
          </a:p>
          <a:p>
            <a:pPr algn="just">
              <a:buFont typeface="Wingdings" pitchFamily="2" charset="2"/>
              <a:buChar char="q"/>
            </a:pPr>
            <a:r>
              <a:rPr lang="en-GB" sz="3600" dirty="0"/>
              <a:t>With the passage of the Law to establish the </a:t>
            </a:r>
            <a:r>
              <a:rPr lang="en-GB" sz="3600" b="1" dirty="0" err="1"/>
              <a:t>Zongo</a:t>
            </a:r>
            <a:r>
              <a:rPr lang="en-GB" sz="3600" b="1" dirty="0"/>
              <a:t> Development Fund</a:t>
            </a:r>
            <a:r>
              <a:rPr lang="en-GB" sz="3600" dirty="0"/>
              <a:t>, we expect that sanitation issues within inner cities and other communities </a:t>
            </a:r>
            <a:r>
              <a:rPr lang="en-GB" sz="3600" dirty="0" smtClean="0"/>
              <a:t>would </a:t>
            </a:r>
            <a:r>
              <a:rPr lang="en-GB" sz="3600" dirty="0"/>
              <a:t>be </a:t>
            </a:r>
            <a:r>
              <a:rPr lang="en-GB" sz="3600" dirty="0" smtClean="0"/>
              <a:t>resolved</a:t>
            </a:r>
            <a:endParaRPr lang="en-US" sz="3800" dirty="0"/>
          </a:p>
          <a:p>
            <a:pPr marL="285750" indent="-285750">
              <a:buFont typeface="Wingdings" pitchFamily="2" charset="2"/>
              <a:buChar char="q"/>
            </a:pPr>
            <a:endParaRPr lang="en-GB" sz="3200" dirty="0" smtClean="0">
              <a:solidFill>
                <a:srgbClr val="00B050"/>
              </a:solidFill>
            </a:endParaRPr>
          </a:p>
          <a:p>
            <a:pPr>
              <a:buFont typeface="Wingdings" pitchFamily="2" charset="2"/>
              <a:buChar char="q"/>
            </a:pPr>
            <a:endParaRPr lang="en-US" sz="3200" dirty="0"/>
          </a:p>
          <a:p>
            <a:pPr marL="285750" indent="-285750">
              <a:buFont typeface="Wingdings" pitchFamily="2" charset="2"/>
              <a:buChar char="q"/>
            </a:pPr>
            <a:endParaRPr lang="en-GB" sz="3200" dirty="0" smtClean="0"/>
          </a:p>
          <a:p>
            <a:pPr marL="285750" indent="-285750">
              <a:buFont typeface="Wingdings" pitchFamily="2" charset="2"/>
              <a:buChar char="q"/>
            </a:pPr>
            <a:endParaRPr lang="en-GB" sz="3200" dirty="0" smtClean="0"/>
          </a:p>
          <a:p>
            <a:pPr marL="285750" indent="-285750">
              <a:buFont typeface="Wingdings" pitchFamily="2" charset="2"/>
              <a:buChar char="q"/>
            </a:pPr>
            <a:endParaRPr lang="en-US" sz="2900" dirty="0" smtClean="0"/>
          </a:p>
        </p:txBody>
      </p:sp>
      <p:sp>
        <p:nvSpPr>
          <p:cNvPr id="4" name="Content Placeholder 3"/>
          <p:cNvSpPr>
            <a:spLocks noGrp="1"/>
          </p:cNvSpPr>
          <p:nvPr>
            <p:ph sz="half" idx="2"/>
          </p:nvPr>
        </p:nvSpPr>
        <p:spPr>
          <a:xfrm>
            <a:off x="5795492" y="1825625"/>
            <a:ext cx="2719857" cy="1986521"/>
          </a:xfrm>
        </p:spPr>
        <p:txBody>
          <a:bodyPr>
            <a:normAutofit fontScale="62500" lnSpcReduction="20000"/>
          </a:bodyPr>
          <a:lstStyle/>
          <a:p>
            <a:endParaRPr lang="en-US" dirty="0"/>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5" name="Slide Number Placeholder 4"/>
          <p:cNvSpPr>
            <a:spLocks noGrp="1"/>
          </p:cNvSpPr>
          <p:nvPr>
            <p:ph type="sldNum" sz="quarter" idx="12"/>
          </p:nvPr>
        </p:nvSpPr>
        <p:spPr/>
        <p:txBody>
          <a:bodyPr/>
          <a:lstStyle/>
          <a:p>
            <a:fld id="{16E3C108-8F26-41C2-BEEB-67A9851DF140}" type="slidenum">
              <a:rPr lang="en-US" smtClean="0"/>
              <a:t>22</a:t>
            </a:fld>
            <a:endParaRPr lang="en-US"/>
          </a:p>
        </p:txBody>
      </p:sp>
      <p:pic>
        <p:nvPicPr>
          <p:cNvPr id="1026" name="Picture 2" descr="C:\Prof. Quartey\Presentations\healt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5493" y="1828800"/>
            <a:ext cx="2678806" cy="1840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75144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32609"/>
          </a:xfrm>
        </p:spPr>
        <p:txBody>
          <a:bodyPr>
            <a:normAutofit fontScale="90000"/>
          </a:bodyPr>
          <a:lstStyle/>
          <a:p>
            <a:r>
              <a:rPr lang="en-US" dirty="0" smtClean="0">
                <a:solidFill>
                  <a:prstClr val="black"/>
                </a:solidFill>
                <a:latin typeface="Times New Roman" panose="02020603050405020304" pitchFamily="18" charset="0"/>
                <a:cs typeface="Times New Roman" panose="02020603050405020304" pitchFamily="18" charset="0"/>
              </a:rPr>
              <a:t>3. THE REAL SECTOR – Services</a:t>
            </a:r>
            <a:endParaRPr lang="en-GB" dirty="0"/>
          </a:p>
        </p:txBody>
      </p:sp>
      <p:sp>
        <p:nvSpPr>
          <p:cNvPr id="3" name="Content Placeholder 2"/>
          <p:cNvSpPr>
            <a:spLocks noGrp="1"/>
          </p:cNvSpPr>
          <p:nvPr>
            <p:ph sz="half" idx="1"/>
          </p:nvPr>
        </p:nvSpPr>
        <p:spPr>
          <a:xfrm>
            <a:off x="167426" y="1416676"/>
            <a:ext cx="8332630" cy="4971246"/>
          </a:xfrm>
          <a:prstGeom prst="rect">
            <a:avLst/>
          </a:prstGeom>
        </p:spPr>
        <p:txBody>
          <a:bodyPr>
            <a:normAutofit fontScale="62500" lnSpcReduction="20000"/>
          </a:bodyPr>
          <a:lstStyle/>
          <a:p>
            <a:pPr marL="0" indent="0">
              <a:buNone/>
            </a:pPr>
            <a:r>
              <a:rPr lang="en-GB" sz="3200" b="1" u="sng" dirty="0" smtClean="0"/>
              <a:t>Other Social Issues</a:t>
            </a:r>
            <a:endParaRPr lang="en-US" sz="3200" b="1" u="sng" dirty="0"/>
          </a:p>
          <a:p>
            <a:pPr algn="just">
              <a:buFont typeface="Wingdings" pitchFamily="2" charset="2"/>
              <a:buChar char="q"/>
            </a:pPr>
            <a:r>
              <a:rPr lang="en-US" sz="3600" dirty="0" smtClean="0"/>
              <a:t> </a:t>
            </a:r>
            <a:r>
              <a:rPr lang="en-GB" sz="4000" i="1" dirty="0"/>
              <a:t>Gaming and Betting Legislation</a:t>
            </a:r>
            <a:endParaRPr lang="en-US" sz="4000" dirty="0"/>
          </a:p>
          <a:p>
            <a:pPr lvl="0" algn="just">
              <a:buFont typeface="Wingdings" pitchFamily="2" charset="2"/>
              <a:buChar char="q"/>
            </a:pPr>
            <a:r>
              <a:rPr lang="en-US" sz="3800" dirty="0" smtClean="0"/>
              <a:t>Alcohol consumption and modes of advertisement </a:t>
            </a:r>
          </a:p>
          <a:p>
            <a:pPr lvl="0" algn="just">
              <a:buFont typeface="Wingdings" pitchFamily="2" charset="2"/>
              <a:buChar char="q"/>
            </a:pPr>
            <a:r>
              <a:rPr lang="en-US" sz="3800" dirty="0" smtClean="0"/>
              <a:t>Internet Fraud</a:t>
            </a:r>
          </a:p>
          <a:p>
            <a:pPr lvl="0" algn="just">
              <a:buFont typeface="Wingdings" pitchFamily="2" charset="2"/>
              <a:buChar char="q"/>
            </a:pPr>
            <a:r>
              <a:rPr lang="en-US" sz="3800" dirty="0" smtClean="0"/>
              <a:t>Regulating Irregular Migration</a:t>
            </a:r>
          </a:p>
          <a:p>
            <a:pPr lvl="0" algn="just">
              <a:buFont typeface="Wingdings" pitchFamily="2" charset="2"/>
              <a:buChar char="q"/>
            </a:pPr>
            <a:r>
              <a:rPr lang="en-US" sz="3800" dirty="0" err="1" smtClean="0"/>
              <a:t>Unothordox</a:t>
            </a:r>
            <a:r>
              <a:rPr lang="en-US" sz="3800" dirty="0" smtClean="0"/>
              <a:t> Investment Companies </a:t>
            </a:r>
            <a:r>
              <a:rPr lang="en-US" sz="3800" dirty="0" err="1" smtClean="0"/>
              <a:t>eg</a:t>
            </a:r>
            <a:r>
              <a:rPr lang="en-US" sz="3800" dirty="0" smtClean="0"/>
              <a:t>. </a:t>
            </a:r>
            <a:r>
              <a:rPr lang="en-US" sz="3800" dirty="0" err="1" smtClean="0"/>
              <a:t>Cryto</a:t>
            </a:r>
            <a:r>
              <a:rPr lang="en-US" sz="3800" dirty="0" smtClean="0"/>
              <a:t> Currency </a:t>
            </a:r>
            <a:r>
              <a:rPr lang="en-US" sz="3800" dirty="0" err="1" smtClean="0"/>
              <a:t>etc</a:t>
            </a:r>
            <a:endParaRPr lang="en-US" sz="3800" dirty="0" smtClean="0"/>
          </a:p>
          <a:p>
            <a:pPr marL="0" lvl="0" indent="0" algn="just">
              <a:buNone/>
            </a:pPr>
            <a:endParaRPr lang="en-US" sz="3800" dirty="0" smtClean="0"/>
          </a:p>
          <a:p>
            <a:pPr lvl="0" algn="just">
              <a:buFont typeface="Wingdings" pitchFamily="2" charset="2"/>
              <a:buChar char="Ø"/>
            </a:pPr>
            <a:r>
              <a:rPr lang="en-US" sz="3800" dirty="0">
                <a:solidFill>
                  <a:srgbClr val="00B050"/>
                </a:solidFill>
              </a:rPr>
              <a:t>A </a:t>
            </a:r>
            <a:r>
              <a:rPr lang="en-US" sz="3800" b="1" dirty="0" err="1">
                <a:solidFill>
                  <a:srgbClr val="00B050"/>
                </a:solidFill>
              </a:rPr>
              <a:t>cryptocurrency</a:t>
            </a:r>
            <a:r>
              <a:rPr lang="en-US" sz="3800" dirty="0">
                <a:solidFill>
                  <a:srgbClr val="00B050"/>
                </a:solidFill>
              </a:rPr>
              <a:t> (or </a:t>
            </a:r>
            <a:r>
              <a:rPr lang="en-US" sz="3800" b="1" dirty="0">
                <a:solidFill>
                  <a:srgbClr val="00B050"/>
                </a:solidFill>
              </a:rPr>
              <a:t>crypto currency</a:t>
            </a:r>
            <a:r>
              <a:rPr lang="en-US" sz="3800" dirty="0">
                <a:solidFill>
                  <a:srgbClr val="00B050"/>
                </a:solidFill>
              </a:rPr>
              <a:t>) is </a:t>
            </a:r>
            <a:r>
              <a:rPr lang="en-US" sz="3800" dirty="0" smtClean="0">
                <a:solidFill>
                  <a:srgbClr val="00B050"/>
                </a:solidFill>
              </a:rPr>
              <a:t>a digital asset designed </a:t>
            </a:r>
            <a:r>
              <a:rPr lang="en-US" sz="3800" dirty="0">
                <a:solidFill>
                  <a:srgbClr val="00B050"/>
                </a:solidFill>
              </a:rPr>
              <a:t>to work as </a:t>
            </a:r>
            <a:r>
              <a:rPr lang="en-US" sz="3800" dirty="0" smtClean="0">
                <a:solidFill>
                  <a:srgbClr val="00B050"/>
                </a:solidFill>
              </a:rPr>
              <a:t>a medium of exchange</a:t>
            </a:r>
            <a:r>
              <a:rPr lang="en-US" sz="3800" dirty="0"/>
              <a:t> </a:t>
            </a:r>
            <a:endParaRPr lang="en-US" sz="3800" dirty="0" smtClean="0"/>
          </a:p>
          <a:p>
            <a:pPr lvl="0" algn="just">
              <a:buFont typeface="Wingdings" pitchFamily="2" charset="2"/>
              <a:buChar char="Ø"/>
            </a:pPr>
            <a:r>
              <a:rPr lang="en-US" sz="4000" dirty="0" smtClean="0"/>
              <a:t> </a:t>
            </a:r>
            <a:r>
              <a:rPr lang="en-US" sz="4000" dirty="0" smtClean="0">
                <a:solidFill>
                  <a:srgbClr val="00B050"/>
                </a:solidFill>
              </a:rPr>
              <a:t>The </a:t>
            </a:r>
            <a:r>
              <a:rPr lang="en-US" sz="4000" dirty="0">
                <a:solidFill>
                  <a:srgbClr val="00B050"/>
                </a:solidFill>
              </a:rPr>
              <a:t>popularity of and demand for online currencies has increased since the inception of </a:t>
            </a:r>
            <a:r>
              <a:rPr lang="en-US" sz="4000" dirty="0" err="1">
                <a:solidFill>
                  <a:srgbClr val="00B050"/>
                </a:solidFill>
              </a:rPr>
              <a:t>bitcoin</a:t>
            </a:r>
            <a:r>
              <a:rPr lang="en-US" sz="4000" dirty="0">
                <a:solidFill>
                  <a:srgbClr val="00B050"/>
                </a:solidFill>
              </a:rPr>
              <a:t> in </a:t>
            </a:r>
            <a:r>
              <a:rPr lang="en-US" sz="4000" dirty="0" smtClean="0">
                <a:solidFill>
                  <a:srgbClr val="00B050"/>
                </a:solidFill>
              </a:rPr>
              <a:t>2009 -such </a:t>
            </a:r>
            <a:r>
              <a:rPr lang="en-US" sz="4000" dirty="0">
                <a:solidFill>
                  <a:srgbClr val="00B050"/>
                </a:solidFill>
              </a:rPr>
              <a:t>an unregulated person to person global economy that </a:t>
            </a:r>
            <a:r>
              <a:rPr lang="en-US" sz="4000" dirty="0" smtClean="0">
                <a:solidFill>
                  <a:srgbClr val="00B050"/>
                </a:solidFill>
              </a:rPr>
              <a:t>crypto currencies </a:t>
            </a:r>
            <a:r>
              <a:rPr lang="en-US" sz="4000" dirty="0">
                <a:solidFill>
                  <a:srgbClr val="00B050"/>
                </a:solidFill>
              </a:rPr>
              <a:t>offer may become a threat to society. </a:t>
            </a:r>
            <a:endParaRPr lang="en-US" sz="4000" dirty="0" smtClean="0">
              <a:solidFill>
                <a:srgbClr val="00B050"/>
              </a:solidFill>
            </a:endParaRPr>
          </a:p>
          <a:p>
            <a:pPr lvl="0" algn="just">
              <a:buFont typeface="Wingdings" pitchFamily="2" charset="2"/>
              <a:buChar char="Ø"/>
            </a:pPr>
            <a:r>
              <a:rPr lang="en-US" sz="4000" dirty="0" smtClean="0">
                <a:solidFill>
                  <a:srgbClr val="00B050"/>
                </a:solidFill>
              </a:rPr>
              <a:t> May </a:t>
            </a:r>
            <a:r>
              <a:rPr lang="en-US" sz="4000" dirty="0">
                <a:solidFill>
                  <a:srgbClr val="00B050"/>
                </a:solidFill>
              </a:rPr>
              <a:t>become tools for anonymous web criminals</a:t>
            </a:r>
            <a:endParaRPr lang="en-US" sz="3800" dirty="0" smtClean="0">
              <a:solidFill>
                <a:srgbClr val="00B050"/>
              </a:solidFill>
            </a:endParaRPr>
          </a:p>
          <a:p>
            <a:pPr lvl="0" algn="just">
              <a:buFont typeface="Wingdings" pitchFamily="2" charset="2"/>
              <a:buChar char="q"/>
            </a:pPr>
            <a:endParaRPr lang="en-US" sz="3800" dirty="0" smtClean="0"/>
          </a:p>
          <a:p>
            <a:pPr lvl="0" algn="just">
              <a:buFont typeface="Wingdings" pitchFamily="2" charset="2"/>
              <a:buChar char="q"/>
            </a:pPr>
            <a:endParaRPr lang="en-US" sz="3800" dirty="0"/>
          </a:p>
          <a:p>
            <a:pPr marL="285750" indent="-285750">
              <a:buFont typeface="Wingdings" pitchFamily="2" charset="2"/>
              <a:buChar char="q"/>
            </a:pPr>
            <a:endParaRPr lang="en-GB" sz="3200" dirty="0" smtClean="0">
              <a:solidFill>
                <a:srgbClr val="00B050"/>
              </a:solidFill>
            </a:endParaRPr>
          </a:p>
          <a:p>
            <a:pPr>
              <a:buFont typeface="Wingdings" pitchFamily="2" charset="2"/>
              <a:buChar char="q"/>
            </a:pPr>
            <a:endParaRPr lang="en-US" sz="3200" dirty="0"/>
          </a:p>
          <a:p>
            <a:pPr marL="285750" indent="-285750">
              <a:buFont typeface="Wingdings" pitchFamily="2" charset="2"/>
              <a:buChar char="q"/>
            </a:pPr>
            <a:endParaRPr lang="en-GB" sz="3200" dirty="0" smtClean="0"/>
          </a:p>
          <a:p>
            <a:pPr marL="285750" indent="-285750">
              <a:buFont typeface="Wingdings" pitchFamily="2" charset="2"/>
              <a:buChar char="q"/>
            </a:pPr>
            <a:endParaRPr lang="en-GB" sz="3200" dirty="0" smtClean="0"/>
          </a:p>
          <a:p>
            <a:pPr marL="285750" indent="-285750">
              <a:buFont typeface="Wingdings" pitchFamily="2" charset="2"/>
              <a:buChar char="q"/>
            </a:pPr>
            <a:endParaRPr lang="en-US" sz="2900" dirty="0" smtClean="0"/>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5" name="Slide Number Placeholder 4"/>
          <p:cNvSpPr>
            <a:spLocks noGrp="1"/>
          </p:cNvSpPr>
          <p:nvPr>
            <p:ph type="sldNum" sz="quarter" idx="12"/>
          </p:nvPr>
        </p:nvSpPr>
        <p:spPr/>
        <p:txBody>
          <a:bodyPr/>
          <a:lstStyle/>
          <a:p>
            <a:fld id="{16E3C108-8F26-41C2-BEEB-67A9851DF140}" type="slidenum">
              <a:rPr lang="en-US" smtClean="0"/>
              <a:t>23</a:t>
            </a:fld>
            <a:endParaRPr lang="en-US"/>
          </a:p>
        </p:txBody>
      </p:sp>
    </p:spTree>
    <p:extLst>
      <p:ext uri="{BB962C8B-B14F-4D97-AF65-F5344CB8AC3E}">
        <p14:creationId xmlns:p14="http://schemas.microsoft.com/office/powerpoint/2010/main" val="8092399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32609"/>
          </a:xfrm>
        </p:spPr>
        <p:txBody>
          <a:bodyPr>
            <a:normAutofit/>
          </a:bodyPr>
          <a:lstStyle/>
          <a:p>
            <a:r>
              <a:rPr lang="en-US" dirty="0" smtClean="0">
                <a:solidFill>
                  <a:prstClr val="black"/>
                </a:solidFill>
                <a:latin typeface="Times New Roman" panose="02020603050405020304" pitchFamily="18" charset="0"/>
                <a:cs typeface="Times New Roman" panose="02020603050405020304" pitchFamily="18" charset="0"/>
              </a:rPr>
              <a:t>4. FISCAL DEVELOPMENT</a:t>
            </a:r>
            <a:endParaRPr lang="en-GB" dirty="0"/>
          </a:p>
        </p:txBody>
      </p:sp>
      <p:sp>
        <p:nvSpPr>
          <p:cNvPr id="3" name="Content Placeholder 2"/>
          <p:cNvSpPr>
            <a:spLocks noGrp="1"/>
          </p:cNvSpPr>
          <p:nvPr>
            <p:ph sz="half" idx="1"/>
          </p:nvPr>
        </p:nvSpPr>
        <p:spPr>
          <a:xfrm>
            <a:off x="167425" y="1416675"/>
            <a:ext cx="5228823" cy="4958367"/>
          </a:xfrm>
          <a:prstGeom prst="rect">
            <a:avLst/>
          </a:prstGeom>
        </p:spPr>
        <p:txBody>
          <a:bodyPr>
            <a:normAutofit fontScale="62500" lnSpcReduction="20000"/>
          </a:bodyPr>
          <a:lstStyle/>
          <a:p>
            <a:pPr algn="just">
              <a:buFont typeface="Wingdings" pitchFamily="2" charset="2"/>
              <a:buChar char="q"/>
            </a:pPr>
            <a:r>
              <a:rPr lang="en-US" sz="3600" dirty="0" smtClean="0"/>
              <a:t> </a:t>
            </a:r>
            <a:r>
              <a:rPr lang="en-US" sz="3800" dirty="0" smtClean="0"/>
              <a:t>Core objective of </a:t>
            </a:r>
            <a:r>
              <a:rPr lang="en-GB" sz="3800" dirty="0" smtClean="0"/>
              <a:t>2017 budget: achieving macro stability</a:t>
            </a:r>
            <a:r>
              <a:rPr lang="en-GB" sz="3800" dirty="0"/>
              <a:t> </a:t>
            </a:r>
            <a:r>
              <a:rPr lang="en-GB" sz="3800" dirty="0" smtClean="0"/>
              <a:t>through:</a:t>
            </a:r>
          </a:p>
          <a:p>
            <a:pPr algn="just">
              <a:buFont typeface="Courier New" pitchFamily="49" charset="0"/>
              <a:buChar char="o"/>
            </a:pPr>
            <a:r>
              <a:rPr lang="en-GB" sz="3800" dirty="0" smtClean="0"/>
              <a:t>fiscal discipline</a:t>
            </a:r>
          </a:p>
          <a:p>
            <a:pPr algn="just">
              <a:buFont typeface="Courier New" pitchFamily="49" charset="0"/>
              <a:buChar char="o"/>
            </a:pPr>
            <a:r>
              <a:rPr lang="en-GB" sz="3800" dirty="0" smtClean="0"/>
              <a:t>fiscal transparency</a:t>
            </a:r>
          </a:p>
          <a:p>
            <a:pPr algn="just">
              <a:buFont typeface="Courier New" pitchFamily="49" charset="0"/>
              <a:buChar char="o"/>
            </a:pPr>
            <a:r>
              <a:rPr lang="en-GB" sz="3800" dirty="0" smtClean="0"/>
              <a:t>fiscal accountability and </a:t>
            </a:r>
            <a:r>
              <a:rPr lang="en-GB" sz="3800" dirty="0"/>
              <a:t>fiscal </a:t>
            </a:r>
            <a:r>
              <a:rPr lang="en-GB" sz="3800" dirty="0" smtClean="0"/>
              <a:t>clarity</a:t>
            </a:r>
          </a:p>
          <a:p>
            <a:pPr marL="0" indent="0" algn="just">
              <a:buNone/>
            </a:pPr>
            <a:endParaRPr lang="en-US" sz="3800" dirty="0" smtClean="0"/>
          </a:p>
          <a:p>
            <a:pPr algn="just">
              <a:buFont typeface="Wingdings" pitchFamily="2" charset="2"/>
              <a:buChar char="q"/>
            </a:pPr>
            <a:r>
              <a:rPr lang="en-GB" sz="3800" dirty="0"/>
              <a:t>The overall fiscal target was a primary surplus of 0.4% of GDP and an overall deficit of 6.5% </a:t>
            </a:r>
            <a:r>
              <a:rPr lang="en-GB" sz="3800" dirty="0" smtClean="0"/>
              <a:t>(revised </a:t>
            </a:r>
            <a:r>
              <a:rPr lang="en-GB" sz="3800" dirty="0"/>
              <a:t>downward to </a:t>
            </a:r>
            <a:r>
              <a:rPr lang="en-GB" sz="3800" dirty="0" smtClean="0"/>
              <a:t>6.3</a:t>
            </a:r>
            <a:r>
              <a:rPr lang="en-GB" sz="3800" dirty="0"/>
              <a:t>% of </a:t>
            </a:r>
            <a:r>
              <a:rPr lang="en-GB" sz="3800" dirty="0" smtClean="0"/>
              <a:t>GDP).</a:t>
            </a:r>
            <a:endParaRPr lang="en-US" sz="3800" dirty="0"/>
          </a:p>
          <a:p>
            <a:pPr algn="just">
              <a:buFont typeface="Wingdings" pitchFamily="2" charset="2"/>
              <a:buChar char="q"/>
            </a:pPr>
            <a:r>
              <a:rPr lang="en-US" sz="3800" dirty="0" smtClean="0"/>
              <a:t>The </a:t>
            </a:r>
            <a:r>
              <a:rPr lang="en-US" sz="3800" dirty="0"/>
              <a:t>overall deficit on cash basis was 4.6 percent of GDP against </a:t>
            </a:r>
            <a:r>
              <a:rPr lang="en-US" sz="3800" dirty="0" smtClean="0"/>
              <a:t>a target </a:t>
            </a:r>
            <a:r>
              <a:rPr lang="en-US" sz="3800" dirty="0"/>
              <a:t>of 4.8 percent while the primary balance moved into </a:t>
            </a:r>
            <a:r>
              <a:rPr lang="en-US" sz="3800" dirty="0" smtClean="0"/>
              <a:t>surplus - marginally </a:t>
            </a:r>
            <a:r>
              <a:rPr lang="en-US" sz="3800" dirty="0"/>
              <a:t>lower than </a:t>
            </a:r>
            <a:r>
              <a:rPr lang="en-US" sz="3800" dirty="0" smtClean="0"/>
              <a:t>targeted</a:t>
            </a:r>
            <a:endParaRPr lang="en-GB" sz="3200" dirty="0" smtClean="0"/>
          </a:p>
          <a:p>
            <a:pPr marL="285750" indent="-285750">
              <a:buFont typeface="Wingdings" pitchFamily="2" charset="2"/>
              <a:buChar char="q"/>
            </a:pPr>
            <a:endParaRPr lang="en-GB" sz="3200" dirty="0" smtClean="0"/>
          </a:p>
          <a:p>
            <a:pPr marL="285750" indent="-285750">
              <a:buFont typeface="Wingdings" pitchFamily="2" charset="2"/>
              <a:buChar char="q"/>
            </a:pPr>
            <a:endParaRPr lang="en-US" sz="2900" dirty="0" smtClean="0"/>
          </a:p>
        </p:txBody>
      </p:sp>
      <p:sp>
        <p:nvSpPr>
          <p:cNvPr id="4" name="Content Placeholder 3"/>
          <p:cNvSpPr>
            <a:spLocks noGrp="1"/>
          </p:cNvSpPr>
          <p:nvPr>
            <p:ph sz="half" idx="2"/>
          </p:nvPr>
        </p:nvSpPr>
        <p:spPr>
          <a:xfrm>
            <a:off x="5795492" y="1825625"/>
            <a:ext cx="2719857" cy="1986521"/>
          </a:xfrm>
        </p:spPr>
        <p:txBody>
          <a:bodyPr>
            <a:normAutofit fontScale="62500" lnSpcReduction="20000"/>
          </a:bodyPr>
          <a:lstStyle/>
          <a:p>
            <a:endParaRPr lang="en-US" dirty="0"/>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5" name="Slide Number Placeholder 4"/>
          <p:cNvSpPr>
            <a:spLocks noGrp="1"/>
          </p:cNvSpPr>
          <p:nvPr>
            <p:ph type="sldNum" sz="quarter" idx="12"/>
          </p:nvPr>
        </p:nvSpPr>
        <p:spPr/>
        <p:txBody>
          <a:bodyPr/>
          <a:lstStyle/>
          <a:p>
            <a:fld id="{16E3C108-8F26-41C2-BEEB-67A9851DF140}" type="slidenum">
              <a:rPr lang="en-US" smtClean="0"/>
              <a:t>24</a:t>
            </a:fld>
            <a:endParaRPr lang="en-US"/>
          </a:p>
        </p:txBody>
      </p:sp>
      <p:pic>
        <p:nvPicPr>
          <p:cNvPr id="2050" name="Picture 2" descr="C:\Prof. Quartey\Presentations\fisca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56856" y="1849123"/>
            <a:ext cx="3090929" cy="24137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08117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32609"/>
          </a:xfrm>
        </p:spPr>
        <p:txBody>
          <a:bodyPr>
            <a:normAutofit/>
          </a:bodyPr>
          <a:lstStyle/>
          <a:p>
            <a:r>
              <a:rPr lang="en-US" dirty="0" smtClean="0">
                <a:solidFill>
                  <a:prstClr val="black"/>
                </a:solidFill>
                <a:latin typeface="Times New Roman" panose="02020603050405020304" pitchFamily="18" charset="0"/>
                <a:cs typeface="Times New Roman" panose="02020603050405020304" pitchFamily="18" charset="0"/>
              </a:rPr>
              <a:t>4. FISCAL DEVELOPMENT</a:t>
            </a:r>
            <a:endParaRPr lang="en-GB" dirty="0"/>
          </a:p>
        </p:txBody>
      </p:sp>
      <p:sp>
        <p:nvSpPr>
          <p:cNvPr id="3" name="Content Placeholder 2"/>
          <p:cNvSpPr>
            <a:spLocks noGrp="1"/>
          </p:cNvSpPr>
          <p:nvPr>
            <p:ph sz="half" idx="1"/>
          </p:nvPr>
        </p:nvSpPr>
        <p:spPr>
          <a:xfrm>
            <a:off x="167425" y="1416675"/>
            <a:ext cx="5228823" cy="4958367"/>
          </a:xfrm>
          <a:prstGeom prst="rect">
            <a:avLst/>
          </a:prstGeom>
        </p:spPr>
        <p:txBody>
          <a:bodyPr>
            <a:normAutofit lnSpcReduction="10000"/>
          </a:bodyPr>
          <a:lstStyle/>
          <a:p>
            <a:pPr>
              <a:buFont typeface="Wingdings" pitchFamily="2" charset="2"/>
              <a:buChar char="q"/>
            </a:pPr>
            <a:r>
              <a:rPr lang="en-US" sz="3600" dirty="0" smtClean="0"/>
              <a:t> </a:t>
            </a:r>
            <a:r>
              <a:rPr lang="en-US" sz="3200" dirty="0"/>
              <a:t>F</a:t>
            </a:r>
            <a:r>
              <a:rPr lang="en-US" sz="3200" dirty="0" smtClean="0"/>
              <a:t>iscal </a:t>
            </a:r>
            <a:r>
              <a:rPr lang="en-US" sz="3200" dirty="0"/>
              <a:t>deficit </a:t>
            </a:r>
            <a:r>
              <a:rPr lang="en-US" sz="3200" dirty="0" smtClean="0"/>
              <a:t>was </a:t>
            </a:r>
            <a:r>
              <a:rPr lang="en-US" sz="3200" dirty="0"/>
              <a:t>financed mainly from domestic sources</a:t>
            </a:r>
          </a:p>
          <a:p>
            <a:pPr>
              <a:buFont typeface="Wingdings" pitchFamily="2" charset="2"/>
              <a:buChar char="q"/>
            </a:pPr>
            <a:r>
              <a:rPr lang="en-US" sz="3200" dirty="0" smtClean="0"/>
              <a:t> Included </a:t>
            </a:r>
            <a:r>
              <a:rPr lang="en-US" sz="3200" dirty="0"/>
              <a:t>a draw down in government deposits with the Bank of </a:t>
            </a:r>
            <a:r>
              <a:rPr lang="en-US" sz="3200" dirty="0" smtClean="0"/>
              <a:t>Ghana</a:t>
            </a:r>
          </a:p>
          <a:p>
            <a:pPr>
              <a:buFont typeface="Wingdings" pitchFamily="2" charset="2"/>
              <a:buChar char="Ø"/>
            </a:pPr>
            <a:r>
              <a:rPr lang="en-US" sz="3200" dirty="0" smtClean="0"/>
              <a:t>Over-reliance on external finance has serious implications for the local currency </a:t>
            </a:r>
            <a:r>
              <a:rPr lang="en-US" sz="3200" dirty="0" err="1" smtClean="0"/>
              <a:t>eg</a:t>
            </a:r>
            <a:r>
              <a:rPr lang="en-US" sz="3200" dirty="0" smtClean="0"/>
              <a:t>. potential capital flight issues</a:t>
            </a:r>
            <a:endParaRPr lang="en-GB" sz="3200" dirty="0" smtClean="0"/>
          </a:p>
          <a:p>
            <a:pPr marL="285750" indent="-285750">
              <a:buFont typeface="Wingdings" pitchFamily="2" charset="2"/>
              <a:buChar char="q"/>
            </a:pPr>
            <a:endParaRPr lang="en-US" sz="2900" dirty="0" smtClean="0"/>
          </a:p>
        </p:txBody>
      </p:sp>
      <p:sp>
        <p:nvSpPr>
          <p:cNvPr id="4" name="Content Placeholder 3"/>
          <p:cNvSpPr>
            <a:spLocks noGrp="1"/>
          </p:cNvSpPr>
          <p:nvPr>
            <p:ph sz="half" idx="2"/>
          </p:nvPr>
        </p:nvSpPr>
        <p:spPr>
          <a:xfrm>
            <a:off x="5795492" y="1825625"/>
            <a:ext cx="2719857" cy="1986521"/>
          </a:xfrm>
        </p:spPr>
        <p:txBody>
          <a:bodyPr>
            <a:normAutofit lnSpcReduction="10000"/>
          </a:bodyPr>
          <a:lstStyle/>
          <a:p>
            <a:endParaRPr lang="en-US" dirty="0"/>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5" name="Slide Number Placeholder 4"/>
          <p:cNvSpPr>
            <a:spLocks noGrp="1"/>
          </p:cNvSpPr>
          <p:nvPr>
            <p:ph type="sldNum" sz="quarter" idx="12"/>
          </p:nvPr>
        </p:nvSpPr>
        <p:spPr/>
        <p:txBody>
          <a:bodyPr/>
          <a:lstStyle/>
          <a:p>
            <a:fld id="{16E3C108-8F26-41C2-BEEB-67A9851DF140}" type="slidenum">
              <a:rPr lang="en-US" smtClean="0"/>
              <a:t>25</a:t>
            </a:fld>
            <a:endParaRPr lang="en-US"/>
          </a:p>
        </p:txBody>
      </p:sp>
      <p:pic>
        <p:nvPicPr>
          <p:cNvPr id="2050" name="Picture 2" descr="C:\Prof. Quartey\Presentations\fisca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56856" y="1849123"/>
            <a:ext cx="3090929" cy="24137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33714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600789"/>
          </a:xfrm>
        </p:spPr>
        <p:txBody>
          <a:bodyPr>
            <a:normAutofit fontScale="90000"/>
          </a:bodyPr>
          <a:lstStyle/>
          <a:p>
            <a:r>
              <a:rPr lang="en-US" dirty="0" smtClean="0">
                <a:solidFill>
                  <a:prstClr val="black"/>
                </a:solidFill>
                <a:latin typeface="Times New Roman" panose="02020603050405020304" pitchFamily="18" charset="0"/>
                <a:cs typeface="Times New Roman" panose="02020603050405020304" pitchFamily="18" charset="0"/>
              </a:rPr>
              <a:t>4. FISCAL DEVELOPMENT</a:t>
            </a:r>
            <a:endParaRPr lang="en-GB" dirty="0"/>
          </a:p>
        </p:txBody>
      </p:sp>
      <p:sp>
        <p:nvSpPr>
          <p:cNvPr id="3" name="Content Placeholder 2"/>
          <p:cNvSpPr>
            <a:spLocks noGrp="1"/>
          </p:cNvSpPr>
          <p:nvPr>
            <p:ph sz="half" idx="1"/>
          </p:nvPr>
        </p:nvSpPr>
        <p:spPr>
          <a:xfrm>
            <a:off x="167425" y="1081825"/>
            <a:ext cx="5473521" cy="5563673"/>
          </a:xfrm>
          <a:prstGeom prst="rect">
            <a:avLst/>
          </a:prstGeom>
        </p:spPr>
        <p:txBody>
          <a:bodyPr>
            <a:normAutofit fontScale="47500" lnSpcReduction="20000"/>
          </a:bodyPr>
          <a:lstStyle/>
          <a:p>
            <a:pPr algn="just">
              <a:buFont typeface="Wingdings" pitchFamily="2" charset="2"/>
              <a:buChar char="q"/>
            </a:pPr>
            <a:r>
              <a:rPr lang="en-US" sz="3800" dirty="0" smtClean="0"/>
              <a:t>Total </a:t>
            </a:r>
            <a:r>
              <a:rPr lang="en-US" sz="3800" dirty="0"/>
              <a:t>Revenue and Grants for the period amounted to </a:t>
            </a:r>
            <a:r>
              <a:rPr lang="en-US" sz="3800" b="1" dirty="0" smtClean="0"/>
              <a:t>GH¢28,429.2 million </a:t>
            </a:r>
            <a:r>
              <a:rPr lang="en-US" sz="3800" dirty="0" smtClean="0"/>
              <a:t>(14.1% of GDP) </a:t>
            </a:r>
            <a:r>
              <a:rPr lang="en-US" sz="3800" dirty="0"/>
              <a:t>compared to a target of </a:t>
            </a:r>
            <a:r>
              <a:rPr lang="en-US" sz="3800" dirty="0" smtClean="0"/>
              <a:t>GH¢31,346.4 million </a:t>
            </a:r>
            <a:r>
              <a:rPr lang="en-US" sz="3800" dirty="0"/>
              <a:t>(15.5% of GDP). </a:t>
            </a:r>
            <a:endParaRPr lang="en-US" sz="3800" dirty="0" smtClean="0"/>
          </a:p>
          <a:p>
            <a:pPr algn="just">
              <a:buFont typeface="Wingdings" pitchFamily="2" charset="2"/>
              <a:buChar char="q"/>
            </a:pPr>
            <a:r>
              <a:rPr lang="en-US" sz="3800" dirty="0" smtClean="0"/>
              <a:t>Represents </a:t>
            </a:r>
            <a:r>
              <a:rPr lang="en-US" sz="3800" dirty="0"/>
              <a:t>an annual growth of 16.2 percent compared to 4.1 percent during </a:t>
            </a:r>
            <a:r>
              <a:rPr lang="en-US" sz="3800" dirty="0" smtClean="0"/>
              <a:t>the same </a:t>
            </a:r>
            <a:r>
              <a:rPr lang="en-US" sz="3800" dirty="0"/>
              <a:t>period in 2016.</a:t>
            </a:r>
            <a:r>
              <a:rPr lang="en-US" sz="3800" dirty="0" smtClean="0"/>
              <a:t> </a:t>
            </a:r>
          </a:p>
          <a:p>
            <a:pPr algn="just">
              <a:buFont typeface="Wingdings" pitchFamily="2" charset="2"/>
              <a:buChar char="q"/>
            </a:pPr>
            <a:r>
              <a:rPr lang="en-US" sz="3800" dirty="0" smtClean="0"/>
              <a:t>Delays </a:t>
            </a:r>
            <a:r>
              <a:rPr lang="en-US" sz="3800" dirty="0"/>
              <a:t>in implementation of tax compliance and </a:t>
            </a:r>
            <a:r>
              <a:rPr lang="en-US" sz="3800" dirty="0" smtClean="0"/>
              <a:t>administrative measures + slow </a:t>
            </a:r>
            <a:r>
              <a:rPr lang="en-US" sz="3800" dirty="0"/>
              <a:t>real GDP growth in the non-oil sectors of the </a:t>
            </a:r>
            <a:r>
              <a:rPr lang="en-US" sz="3800" dirty="0" smtClean="0"/>
              <a:t>economy (Services sector), </a:t>
            </a:r>
            <a:r>
              <a:rPr lang="en-US" sz="3800" dirty="0"/>
              <a:t>mainly accounts for the shortfalls in </a:t>
            </a:r>
            <a:r>
              <a:rPr lang="en-US" sz="3800" dirty="0" smtClean="0"/>
              <a:t>revenue performance</a:t>
            </a:r>
          </a:p>
          <a:p>
            <a:pPr marL="0" indent="0" algn="just">
              <a:buNone/>
            </a:pPr>
            <a:endParaRPr lang="en-US" sz="3800" dirty="0" smtClean="0"/>
          </a:p>
          <a:p>
            <a:pPr algn="just">
              <a:buFont typeface="Wingdings" pitchFamily="2" charset="2"/>
              <a:buChar char="q"/>
            </a:pPr>
            <a:r>
              <a:rPr lang="en-US" sz="3800" b="1" dirty="0" smtClean="0"/>
              <a:t>International trade taxes and company taxes were the major  areas of deviation from targets</a:t>
            </a:r>
          </a:p>
          <a:p>
            <a:pPr>
              <a:buFont typeface="Wingdings" pitchFamily="2" charset="2"/>
              <a:buChar char="Ø"/>
            </a:pPr>
            <a:r>
              <a:rPr lang="en-US" sz="3800" dirty="0" smtClean="0">
                <a:solidFill>
                  <a:srgbClr val="00B050"/>
                </a:solidFill>
              </a:rPr>
              <a:t>Hopefully, ongoing </a:t>
            </a:r>
            <a:r>
              <a:rPr lang="en-US" sz="3800" dirty="0">
                <a:solidFill>
                  <a:srgbClr val="00B050"/>
                </a:solidFill>
              </a:rPr>
              <a:t>special audits </a:t>
            </a:r>
            <a:r>
              <a:rPr lang="en-US" sz="3800" dirty="0" smtClean="0">
                <a:solidFill>
                  <a:srgbClr val="00B050"/>
                </a:solidFill>
              </a:rPr>
              <a:t>and compliance </a:t>
            </a:r>
            <a:r>
              <a:rPr lang="en-US" sz="3800" dirty="0">
                <a:solidFill>
                  <a:srgbClr val="00B050"/>
                </a:solidFill>
              </a:rPr>
              <a:t>measures </a:t>
            </a:r>
            <a:r>
              <a:rPr lang="en-US" sz="3800" dirty="0" smtClean="0">
                <a:solidFill>
                  <a:srgbClr val="00B050"/>
                </a:solidFill>
              </a:rPr>
              <a:t>will materialize</a:t>
            </a:r>
          </a:p>
          <a:p>
            <a:pPr>
              <a:buFont typeface="Wingdings" pitchFamily="2" charset="2"/>
              <a:buChar char="Ø"/>
            </a:pPr>
            <a:r>
              <a:rPr lang="en-US" sz="3800" b="1" dirty="0" smtClean="0">
                <a:solidFill>
                  <a:srgbClr val="00B050"/>
                </a:solidFill>
              </a:rPr>
              <a:t>Positive signs of enforcing compliance and should be commended but efforts should also be directed towards the informal sector</a:t>
            </a:r>
          </a:p>
          <a:p>
            <a:pPr>
              <a:buFont typeface="Wingdings" pitchFamily="2" charset="2"/>
              <a:buChar char="Ø"/>
            </a:pPr>
            <a:r>
              <a:rPr lang="en-US" sz="3800" b="1" dirty="0">
                <a:solidFill>
                  <a:srgbClr val="00B050"/>
                </a:solidFill>
              </a:rPr>
              <a:t> </a:t>
            </a:r>
            <a:r>
              <a:rPr lang="en-US" sz="3800" b="1" dirty="0" smtClean="0">
                <a:solidFill>
                  <a:srgbClr val="00B050"/>
                </a:solidFill>
              </a:rPr>
              <a:t>GRA should be careful not to kill the Goose that lays the golden egg through excessive aggression</a:t>
            </a:r>
          </a:p>
          <a:p>
            <a:pPr>
              <a:buFont typeface="Wingdings" pitchFamily="2" charset="2"/>
              <a:buChar char="Ø"/>
            </a:pPr>
            <a:r>
              <a:rPr lang="en-US" sz="3800" b="1" dirty="0" smtClean="0">
                <a:solidFill>
                  <a:srgbClr val="00B050"/>
                </a:solidFill>
              </a:rPr>
              <a:t>Does Paperless system reduce the degree of discretion in tax assessment?</a:t>
            </a:r>
            <a:endParaRPr lang="en-GB" sz="3200" dirty="0" smtClean="0"/>
          </a:p>
        </p:txBody>
      </p:sp>
      <p:sp>
        <p:nvSpPr>
          <p:cNvPr id="4" name="Content Placeholder 3"/>
          <p:cNvSpPr>
            <a:spLocks noGrp="1"/>
          </p:cNvSpPr>
          <p:nvPr>
            <p:ph sz="half" idx="2"/>
          </p:nvPr>
        </p:nvSpPr>
        <p:spPr>
          <a:xfrm>
            <a:off x="5795492" y="1825625"/>
            <a:ext cx="2719857" cy="1986521"/>
          </a:xfrm>
        </p:spPr>
        <p:txBody>
          <a:bodyPr>
            <a:normAutofit fontScale="47500" lnSpcReduction="20000"/>
          </a:bodyPr>
          <a:lstStyle/>
          <a:p>
            <a:endParaRPr lang="en-US" dirty="0"/>
          </a:p>
        </p:txBody>
      </p:sp>
      <p:sp>
        <p:nvSpPr>
          <p:cNvPr id="6" name="Footer Placeholder 5"/>
          <p:cNvSpPr>
            <a:spLocks noGrp="1"/>
          </p:cNvSpPr>
          <p:nvPr>
            <p:ph type="ftr" sz="quarter" idx="11"/>
          </p:nvPr>
        </p:nvSpPr>
        <p:spPr/>
        <p:txBody>
          <a:bodyPr/>
          <a:lstStyle/>
          <a:p>
            <a:r>
              <a:rPr lang="en-US" dirty="0" smtClean="0"/>
              <a:t>UNIVERSITY OF GHANA</a:t>
            </a:r>
            <a:endParaRPr lang="en-US" dirty="0"/>
          </a:p>
        </p:txBody>
      </p:sp>
      <p:sp>
        <p:nvSpPr>
          <p:cNvPr id="5" name="Slide Number Placeholder 4"/>
          <p:cNvSpPr>
            <a:spLocks noGrp="1"/>
          </p:cNvSpPr>
          <p:nvPr>
            <p:ph type="sldNum" sz="quarter" idx="12"/>
          </p:nvPr>
        </p:nvSpPr>
        <p:spPr/>
        <p:txBody>
          <a:bodyPr/>
          <a:lstStyle/>
          <a:p>
            <a:fld id="{16E3C108-8F26-41C2-BEEB-67A9851DF140}" type="slidenum">
              <a:rPr lang="en-US" smtClean="0"/>
              <a:t>26</a:t>
            </a:fld>
            <a:endParaRPr lang="en-US"/>
          </a:p>
        </p:txBody>
      </p:sp>
      <p:pic>
        <p:nvPicPr>
          <p:cNvPr id="2050" name="Picture 2" descr="C:\Prof. Quartey\Presentations\fisca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56856" y="1849123"/>
            <a:ext cx="3090929" cy="24137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86195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789" y="365127"/>
            <a:ext cx="8822028" cy="665184"/>
          </a:xfrm>
        </p:spPr>
        <p:txBody>
          <a:bodyPr>
            <a:normAutofit fontScale="90000"/>
          </a:bodyPr>
          <a:lstStyle/>
          <a:p>
            <a:r>
              <a:rPr lang="en-US" dirty="0" smtClean="0">
                <a:solidFill>
                  <a:prstClr val="black"/>
                </a:solidFill>
                <a:latin typeface="Times New Roman" panose="02020603050405020304" pitchFamily="18" charset="0"/>
                <a:cs typeface="Times New Roman" panose="02020603050405020304" pitchFamily="18" charset="0"/>
              </a:rPr>
              <a:t>4. FISCAL DEVELOPMENT</a:t>
            </a:r>
            <a:endParaRPr lang="en-GB" dirty="0"/>
          </a:p>
        </p:txBody>
      </p:sp>
      <p:sp>
        <p:nvSpPr>
          <p:cNvPr id="3" name="Content Placeholder 2"/>
          <p:cNvSpPr>
            <a:spLocks noGrp="1"/>
          </p:cNvSpPr>
          <p:nvPr>
            <p:ph sz="half" idx="1"/>
          </p:nvPr>
        </p:nvSpPr>
        <p:spPr>
          <a:xfrm>
            <a:off x="167425" y="1159099"/>
            <a:ext cx="6143223" cy="5486399"/>
          </a:xfrm>
          <a:prstGeom prst="rect">
            <a:avLst/>
          </a:prstGeom>
        </p:spPr>
        <p:txBody>
          <a:bodyPr>
            <a:normAutofit fontScale="55000" lnSpcReduction="20000"/>
          </a:bodyPr>
          <a:lstStyle/>
          <a:p>
            <a:pPr>
              <a:buFont typeface="Wingdings" pitchFamily="2" charset="2"/>
              <a:buChar char="q"/>
            </a:pPr>
            <a:r>
              <a:rPr lang="en-US" sz="3800" dirty="0" smtClean="0"/>
              <a:t>Total Expenditure</a:t>
            </a:r>
            <a:r>
              <a:rPr lang="en-US" sz="3800" dirty="0"/>
              <a:t>, including the clearance of arrears amounted to </a:t>
            </a:r>
            <a:r>
              <a:rPr lang="en-US" sz="3800" dirty="0">
                <a:solidFill>
                  <a:srgbClr val="FF0000"/>
                </a:solidFill>
              </a:rPr>
              <a:t>GH¢37,705.0 </a:t>
            </a:r>
            <a:r>
              <a:rPr lang="en-US" sz="3800" dirty="0" smtClean="0">
                <a:solidFill>
                  <a:srgbClr val="FF0000"/>
                </a:solidFill>
              </a:rPr>
              <a:t>million </a:t>
            </a:r>
            <a:r>
              <a:rPr lang="en-US" sz="3800" dirty="0" smtClean="0"/>
              <a:t>(18.7</a:t>
            </a:r>
            <a:r>
              <a:rPr lang="en-US" sz="3800" dirty="0"/>
              <a:t>% of GDP) compared to the target of </a:t>
            </a:r>
            <a:r>
              <a:rPr lang="en-US" sz="3800" dirty="0">
                <a:solidFill>
                  <a:srgbClr val="FF0000"/>
                </a:solidFill>
              </a:rPr>
              <a:t>GH¢41,036.2 million</a:t>
            </a:r>
            <a:r>
              <a:rPr lang="en-US" sz="3800" dirty="0"/>
              <a:t>, 8.1 </a:t>
            </a:r>
            <a:r>
              <a:rPr lang="en-US" sz="3800" dirty="0" smtClean="0"/>
              <a:t>percent below </a:t>
            </a:r>
            <a:r>
              <a:rPr lang="en-US" sz="3800" dirty="0"/>
              <a:t>target</a:t>
            </a:r>
            <a:r>
              <a:rPr lang="en-US" sz="3800" dirty="0" smtClean="0"/>
              <a:t> </a:t>
            </a:r>
          </a:p>
          <a:p>
            <a:pPr>
              <a:buFont typeface="Wingdings" pitchFamily="2" charset="2"/>
              <a:buChar char="q"/>
            </a:pPr>
            <a:r>
              <a:rPr lang="en-US" sz="3800" dirty="0" smtClean="0"/>
              <a:t>Interest </a:t>
            </a:r>
            <a:r>
              <a:rPr lang="en-US" sz="3800" dirty="0"/>
              <a:t>Payments through September of 2017, amounted </a:t>
            </a:r>
            <a:r>
              <a:rPr lang="en-US" sz="3800" dirty="0" smtClean="0"/>
              <a:t>to </a:t>
            </a:r>
            <a:r>
              <a:rPr lang="en-US" sz="3800" dirty="0" smtClean="0">
                <a:solidFill>
                  <a:srgbClr val="FF0000"/>
                </a:solidFill>
              </a:rPr>
              <a:t>GH¢9,710.3 million </a:t>
            </a:r>
            <a:r>
              <a:rPr lang="en-US" sz="3800" dirty="0" smtClean="0"/>
              <a:t>(5.5% </a:t>
            </a:r>
            <a:r>
              <a:rPr lang="en-US" sz="3800" dirty="0"/>
              <a:t>lower than the period </a:t>
            </a:r>
            <a:r>
              <a:rPr lang="en-US" sz="3800" dirty="0" smtClean="0"/>
              <a:t>target)</a:t>
            </a:r>
          </a:p>
          <a:p>
            <a:pPr>
              <a:buFont typeface="Wingdings" pitchFamily="2" charset="2"/>
              <a:buChar char="q"/>
            </a:pPr>
            <a:r>
              <a:rPr lang="en-US" sz="3800" dirty="0" smtClean="0"/>
              <a:t>The </a:t>
            </a:r>
            <a:r>
              <a:rPr lang="en-US" sz="3800" dirty="0"/>
              <a:t>wage bill amounted </a:t>
            </a:r>
            <a:r>
              <a:rPr lang="en-US" sz="3800" dirty="0" smtClean="0"/>
              <a:t>to GH¢10,696.7 </a:t>
            </a:r>
            <a:r>
              <a:rPr lang="en-US" sz="3800" dirty="0"/>
              <a:t>million constituting about </a:t>
            </a:r>
            <a:r>
              <a:rPr lang="en-US" sz="3800" dirty="0">
                <a:solidFill>
                  <a:srgbClr val="FF0000"/>
                </a:solidFill>
              </a:rPr>
              <a:t>48 percent of Tax Revenues, </a:t>
            </a:r>
            <a:r>
              <a:rPr lang="en-US" sz="3800" dirty="0" smtClean="0">
                <a:solidFill>
                  <a:srgbClr val="FF0000"/>
                </a:solidFill>
              </a:rPr>
              <a:t>marginally higher </a:t>
            </a:r>
            <a:r>
              <a:rPr lang="en-US" sz="3800" dirty="0">
                <a:solidFill>
                  <a:srgbClr val="FF0000"/>
                </a:solidFill>
              </a:rPr>
              <a:t>than the target of GH¢10,520.4 </a:t>
            </a:r>
            <a:r>
              <a:rPr lang="en-US" sz="3800" dirty="0" smtClean="0">
                <a:solidFill>
                  <a:srgbClr val="FF0000"/>
                </a:solidFill>
              </a:rPr>
              <a:t>million</a:t>
            </a:r>
          </a:p>
          <a:p>
            <a:pPr>
              <a:buFont typeface="Wingdings" pitchFamily="2" charset="2"/>
              <a:buChar char="Ø"/>
            </a:pPr>
            <a:r>
              <a:rPr lang="en-US" sz="3800" dirty="0" smtClean="0">
                <a:solidFill>
                  <a:srgbClr val="00B050"/>
                </a:solidFill>
              </a:rPr>
              <a:t>Wages and related arrears carried over from last year</a:t>
            </a:r>
          </a:p>
          <a:p>
            <a:pPr>
              <a:buFont typeface="Wingdings" pitchFamily="2" charset="2"/>
              <a:buChar char="Ø"/>
            </a:pPr>
            <a:r>
              <a:rPr lang="en-US" sz="3800" dirty="0" smtClean="0">
                <a:solidFill>
                  <a:srgbClr val="00B050"/>
                </a:solidFill>
              </a:rPr>
              <a:t>A greater proportion of revenue spent on wages and salaries, interest payments and statutory payments leaving little for development expenditure</a:t>
            </a:r>
            <a:endParaRPr lang="en-GB" sz="3800" dirty="0" smtClean="0">
              <a:solidFill>
                <a:srgbClr val="00B050"/>
              </a:solidFill>
            </a:endParaRPr>
          </a:p>
          <a:p>
            <a:pPr>
              <a:buFont typeface="Wingdings" pitchFamily="2" charset="2"/>
              <a:buChar char="Ø"/>
            </a:pPr>
            <a:r>
              <a:rPr lang="en-US" sz="3800" dirty="0" smtClean="0">
                <a:solidFill>
                  <a:srgbClr val="00B050"/>
                </a:solidFill>
              </a:rPr>
              <a:t> Major decline in capital expenditure from the 2017 target by about 21% which has implications for growth, especially if this has direct links with the productive sectors</a:t>
            </a:r>
            <a:endParaRPr lang="en-US" sz="3800" dirty="0">
              <a:solidFill>
                <a:srgbClr val="00B050"/>
              </a:solidFill>
            </a:endParaRPr>
          </a:p>
        </p:txBody>
      </p:sp>
      <p:sp>
        <p:nvSpPr>
          <p:cNvPr id="4" name="Content Placeholder 3"/>
          <p:cNvSpPr>
            <a:spLocks noGrp="1"/>
          </p:cNvSpPr>
          <p:nvPr>
            <p:ph sz="half" idx="2"/>
          </p:nvPr>
        </p:nvSpPr>
        <p:spPr>
          <a:xfrm>
            <a:off x="6310648" y="1825625"/>
            <a:ext cx="2537137" cy="2437281"/>
          </a:xfrm>
        </p:spPr>
        <p:txBody>
          <a:bodyPr>
            <a:normAutofit fontScale="55000" lnSpcReduction="20000"/>
          </a:bodyPr>
          <a:lstStyle/>
          <a:p>
            <a:endParaRPr lang="en-US" dirty="0"/>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5" name="Slide Number Placeholder 4"/>
          <p:cNvSpPr>
            <a:spLocks noGrp="1"/>
          </p:cNvSpPr>
          <p:nvPr>
            <p:ph type="sldNum" sz="quarter" idx="12"/>
          </p:nvPr>
        </p:nvSpPr>
        <p:spPr/>
        <p:txBody>
          <a:bodyPr/>
          <a:lstStyle/>
          <a:p>
            <a:fld id="{16E3C108-8F26-41C2-BEEB-67A9851DF140}" type="slidenum">
              <a:rPr lang="en-US" smtClean="0"/>
              <a:t>27</a:t>
            </a:fld>
            <a:endParaRPr lang="en-US"/>
          </a:p>
        </p:txBody>
      </p:sp>
      <p:pic>
        <p:nvPicPr>
          <p:cNvPr id="2050" name="Picture 2" descr="C:\Prof. Quartey\Presentations\fisca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10648" y="1849123"/>
            <a:ext cx="2537137" cy="24137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10725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32609"/>
          </a:xfrm>
        </p:spPr>
        <p:txBody>
          <a:bodyPr>
            <a:normAutofit/>
          </a:bodyPr>
          <a:lstStyle/>
          <a:p>
            <a:r>
              <a:rPr lang="en-US" dirty="0" smtClean="0">
                <a:solidFill>
                  <a:prstClr val="black"/>
                </a:solidFill>
                <a:latin typeface="Times New Roman" panose="02020603050405020304" pitchFamily="18" charset="0"/>
                <a:cs typeface="Times New Roman" panose="02020603050405020304" pitchFamily="18" charset="0"/>
              </a:rPr>
              <a:t>4. FISCAL DEVELOPMENT</a:t>
            </a:r>
            <a:endParaRPr lang="en-GB" dirty="0"/>
          </a:p>
        </p:txBody>
      </p:sp>
      <p:sp>
        <p:nvSpPr>
          <p:cNvPr id="3" name="Content Placeholder 2"/>
          <p:cNvSpPr>
            <a:spLocks noGrp="1"/>
          </p:cNvSpPr>
          <p:nvPr>
            <p:ph sz="half" idx="1"/>
          </p:nvPr>
        </p:nvSpPr>
        <p:spPr>
          <a:xfrm>
            <a:off x="167425" y="1416675"/>
            <a:ext cx="5473521" cy="5228823"/>
          </a:xfrm>
          <a:prstGeom prst="rect">
            <a:avLst/>
          </a:prstGeom>
        </p:spPr>
        <p:txBody>
          <a:bodyPr>
            <a:normAutofit fontScale="62500" lnSpcReduction="20000"/>
          </a:bodyPr>
          <a:lstStyle/>
          <a:p>
            <a:pPr marL="0" indent="0">
              <a:buNone/>
            </a:pPr>
            <a:r>
              <a:rPr lang="en-GB" sz="4000" b="1" i="1" dirty="0" smtClean="0"/>
              <a:t>2018 </a:t>
            </a:r>
            <a:r>
              <a:rPr lang="en-GB" sz="4000" b="1" i="1" dirty="0"/>
              <a:t>Fiscal Projections </a:t>
            </a:r>
            <a:endParaRPr lang="en-US" sz="4000" dirty="0"/>
          </a:p>
          <a:p>
            <a:pPr>
              <a:buFont typeface="Wingdings" pitchFamily="2" charset="2"/>
              <a:buChar char="q"/>
            </a:pPr>
            <a:r>
              <a:rPr lang="en-GB" sz="4000" dirty="0"/>
              <a:t>The government in 2018 seeks to further strengthen </a:t>
            </a:r>
            <a:r>
              <a:rPr lang="en-GB" sz="4000" dirty="0" smtClean="0"/>
              <a:t>macro stability </a:t>
            </a:r>
          </a:p>
          <a:p>
            <a:pPr>
              <a:buFont typeface="Wingdings" pitchFamily="2" charset="2"/>
              <a:buChar char="q"/>
            </a:pPr>
            <a:r>
              <a:rPr lang="en-GB" sz="4000" dirty="0" smtClean="0"/>
              <a:t>A </a:t>
            </a:r>
            <a:r>
              <a:rPr lang="en-GB" sz="4000" dirty="0"/>
              <a:t>deficit target of </a:t>
            </a:r>
            <a:r>
              <a:rPr lang="en-GB" sz="4000" dirty="0">
                <a:solidFill>
                  <a:srgbClr val="FF0000"/>
                </a:solidFill>
              </a:rPr>
              <a:t>4.5% of GDP </a:t>
            </a:r>
            <a:r>
              <a:rPr lang="en-GB" sz="4000" dirty="0"/>
              <a:t>and a primary surplus target of 1.6% of GDP. These targets are set based on the assumption </a:t>
            </a:r>
            <a:r>
              <a:rPr lang="en-GB" sz="4000" dirty="0" smtClean="0"/>
              <a:t>that: </a:t>
            </a:r>
          </a:p>
          <a:p>
            <a:pPr>
              <a:buFont typeface="Courier New" pitchFamily="49" charset="0"/>
              <a:buChar char="o"/>
            </a:pPr>
            <a:r>
              <a:rPr lang="en-GB" sz="4000" dirty="0" smtClean="0">
                <a:solidFill>
                  <a:srgbClr val="FF0000"/>
                </a:solidFill>
              </a:rPr>
              <a:t>tax </a:t>
            </a:r>
            <a:r>
              <a:rPr lang="en-GB" sz="4000" dirty="0">
                <a:solidFill>
                  <a:srgbClr val="FF0000"/>
                </a:solidFill>
              </a:rPr>
              <a:t>revenue will increase by about 25% </a:t>
            </a:r>
            <a:r>
              <a:rPr lang="en-GB" sz="4000" dirty="0"/>
              <a:t>relative to the 2017 provisional levels whilst expenditure will increase by about 19% in 2018. </a:t>
            </a:r>
            <a:endParaRPr lang="en-GB" sz="4000" dirty="0" smtClean="0"/>
          </a:p>
          <a:p>
            <a:pPr>
              <a:buFont typeface="Courier New" pitchFamily="49" charset="0"/>
              <a:buChar char="o"/>
            </a:pPr>
            <a:r>
              <a:rPr lang="en-GB" sz="4000" dirty="0" smtClean="0"/>
              <a:t>Also </a:t>
            </a:r>
            <a:r>
              <a:rPr lang="en-GB" sz="4000" dirty="0"/>
              <a:t>it is anticipated that </a:t>
            </a:r>
            <a:r>
              <a:rPr lang="en-GB" sz="4000" dirty="0">
                <a:solidFill>
                  <a:srgbClr val="FF0000"/>
                </a:solidFill>
              </a:rPr>
              <a:t>capital spending will increase by about 50% </a:t>
            </a:r>
            <a:r>
              <a:rPr lang="en-GB" sz="4000" dirty="0"/>
              <a:t>relative to the 2017 provisional levels. </a:t>
            </a:r>
            <a:endParaRPr lang="en-US" sz="4000" dirty="0"/>
          </a:p>
          <a:p>
            <a:pPr>
              <a:buFont typeface="Wingdings" pitchFamily="2" charset="2"/>
              <a:buChar char="q"/>
            </a:pPr>
            <a:r>
              <a:rPr lang="en-US" sz="3800" dirty="0" smtClean="0">
                <a:solidFill>
                  <a:srgbClr val="00B050"/>
                </a:solidFill>
              </a:rPr>
              <a:t> Is Government  too optimistic about these numbers?</a:t>
            </a:r>
            <a:endParaRPr lang="en-US" sz="3800" dirty="0">
              <a:solidFill>
                <a:srgbClr val="00B050"/>
              </a:solidFill>
            </a:endParaRPr>
          </a:p>
        </p:txBody>
      </p:sp>
      <p:sp>
        <p:nvSpPr>
          <p:cNvPr id="4" name="Content Placeholder 3"/>
          <p:cNvSpPr>
            <a:spLocks noGrp="1"/>
          </p:cNvSpPr>
          <p:nvPr>
            <p:ph sz="half" idx="2"/>
          </p:nvPr>
        </p:nvSpPr>
        <p:spPr>
          <a:xfrm>
            <a:off x="5795492" y="1825625"/>
            <a:ext cx="2719857" cy="1986521"/>
          </a:xfrm>
        </p:spPr>
        <p:txBody>
          <a:bodyPr>
            <a:normAutofit fontScale="62500" lnSpcReduction="20000"/>
          </a:bodyPr>
          <a:lstStyle/>
          <a:p>
            <a:endParaRPr lang="en-US" dirty="0"/>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5" name="Slide Number Placeholder 4"/>
          <p:cNvSpPr>
            <a:spLocks noGrp="1"/>
          </p:cNvSpPr>
          <p:nvPr>
            <p:ph type="sldNum" sz="quarter" idx="12"/>
          </p:nvPr>
        </p:nvSpPr>
        <p:spPr/>
        <p:txBody>
          <a:bodyPr/>
          <a:lstStyle/>
          <a:p>
            <a:fld id="{16E3C108-8F26-41C2-BEEB-67A9851DF140}" type="slidenum">
              <a:rPr lang="en-US" smtClean="0"/>
              <a:t>28</a:t>
            </a:fld>
            <a:endParaRPr lang="en-US"/>
          </a:p>
        </p:txBody>
      </p:sp>
      <p:pic>
        <p:nvPicPr>
          <p:cNvPr id="2050" name="Picture 2" descr="C:\Prof. Quartey\Presentations\fisca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56856" y="1849123"/>
            <a:ext cx="3090929" cy="24137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74615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32609"/>
          </a:xfrm>
        </p:spPr>
        <p:txBody>
          <a:bodyPr>
            <a:normAutofit/>
          </a:bodyPr>
          <a:lstStyle/>
          <a:p>
            <a:r>
              <a:rPr lang="en-US" dirty="0" smtClean="0">
                <a:solidFill>
                  <a:prstClr val="black"/>
                </a:solidFill>
                <a:latin typeface="Times New Roman" panose="02020603050405020304" pitchFamily="18" charset="0"/>
                <a:cs typeface="Times New Roman" panose="02020603050405020304" pitchFamily="18" charset="0"/>
              </a:rPr>
              <a:t>4. FISCAL DEVELOPMENT</a:t>
            </a:r>
            <a:endParaRPr lang="en-GB" dirty="0"/>
          </a:p>
        </p:txBody>
      </p:sp>
      <p:sp>
        <p:nvSpPr>
          <p:cNvPr id="3" name="Content Placeholder 2"/>
          <p:cNvSpPr>
            <a:spLocks noGrp="1"/>
          </p:cNvSpPr>
          <p:nvPr>
            <p:ph sz="half" idx="1"/>
          </p:nvPr>
        </p:nvSpPr>
        <p:spPr>
          <a:xfrm>
            <a:off x="167425" y="1416675"/>
            <a:ext cx="5473521" cy="5228823"/>
          </a:xfrm>
          <a:prstGeom prst="rect">
            <a:avLst/>
          </a:prstGeom>
        </p:spPr>
        <p:txBody>
          <a:bodyPr>
            <a:normAutofit fontScale="55000" lnSpcReduction="20000"/>
          </a:bodyPr>
          <a:lstStyle/>
          <a:p>
            <a:pPr marL="0" indent="0">
              <a:buNone/>
            </a:pPr>
            <a:r>
              <a:rPr lang="en-GB" sz="4000" b="1" i="1" dirty="0" smtClean="0"/>
              <a:t>2018 </a:t>
            </a:r>
            <a:r>
              <a:rPr lang="en-GB" sz="4000" b="1" i="1" dirty="0"/>
              <a:t>Fiscal Projections </a:t>
            </a:r>
            <a:endParaRPr lang="en-US" sz="4000" dirty="0"/>
          </a:p>
          <a:p>
            <a:pPr lvl="0">
              <a:buFont typeface="Wingdings" pitchFamily="2" charset="2"/>
              <a:buChar char="Ø"/>
            </a:pPr>
            <a:r>
              <a:rPr lang="en-GB" sz="4000" dirty="0" smtClean="0">
                <a:solidFill>
                  <a:srgbClr val="00B050"/>
                </a:solidFill>
              </a:rPr>
              <a:t>The </a:t>
            </a:r>
            <a:r>
              <a:rPr lang="en-GB" sz="4000" dirty="0">
                <a:solidFill>
                  <a:srgbClr val="00B050"/>
                </a:solidFill>
              </a:rPr>
              <a:t>revenue performance must be good and targets met. Should revenue targets be missed, the government may again be forced to </a:t>
            </a:r>
            <a:r>
              <a:rPr lang="en-GB" sz="4000" dirty="0">
                <a:solidFill>
                  <a:srgbClr val="FF0000"/>
                </a:solidFill>
              </a:rPr>
              <a:t>sacrifice capital spending </a:t>
            </a:r>
            <a:r>
              <a:rPr lang="en-GB" sz="4000" dirty="0">
                <a:solidFill>
                  <a:srgbClr val="00B050"/>
                </a:solidFill>
              </a:rPr>
              <a:t>and consequently medium term growth. </a:t>
            </a:r>
            <a:endParaRPr lang="en-US" sz="4000" dirty="0">
              <a:solidFill>
                <a:srgbClr val="00B050"/>
              </a:solidFill>
            </a:endParaRPr>
          </a:p>
          <a:p>
            <a:pPr>
              <a:buFont typeface="Wingdings" pitchFamily="2" charset="2"/>
              <a:buChar char="Ø"/>
            </a:pPr>
            <a:endParaRPr lang="en-US" sz="4000" dirty="0">
              <a:solidFill>
                <a:srgbClr val="00B050"/>
              </a:solidFill>
            </a:endParaRPr>
          </a:p>
          <a:p>
            <a:pPr lvl="0">
              <a:buFont typeface="Wingdings" pitchFamily="2" charset="2"/>
              <a:buChar char="Ø"/>
            </a:pPr>
            <a:r>
              <a:rPr lang="en-GB" sz="4000" dirty="0" smtClean="0">
                <a:solidFill>
                  <a:srgbClr val="00B050"/>
                </a:solidFill>
              </a:rPr>
              <a:t>It </a:t>
            </a:r>
            <a:r>
              <a:rPr lang="en-GB" sz="4000" dirty="0">
                <a:solidFill>
                  <a:srgbClr val="00B050"/>
                </a:solidFill>
              </a:rPr>
              <a:t>is important that government remains disciplined with respect to its spending. </a:t>
            </a:r>
            <a:r>
              <a:rPr lang="en-GB" sz="4000" dirty="0" smtClean="0">
                <a:solidFill>
                  <a:srgbClr val="00B050"/>
                </a:solidFill>
              </a:rPr>
              <a:t> Immediate</a:t>
            </a:r>
            <a:r>
              <a:rPr lang="en-GB" sz="4000" dirty="0">
                <a:solidFill>
                  <a:srgbClr val="00B050"/>
                </a:solidFill>
              </a:rPr>
              <a:t>, post-election year is usually one that successive governments have done well </a:t>
            </a:r>
            <a:r>
              <a:rPr lang="en-GB" sz="4000" dirty="0" smtClean="0">
                <a:solidFill>
                  <a:srgbClr val="00B050"/>
                </a:solidFill>
              </a:rPr>
              <a:t>fiscally but not thereafter. </a:t>
            </a:r>
            <a:endParaRPr lang="en-US" sz="4000" dirty="0">
              <a:solidFill>
                <a:srgbClr val="00B050"/>
              </a:solidFill>
            </a:endParaRPr>
          </a:p>
          <a:p>
            <a:pPr>
              <a:buFont typeface="Wingdings" pitchFamily="2" charset="2"/>
              <a:buChar char="Ø"/>
            </a:pPr>
            <a:endParaRPr lang="en-US" sz="4000" dirty="0">
              <a:solidFill>
                <a:srgbClr val="00B050"/>
              </a:solidFill>
            </a:endParaRPr>
          </a:p>
          <a:p>
            <a:pPr>
              <a:buFont typeface="Wingdings" pitchFamily="2" charset="2"/>
              <a:buChar char="Ø"/>
            </a:pPr>
            <a:r>
              <a:rPr lang="en-GB" sz="4000" dirty="0" smtClean="0">
                <a:solidFill>
                  <a:srgbClr val="00B050"/>
                </a:solidFill>
              </a:rPr>
              <a:t>Fiscal discipline is necessary to ensure that the macroeconomic </a:t>
            </a:r>
            <a:r>
              <a:rPr lang="en-GB" sz="4000" dirty="0">
                <a:solidFill>
                  <a:srgbClr val="00B050"/>
                </a:solidFill>
              </a:rPr>
              <a:t>gains made in 2017 can be further consolidated</a:t>
            </a:r>
            <a:r>
              <a:rPr lang="en-GB" sz="4000" dirty="0" smtClean="0">
                <a:solidFill>
                  <a:srgbClr val="00B050"/>
                </a:solidFill>
              </a:rPr>
              <a:t>. </a:t>
            </a:r>
            <a:endParaRPr lang="en-US" sz="4000" dirty="0">
              <a:solidFill>
                <a:srgbClr val="00B050"/>
              </a:solidFill>
            </a:endParaRPr>
          </a:p>
        </p:txBody>
      </p:sp>
      <p:sp>
        <p:nvSpPr>
          <p:cNvPr id="4" name="Content Placeholder 3"/>
          <p:cNvSpPr>
            <a:spLocks noGrp="1"/>
          </p:cNvSpPr>
          <p:nvPr>
            <p:ph sz="half" idx="2"/>
          </p:nvPr>
        </p:nvSpPr>
        <p:spPr>
          <a:xfrm>
            <a:off x="5795492" y="1825625"/>
            <a:ext cx="2719857" cy="1986521"/>
          </a:xfrm>
        </p:spPr>
        <p:txBody>
          <a:bodyPr>
            <a:normAutofit fontScale="55000" lnSpcReduction="20000"/>
          </a:bodyPr>
          <a:lstStyle/>
          <a:p>
            <a:endParaRPr lang="en-US" dirty="0"/>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5" name="Slide Number Placeholder 4"/>
          <p:cNvSpPr>
            <a:spLocks noGrp="1"/>
          </p:cNvSpPr>
          <p:nvPr>
            <p:ph type="sldNum" sz="quarter" idx="12"/>
          </p:nvPr>
        </p:nvSpPr>
        <p:spPr/>
        <p:txBody>
          <a:bodyPr/>
          <a:lstStyle/>
          <a:p>
            <a:fld id="{16E3C108-8F26-41C2-BEEB-67A9851DF140}" type="slidenum">
              <a:rPr lang="en-US" smtClean="0"/>
              <a:t>29</a:t>
            </a:fld>
            <a:endParaRPr lang="en-US"/>
          </a:p>
        </p:txBody>
      </p:sp>
      <p:pic>
        <p:nvPicPr>
          <p:cNvPr id="2050" name="Picture 2" descr="C:\Prof. Quartey\Presentations\fisca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56856" y="1849123"/>
            <a:ext cx="3090929" cy="24137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70257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840" y="457200"/>
            <a:ext cx="6908097" cy="703385"/>
          </a:xfrm>
        </p:spPr>
        <p:txBody>
          <a:bodyPr>
            <a:normAutofit/>
          </a:bodyPr>
          <a:lstStyle/>
          <a:p>
            <a:r>
              <a:rPr lang="en-US" dirty="0" smtClean="0">
                <a:solidFill>
                  <a:prstClr val="black"/>
                </a:solidFill>
                <a:latin typeface="Times New Roman" panose="02020603050405020304" pitchFamily="18" charset="0"/>
                <a:cs typeface="Times New Roman" panose="02020603050405020304" pitchFamily="18" charset="0"/>
              </a:rPr>
              <a:t>1. INTRODUCTION</a:t>
            </a:r>
            <a:endParaRPr lang="en-GB" dirty="0"/>
          </a:p>
        </p:txBody>
      </p:sp>
      <p:sp>
        <p:nvSpPr>
          <p:cNvPr id="3" name="Content Placeholder 2"/>
          <p:cNvSpPr>
            <a:spLocks noGrp="1"/>
          </p:cNvSpPr>
          <p:nvPr>
            <p:ph type="body" sz="half" idx="2"/>
          </p:nvPr>
        </p:nvSpPr>
        <p:spPr>
          <a:xfrm>
            <a:off x="211015" y="1230923"/>
            <a:ext cx="4489939" cy="5193323"/>
          </a:xfrm>
          <a:prstGeom prst="rect">
            <a:avLst/>
          </a:prstGeom>
        </p:spPr>
        <p:txBody>
          <a:bodyPr>
            <a:normAutofit fontScale="77500" lnSpcReduction="20000"/>
          </a:bodyPr>
          <a:lstStyle/>
          <a:p>
            <a:pPr marL="285750" indent="-285750">
              <a:buFont typeface="Wingdings" pitchFamily="2" charset="2"/>
              <a:buChar char="q"/>
            </a:pPr>
            <a:r>
              <a:rPr lang="en-GB" sz="2800" cap="none" dirty="0" smtClean="0">
                <a:latin typeface="Times New Roman" panose="02020603050405020304" pitchFamily="18" charset="0"/>
                <a:cs typeface="Times New Roman" panose="02020603050405020304" pitchFamily="18" charset="0"/>
              </a:rPr>
              <a:t> </a:t>
            </a:r>
            <a:r>
              <a:rPr lang="en-GB" sz="2800" dirty="0" smtClean="0"/>
              <a:t>Ghana’s </a:t>
            </a:r>
            <a:r>
              <a:rPr lang="en-GB" sz="2800" dirty="0"/>
              <a:t>2018 budget is prepared under the theme: </a:t>
            </a:r>
            <a:r>
              <a:rPr lang="en-GB" sz="2800" b="1" i="1" dirty="0"/>
              <a:t>“From stabilization to growth: putting Ghana back to work again”.</a:t>
            </a:r>
            <a:r>
              <a:rPr lang="en-GB" sz="2800" dirty="0"/>
              <a:t> </a:t>
            </a:r>
            <a:endParaRPr lang="en-GB" sz="2800" dirty="0" smtClean="0"/>
          </a:p>
          <a:p>
            <a:pPr marL="285750" indent="-285750">
              <a:buFont typeface="Wingdings" pitchFamily="2" charset="2"/>
              <a:buChar char="q"/>
            </a:pPr>
            <a:r>
              <a:rPr lang="en-GB" sz="2800" dirty="0" smtClean="0"/>
              <a:t>This entails creating jobs, </a:t>
            </a:r>
            <a:r>
              <a:rPr lang="en-GB" sz="2800" dirty="0"/>
              <a:t>leading to </a:t>
            </a:r>
            <a:r>
              <a:rPr lang="en-GB" sz="2800" dirty="0" smtClean="0"/>
              <a:t>livelihood improvements, prosperity </a:t>
            </a:r>
            <a:r>
              <a:rPr lang="en-GB" sz="2800" dirty="0"/>
              <a:t>and equal opportunities for all Ghanaians. </a:t>
            </a:r>
            <a:endParaRPr lang="en-GB" sz="2800" dirty="0" smtClean="0"/>
          </a:p>
          <a:p>
            <a:pPr marL="285750" indent="-285750">
              <a:buFont typeface="Wingdings" pitchFamily="2" charset="2"/>
              <a:buChar char="q"/>
            </a:pPr>
            <a:r>
              <a:rPr lang="en-GB" sz="2800" dirty="0" smtClean="0"/>
              <a:t>This </a:t>
            </a:r>
            <a:r>
              <a:rPr lang="en-GB" sz="2800" dirty="0"/>
              <a:t>objective is to be driven by investments in </a:t>
            </a:r>
            <a:r>
              <a:rPr lang="en-GB" sz="2800" b="1" dirty="0"/>
              <a:t>Agriculture and Agribusiness, Strategic Infrastructure, Human Capital and Entrepreneurship and Innovation </a:t>
            </a:r>
            <a:r>
              <a:rPr lang="en-GB" sz="2800" b="1" dirty="0" smtClean="0"/>
              <a:t>Programmes</a:t>
            </a:r>
          </a:p>
          <a:p>
            <a:pPr marL="285750" indent="-285750">
              <a:buFont typeface="Wingdings" pitchFamily="2" charset="2"/>
              <a:buChar char="q"/>
            </a:pPr>
            <a:r>
              <a:rPr lang="en-GB" sz="2800" cap="none" dirty="0" smtClean="0">
                <a:latin typeface="Times New Roman" panose="02020603050405020304" pitchFamily="18" charset="0"/>
                <a:cs typeface="Times New Roman" panose="02020603050405020304" pitchFamily="18" charset="0"/>
              </a:rPr>
              <a:t>Also underpinned by concepts such as `One District One Factory’, `One Village One Dam’, `$1 million Dollars per Constituency’ </a:t>
            </a:r>
            <a:r>
              <a:rPr lang="en-GB" sz="2800" cap="none" dirty="0" err="1" smtClean="0">
                <a:latin typeface="Times New Roman" panose="02020603050405020304" pitchFamily="18" charset="0"/>
                <a:cs typeface="Times New Roman" panose="02020603050405020304" pitchFamily="18" charset="0"/>
              </a:rPr>
              <a:t>etc</a:t>
            </a:r>
            <a:endParaRPr lang="en-GB" sz="2800" cap="none" dirty="0" smtClean="0">
              <a:latin typeface="Times New Roman" panose="02020603050405020304" pitchFamily="18" charset="0"/>
              <a:cs typeface="Times New Roman" panose="02020603050405020304" pitchFamily="18" charset="0"/>
            </a:endParaRPr>
          </a:p>
          <a:p>
            <a:endParaRPr lang="en-GB" cap="none" dirty="0" smtClean="0">
              <a:latin typeface="Times New Roman" panose="02020603050405020304" pitchFamily="18" charset="0"/>
              <a:cs typeface="Times New Roman" panose="02020603050405020304" pitchFamily="18" charset="0"/>
            </a:endParaRPr>
          </a:p>
          <a:p>
            <a:endParaRPr lang="en-GB" cap="none"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16E3C108-8F26-41C2-BEEB-67A9851DF140}" type="slidenum">
              <a:rPr lang="en-US" smtClean="0"/>
              <a:t>3</a:t>
            </a:fld>
            <a:endParaRPr lang="en-US"/>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7" name="Picture Placeholder 6"/>
          <p:cNvSpPr>
            <a:spLocks noGrp="1"/>
          </p:cNvSpPr>
          <p:nvPr>
            <p:ph type="pic" idx="1"/>
          </p:nvPr>
        </p:nvSpPr>
        <p:spPr>
          <a:xfrm>
            <a:off x="4841631" y="987426"/>
            <a:ext cx="3674909" cy="5366482"/>
          </a:xfrm>
        </p:spPr>
      </p:sp>
      <p:pic>
        <p:nvPicPr>
          <p:cNvPr id="3074" name="Picture 2" descr="C:\Prof. Quartey\Presentations\2018 budge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41631" y="996463"/>
            <a:ext cx="3704492" cy="54160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7277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613668"/>
          </a:xfrm>
        </p:spPr>
        <p:txBody>
          <a:bodyPr>
            <a:normAutofit fontScale="90000"/>
          </a:bodyPr>
          <a:lstStyle/>
          <a:p>
            <a:r>
              <a:rPr lang="en-US" dirty="0" smtClean="0">
                <a:solidFill>
                  <a:prstClr val="black"/>
                </a:solidFill>
                <a:latin typeface="Times New Roman" panose="02020603050405020304" pitchFamily="18" charset="0"/>
                <a:cs typeface="Times New Roman" panose="02020603050405020304" pitchFamily="18" charset="0"/>
              </a:rPr>
              <a:t>5. MONETARY DEVELOPMENT</a:t>
            </a:r>
            <a:endParaRPr lang="en-GB" dirty="0"/>
          </a:p>
        </p:txBody>
      </p:sp>
      <p:sp>
        <p:nvSpPr>
          <p:cNvPr id="3" name="Content Placeholder 2"/>
          <p:cNvSpPr>
            <a:spLocks noGrp="1"/>
          </p:cNvSpPr>
          <p:nvPr>
            <p:ph sz="half" idx="1"/>
          </p:nvPr>
        </p:nvSpPr>
        <p:spPr>
          <a:xfrm>
            <a:off x="167426" y="1094705"/>
            <a:ext cx="5782614" cy="5550794"/>
          </a:xfrm>
          <a:prstGeom prst="rect">
            <a:avLst/>
          </a:prstGeom>
        </p:spPr>
        <p:txBody>
          <a:bodyPr>
            <a:normAutofit fontScale="77500" lnSpcReduction="20000"/>
          </a:bodyPr>
          <a:lstStyle/>
          <a:p>
            <a:pPr>
              <a:buFont typeface="Wingdings" pitchFamily="2" charset="2"/>
              <a:buChar char="q"/>
            </a:pPr>
            <a:r>
              <a:rPr lang="en-US" sz="4000" b="1" i="1" dirty="0" smtClean="0"/>
              <a:t> </a:t>
            </a:r>
            <a:r>
              <a:rPr lang="en-GB" sz="4000" dirty="0"/>
              <a:t>Monetary policy in 2017 focused mainly on re-anchoring inflation expectations and directing </a:t>
            </a:r>
            <a:r>
              <a:rPr lang="en-GB" sz="4000" dirty="0" smtClean="0"/>
              <a:t>inflation </a:t>
            </a:r>
            <a:r>
              <a:rPr lang="en-GB" sz="4000" dirty="0"/>
              <a:t>towards the medium term target of 8 ± 2 </a:t>
            </a:r>
            <a:r>
              <a:rPr lang="en-GB" sz="4000" dirty="0" err="1"/>
              <a:t>percent</a:t>
            </a:r>
            <a:r>
              <a:rPr lang="en-GB" sz="4000" dirty="0"/>
              <a:t>. </a:t>
            </a:r>
            <a:endParaRPr lang="en-GB" sz="4000" dirty="0" smtClean="0"/>
          </a:p>
          <a:p>
            <a:pPr>
              <a:buFont typeface="Wingdings" pitchFamily="2" charset="2"/>
              <a:buChar char="q"/>
            </a:pPr>
            <a:r>
              <a:rPr lang="en-GB" sz="4000" dirty="0" smtClean="0"/>
              <a:t>The </a:t>
            </a:r>
            <a:r>
              <a:rPr lang="en-GB" sz="4000" dirty="0"/>
              <a:t>outcome for the year showed some marginal gains though below expectations</a:t>
            </a:r>
            <a:r>
              <a:rPr lang="en-GB" sz="4000" dirty="0" smtClean="0"/>
              <a:t>:</a:t>
            </a:r>
          </a:p>
          <a:p>
            <a:pPr lvl="0">
              <a:buFont typeface="Wingdings" pitchFamily="2" charset="2"/>
              <a:buChar char="q"/>
            </a:pPr>
            <a:r>
              <a:rPr lang="en-GB" sz="4000" dirty="0"/>
              <a:t>The year recorded a downward trend in </a:t>
            </a:r>
            <a:r>
              <a:rPr lang="en-GB" sz="4000" dirty="0">
                <a:solidFill>
                  <a:srgbClr val="FF0000"/>
                </a:solidFill>
              </a:rPr>
              <a:t>inflation from 15.4% by end December 2016 to 11.6% in October 2017</a:t>
            </a:r>
            <a:r>
              <a:rPr lang="en-GB" sz="4000" dirty="0"/>
              <a:t> but this was higher than the medium term target of  8 ± 2 </a:t>
            </a:r>
            <a:r>
              <a:rPr lang="en-GB" sz="4000" dirty="0" err="1"/>
              <a:t>percent</a:t>
            </a:r>
            <a:endParaRPr lang="en-US" sz="4000" dirty="0"/>
          </a:p>
          <a:p>
            <a:pPr>
              <a:buFont typeface="Wingdings" pitchFamily="2" charset="2"/>
              <a:buChar char="q"/>
            </a:pPr>
            <a:endParaRPr lang="en-US" sz="4000" dirty="0"/>
          </a:p>
          <a:p>
            <a:pPr marL="0" indent="0">
              <a:buNone/>
            </a:pPr>
            <a:endParaRPr lang="en-US" sz="4000" dirty="0"/>
          </a:p>
          <a:p>
            <a:pPr>
              <a:buFont typeface="Wingdings" pitchFamily="2" charset="2"/>
              <a:buChar char="q"/>
            </a:pPr>
            <a:endParaRPr lang="en-US" sz="3800" dirty="0">
              <a:solidFill>
                <a:srgbClr val="00B050"/>
              </a:solidFill>
            </a:endParaRPr>
          </a:p>
        </p:txBody>
      </p:sp>
      <p:sp>
        <p:nvSpPr>
          <p:cNvPr id="4" name="Content Placeholder 3"/>
          <p:cNvSpPr>
            <a:spLocks noGrp="1"/>
          </p:cNvSpPr>
          <p:nvPr>
            <p:ph sz="half" idx="2"/>
          </p:nvPr>
        </p:nvSpPr>
        <p:spPr>
          <a:xfrm>
            <a:off x="6207617" y="1825625"/>
            <a:ext cx="2307732" cy="1986521"/>
          </a:xfrm>
        </p:spPr>
        <p:txBody>
          <a:bodyPr>
            <a:normAutofit fontScale="77500" lnSpcReduction="20000"/>
          </a:bodyPr>
          <a:lstStyle/>
          <a:p>
            <a:endParaRPr lang="en-US" dirty="0"/>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5" name="Slide Number Placeholder 4"/>
          <p:cNvSpPr>
            <a:spLocks noGrp="1"/>
          </p:cNvSpPr>
          <p:nvPr>
            <p:ph type="sldNum" sz="quarter" idx="12"/>
          </p:nvPr>
        </p:nvSpPr>
        <p:spPr/>
        <p:txBody>
          <a:bodyPr/>
          <a:lstStyle/>
          <a:p>
            <a:fld id="{16E3C108-8F26-41C2-BEEB-67A9851DF140}" type="slidenum">
              <a:rPr lang="en-US" smtClean="0"/>
              <a:t>30</a:t>
            </a:fld>
            <a:endParaRPr lang="en-US"/>
          </a:p>
        </p:txBody>
      </p:sp>
      <p:pic>
        <p:nvPicPr>
          <p:cNvPr id="3074" name="Picture 2" descr="C:\Prof. Quartey\Presentations\50 CEDI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3070" y="1790163"/>
            <a:ext cx="2588653" cy="25886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32924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613668"/>
          </a:xfrm>
        </p:spPr>
        <p:txBody>
          <a:bodyPr>
            <a:normAutofit fontScale="90000"/>
          </a:bodyPr>
          <a:lstStyle/>
          <a:p>
            <a:r>
              <a:rPr lang="en-US" dirty="0" smtClean="0">
                <a:solidFill>
                  <a:prstClr val="black"/>
                </a:solidFill>
                <a:latin typeface="Times New Roman" panose="02020603050405020304" pitchFamily="18" charset="0"/>
                <a:cs typeface="Times New Roman" panose="02020603050405020304" pitchFamily="18" charset="0"/>
              </a:rPr>
              <a:t>5. MONETARY DEVELOPMENT</a:t>
            </a:r>
            <a:endParaRPr lang="en-GB" dirty="0"/>
          </a:p>
        </p:txBody>
      </p:sp>
      <p:sp>
        <p:nvSpPr>
          <p:cNvPr id="3" name="Content Placeholder 2"/>
          <p:cNvSpPr>
            <a:spLocks noGrp="1"/>
          </p:cNvSpPr>
          <p:nvPr>
            <p:ph sz="half" idx="1"/>
          </p:nvPr>
        </p:nvSpPr>
        <p:spPr>
          <a:xfrm>
            <a:off x="167425" y="1094705"/>
            <a:ext cx="6078829" cy="5550794"/>
          </a:xfrm>
          <a:prstGeom prst="rect">
            <a:avLst/>
          </a:prstGeom>
        </p:spPr>
        <p:txBody>
          <a:bodyPr>
            <a:normAutofit fontScale="70000" lnSpcReduction="20000"/>
          </a:bodyPr>
          <a:lstStyle/>
          <a:p>
            <a:pPr lvl="0">
              <a:buFont typeface="Wingdings" pitchFamily="2" charset="2"/>
              <a:buChar char="q"/>
            </a:pPr>
            <a:r>
              <a:rPr lang="en-US" sz="4000" b="1" i="1" dirty="0" smtClean="0"/>
              <a:t> </a:t>
            </a:r>
            <a:r>
              <a:rPr lang="en-GB" sz="4000" dirty="0"/>
              <a:t>Credit to the private sector expanded by 4.2% in September 2017 compared to 3.6% growth recorded in the same period last year in the midst of the rising non-performing loans. </a:t>
            </a:r>
            <a:endParaRPr lang="en-GB" sz="4000" dirty="0" smtClean="0"/>
          </a:p>
          <a:p>
            <a:pPr lvl="0">
              <a:buFont typeface="Wingdings" pitchFamily="2" charset="2"/>
              <a:buChar char="q"/>
            </a:pPr>
            <a:r>
              <a:rPr lang="en-GB" sz="4000" dirty="0" smtClean="0"/>
              <a:t>There </a:t>
            </a:r>
            <a:r>
              <a:rPr lang="en-GB" sz="4000" dirty="0"/>
              <a:t>were some </a:t>
            </a:r>
            <a:r>
              <a:rPr lang="en-GB" sz="4000" dirty="0">
                <a:solidFill>
                  <a:srgbClr val="FF0000"/>
                </a:solidFill>
              </a:rPr>
              <a:t>marginal improvements</a:t>
            </a:r>
            <a:r>
              <a:rPr lang="en-GB" sz="4000" dirty="0"/>
              <a:t> in the share of credit to Agriculture and manufacturing, two major labour-intensive sectors of the economy.  </a:t>
            </a:r>
            <a:endParaRPr lang="en-GB" sz="4000" dirty="0" smtClean="0"/>
          </a:p>
          <a:p>
            <a:pPr lvl="0">
              <a:buFont typeface="Wingdings" pitchFamily="2" charset="2"/>
              <a:buChar char="q"/>
            </a:pPr>
            <a:r>
              <a:rPr lang="en-GB" sz="4000" dirty="0" smtClean="0"/>
              <a:t>The </a:t>
            </a:r>
            <a:r>
              <a:rPr lang="en-GB" sz="4000" dirty="0"/>
              <a:t>share of Domestic Money Bank credit to </a:t>
            </a:r>
            <a:r>
              <a:rPr lang="en-GB" sz="4000" dirty="0">
                <a:solidFill>
                  <a:srgbClr val="FF0000"/>
                </a:solidFill>
              </a:rPr>
              <a:t>Agriculture increased from 3.7% in December 2016 to 3.9% in September 2017 while the share of DMB credit to manufacturing also increased from 7.7% to 8.5% over the same period</a:t>
            </a:r>
            <a:r>
              <a:rPr lang="en-GB" sz="4000" dirty="0"/>
              <a:t>. </a:t>
            </a:r>
            <a:endParaRPr lang="en-GB" sz="4000" dirty="0" smtClean="0"/>
          </a:p>
          <a:p>
            <a:pPr marL="0" indent="0">
              <a:buNone/>
            </a:pPr>
            <a:endParaRPr lang="en-US" sz="4000" dirty="0"/>
          </a:p>
          <a:p>
            <a:pPr>
              <a:buFont typeface="Wingdings" pitchFamily="2" charset="2"/>
              <a:buChar char="q"/>
            </a:pPr>
            <a:endParaRPr lang="en-US" sz="3800" dirty="0">
              <a:solidFill>
                <a:srgbClr val="00B050"/>
              </a:solidFill>
            </a:endParaRPr>
          </a:p>
        </p:txBody>
      </p:sp>
      <p:sp>
        <p:nvSpPr>
          <p:cNvPr id="4" name="Content Placeholder 3"/>
          <p:cNvSpPr>
            <a:spLocks noGrp="1"/>
          </p:cNvSpPr>
          <p:nvPr>
            <p:ph sz="half" idx="2"/>
          </p:nvPr>
        </p:nvSpPr>
        <p:spPr>
          <a:xfrm>
            <a:off x="6207617" y="1825625"/>
            <a:ext cx="2307732" cy="1986521"/>
          </a:xfrm>
        </p:spPr>
        <p:txBody>
          <a:bodyPr>
            <a:normAutofit fontScale="70000" lnSpcReduction="20000"/>
          </a:bodyPr>
          <a:lstStyle/>
          <a:p>
            <a:endParaRPr lang="en-US" dirty="0"/>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5" name="Slide Number Placeholder 4"/>
          <p:cNvSpPr>
            <a:spLocks noGrp="1"/>
          </p:cNvSpPr>
          <p:nvPr>
            <p:ph type="sldNum" sz="quarter" idx="12"/>
          </p:nvPr>
        </p:nvSpPr>
        <p:spPr/>
        <p:txBody>
          <a:bodyPr/>
          <a:lstStyle/>
          <a:p>
            <a:fld id="{16E3C108-8F26-41C2-BEEB-67A9851DF140}" type="slidenum">
              <a:rPr lang="en-US" smtClean="0"/>
              <a:t>31</a:t>
            </a:fld>
            <a:endParaRPr lang="en-US"/>
          </a:p>
        </p:txBody>
      </p:sp>
      <p:pic>
        <p:nvPicPr>
          <p:cNvPr id="3074" name="Picture 2" descr="C:\Prof. Quartey\Presentations\50 CEDI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3070" y="1790163"/>
            <a:ext cx="2588653" cy="25886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127976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613668"/>
          </a:xfrm>
        </p:spPr>
        <p:txBody>
          <a:bodyPr>
            <a:normAutofit fontScale="90000"/>
          </a:bodyPr>
          <a:lstStyle/>
          <a:p>
            <a:r>
              <a:rPr lang="en-US" dirty="0" smtClean="0">
                <a:solidFill>
                  <a:prstClr val="black"/>
                </a:solidFill>
                <a:latin typeface="Times New Roman" panose="02020603050405020304" pitchFamily="18" charset="0"/>
                <a:cs typeface="Times New Roman" panose="02020603050405020304" pitchFamily="18" charset="0"/>
              </a:rPr>
              <a:t>5. MONETARY DEVELOPMENT</a:t>
            </a:r>
            <a:endParaRPr lang="en-GB" dirty="0"/>
          </a:p>
        </p:txBody>
      </p:sp>
      <p:sp>
        <p:nvSpPr>
          <p:cNvPr id="3" name="Content Placeholder 2"/>
          <p:cNvSpPr>
            <a:spLocks noGrp="1"/>
          </p:cNvSpPr>
          <p:nvPr>
            <p:ph sz="half" idx="1"/>
          </p:nvPr>
        </p:nvSpPr>
        <p:spPr>
          <a:xfrm>
            <a:off x="167425" y="1094705"/>
            <a:ext cx="6078829" cy="5550794"/>
          </a:xfrm>
          <a:prstGeom prst="rect">
            <a:avLst/>
          </a:prstGeom>
        </p:spPr>
        <p:txBody>
          <a:bodyPr>
            <a:normAutofit fontScale="92500" lnSpcReduction="10000"/>
          </a:bodyPr>
          <a:lstStyle/>
          <a:p>
            <a:pPr lvl="0">
              <a:buFont typeface="Wingdings" pitchFamily="2" charset="2"/>
              <a:buChar char="q"/>
            </a:pPr>
            <a:r>
              <a:rPr lang="en-GB" sz="4000" dirty="0" smtClean="0"/>
              <a:t>These </a:t>
            </a:r>
            <a:r>
              <a:rPr lang="en-GB" sz="4000" dirty="0"/>
              <a:t>developments if sustained and coupled with other policy initiatives can stimulate the growth of the private sector to create jobs.</a:t>
            </a:r>
            <a:endParaRPr lang="en-US" sz="4000" dirty="0"/>
          </a:p>
          <a:p>
            <a:pPr lvl="0">
              <a:buFont typeface="Wingdings" pitchFamily="2" charset="2"/>
              <a:buChar char="q"/>
            </a:pPr>
            <a:r>
              <a:rPr lang="en-GB" dirty="0"/>
              <a:t>The Monetary Policy Rate declined to 21% during 2017 while the money market rates (Treasury Bill rates) also </a:t>
            </a:r>
            <a:r>
              <a:rPr lang="en-GB" dirty="0" smtClean="0"/>
              <a:t>declined</a:t>
            </a:r>
          </a:p>
          <a:p>
            <a:pPr lvl="0">
              <a:buFont typeface="Wingdings" pitchFamily="2" charset="2"/>
              <a:buChar char="q"/>
            </a:pPr>
            <a:r>
              <a:rPr lang="en-GB" dirty="0" smtClean="0"/>
              <a:t> The </a:t>
            </a:r>
            <a:r>
              <a:rPr lang="en-GB" dirty="0">
                <a:solidFill>
                  <a:srgbClr val="FF0000"/>
                </a:solidFill>
              </a:rPr>
              <a:t>91-day TB rate </a:t>
            </a:r>
            <a:r>
              <a:rPr lang="en-GB" dirty="0"/>
              <a:t>declined by 3.6 percentage points. Average </a:t>
            </a:r>
            <a:r>
              <a:rPr lang="en-GB" dirty="0">
                <a:solidFill>
                  <a:srgbClr val="FF0000"/>
                </a:solidFill>
              </a:rPr>
              <a:t>lending rates on the interbank market </a:t>
            </a:r>
            <a:r>
              <a:rPr lang="en-GB" dirty="0"/>
              <a:t>declined from 28.97% in September 2017 from 31.68% in December 2016.</a:t>
            </a:r>
            <a:endParaRPr lang="en-US" dirty="0"/>
          </a:p>
          <a:p>
            <a:pPr>
              <a:buFont typeface="Wingdings" pitchFamily="2" charset="2"/>
              <a:buChar char="q"/>
            </a:pPr>
            <a:endParaRPr lang="en-US" sz="4000" dirty="0"/>
          </a:p>
          <a:p>
            <a:pPr marL="0" indent="0">
              <a:buNone/>
            </a:pPr>
            <a:endParaRPr lang="en-US" sz="4000" dirty="0"/>
          </a:p>
          <a:p>
            <a:pPr>
              <a:buFont typeface="Wingdings" pitchFamily="2" charset="2"/>
              <a:buChar char="q"/>
            </a:pPr>
            <a:endParaRPr lang="en-US" sz="3800" dirty="0">
              <a:solidFill>
                <a:srgbClr val="00B050"/>
              </a:solidFill>
            </a:endParaRPr>
          </a:p>
        </p:txBody>
      </p:sp>
      <p:sp>
        <p:nvSpPr>
          <p:cNvPr id="4" name="Content Placeholder 3"/>
          <p:cNvSpPr>
            <a:spLocks noGrp="1"/>
          </p:cNvSpPr>
          <p:nvPr>
            <p:ph sz="half" idx="2"/>
          </p:nvPr>
        </p:nvSpPr>
        <p:spPr>
          <a:xfrm>
            <a:off x="6207617" y="1825625"/>
            <a:ext cx="2307732" cy="1986521"/>
          </a:xfrm>
        </p:spPr>
        <p:txBody>
          <a:bodyPr>
            <a:normAutofit fontScale="92500" lnSpcReduction="10000"/>
          </a:bodyPr>
          <a:lstStyle/>
          <a:p>
            <a:endParaRPr lang="en-US" dirty="0"/>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5" name="Slide Number Placeholder 4"/>
          <p:cNvSpPr>
            <a:spLocks noGrp="1"/>
          </p:cNvSpPr>
          <p:nvPr>
            <p:ph type="sldNum" sz="quarter" idx="12"/>
          </p:nvPr>
        </p:nvSpPr>
        <p:spPr/>
        <p:txBody>
          <a:bodyPr/>
          <a:lstStyle/>
          <a:p>
            <a:fld id="{16E3C108-8F26-41C2-BEEB-67A9851DF140}" type="slidenum">
              <a:rPr lang="en-US" smtClean="0"/>
              <a:t>32</a:t>
            </a:fld>
            <a:endParaRPr lang="en-US"/>
          </a:p>
        </p:txBody>
      </p:sp>
      <p:pic>
        <p:nvPicPr>
          <p:cNvPr id="3074" name="Picture 2" descr="C:\Prof. Quartey\Presentations\50 CEDI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3070" y="1790163"/>
            <a:ext cx="2588653" cy="25886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455293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613668"/>
          </a:xfrm>
        </p:spPr>
        <p:txBody>
          <a:bodyPr>
            <a:normAutofit fontScale="90000"/>
          </a:bodyPr>
          <a:lstStyle/>
          <a:p>
            <a:r>
              <a:rPr lang="en-US" dirty="0" smtClean="0">
                <a:solidFill>
                  <a:prstClr val="black"/>
                </a:solidFill>
                <a:latin typeface="Times New Roman" panose="02020603050405020304" pitchFamily="18" charset="0"/>
                <a:cs typeface="Times New Roman" panose="02020603050405020304" pitchFamily="18" charset="0"/>
              </a:rPr>
              <a:t>5. MONETARY DEVELOPMENT</a:t>
            </a:r>
            <a:endParaRPr lang="en-GB" dirty="0"/>
          </a:p>
        </p:txBody>
      </p:sp>
      <p:sp>
        <p:nvSpPr>
          <p:cNvPr id="3" name="Content Placeholder 2"/>
          <p:cNvSpPr>
            <a:spLocks noGrp="1"/>
          </p:cNvSpPr>
          <p:nvPr>
            <p:ph sz="half" idx="1"/>
          </p:nvPr>
        </p:nvSpPr>
        <p:spPr>
          <a:xfrm>
            <a:off x="167425" y="1094705"/>
            <a:ext cx="6529589" cy="5550794"/>
          </a:xfrm>
          <a:prstGeom prst="rect">
            <a:avLst/>
          </a:prstGeom>
        </p:spPr>
        <p:txBody>
          <a:bodyPr>
            <a:normAutofit fontScale="85000" lnSpcReduction="20000"/>
          </a:bodyPr>
          <a:lstStyle/>
          <a:p>
            <a:pPr>
              <a:buFont typeface="Wingdings" pitchFamily="2" charset="2"/>
              <a:buChar char="q"/>
            </a:pPr>
            <a:r>
              <a:rPr lang="en-US" sz="4000" b="1" i="1" dirty="0" smtClean="0"/>
              <a:t> </a:t>
            </a:r>
            <a:r>
              <a:rPr lang="en-US" sz="4000" dirty="0" smtClean="0"/>
              <a:t> </a:t>
            </a:r>
            <a:r>
              <a:rPr lang="en-GB" dirty="0"/>
              <a:t>The relative stability in the exchange rate coupled with downward inflation trends  and the marginal decline in the lending rate is likely to translate into improvements in the cost of doing business and can stimulate the private sector</a:t>
            </a:r>
            <a:endParaRPr lang="en-US" dirty="0"/>
          </a:p>
          <a:p>
            <a:pPr>
              <a:buFont typeface="Wingdings" pitchFamily="2" charset="2"/>
              <a:buChar char="q"/>
            </a:pPr>
            <a:r>
              <a:rPr lang="en-GB" dirty="0"/>
              <a:t>The macroeconomic </a:t>
            </a:r>
            <a:r>
              <a:rPr lang="en-GB" dirty="0">
                <a:solidFill>
                  <a:srgbClr val="FF0000"/>
                </a:solidFill>
              </a:rPr>
              <a:t>target for 2018 </a:t>
            </a:r>
            <a:r>
              <a:rPr lang="en-GB" dirty="0"/>
              <a:t>aims to restore and sustain macroeconomic stability. Also consistent with the medium term development policy framework, the </a:t>
            </a:r>
            <a:r>
              <a:rPr lang="en-GB" dirty="0">
                <a:solidFill>
                  <a:srgbClr val="FF0000"/>
                </a:solidFill>
              </a:rPr>
              <a:t>specific target for 2018 is an inflation rate of 8.9</a:t>
            </a:r>
            <a:r>
              <a:rPr lang="en-GB" dirty="0" smtClean="0">
                <a:solidFill>
                  <a:srgbClr val="FF0000"/>
                </a:solidFill>
              </a:rPr>
              <a:t>%</a:t>
            </a:r>
            <a:r>
              <a:rPr lang="en-GB" dirty="0" smtClean="0"/>
              <a:t>.</a:t>
            </a:r>
          </a:p>
          <a:p>
            <a:pPr>
              <a:buFont typeface="Wingdings" pitchFamily="2" charset="2"/>
              <a:buChar char="q"/>
            </a:pPr>
            <a:r>
              <a:rPr lang="en-GB" dirty="0" smtClean="0"/>
              <a:t>This </a:t>
            </a:r>
            <a:r>
              <a:rPr lang="en-GB" dirty="0"/>
              <a:t>if achieved will make Ghana improve on the number of ECOWAS </a:t>
            </a:r>
            <a:r>
              <a:rPr lang="en-GB" dirty="0">
                <a:solidFill>
                  <a:srgbClr val="FF0000"/>
                </a:solidFill>
              </a:rPr>
              <a:t>convergence criteria </a:t>
            </a:r>
            <a:r>
              <a:rPr lang="en-GB" dirty="0"/>
              <a:t>indicators the country has met</a:t>
            </a:r>
            <a:r>
              <a:rPr lang="en-GB" dirty="0" smtClean="0"/>
              <a:t>.</a:t>
            </a:r>
          </a:p>
          <a:p>
            <a:pPr>
              <a:buFont typeface="Wingdings" pitchFamily="2" charset="2"/>
              <a:buChar char="q"/>
            </a:pPr>
            <a:r>
              <a:rPr lang="en-GB" dirty="0" smtClean="0"/>
              <a:t> </a:t>
            </a:r>
            <a:r>
              <a:rPr lang="en-GB" dirty="0"/>
              <a:t>It will be recalled; that </a:t>
            </a:r>
            <a:r>
              <a:rPr lang="en-GB" dirty="0">
                <a:solidFill>
                  <a:srgbClr val="FF0000"/>
                </a:solidFill>
              </a:rPr>
              <a:t>Ghana and Gambia </a:t>
            </a:r>
            <a:r>
              <a:rPr lang="en-GB" dirty="0"/>
              <a:t>recorded the lowest number of indicators (2) met in 2016 compared to its counterparts who met 4-6 indicators in 2016.</a:t>
            </a:r>
            <a:endParaRPr lang="en-US" dirty="0"/>
          </a:p>
          <a:p>
            <a:pPr lvl="0">
              <a:buFont typeface="Wingdings" pitchFamily="2" charset="2"/>
              <a:buChar char="q"/>
            </a:pPr>
            <a:endParaRPr lang="en-US" dirty="0"/>
          </a:p>
          <a:p>
            <a:pPr>
              <a:buFont typeface="Wingdings" pitchFamily="2" charset="2"/>
              <a:buChar char="q"/>
            </a:pPr>
            <a:endParaRPr lang="en-US" sz="4000" dirty="0"/>
          </a:p>
          <a:p>
            <a:pPr marL="0" indent="0">
              <a:buNone/>
            </a:pPr>
            <a:endParaRPr lang="en-US" sz="4000" dirty="0"/>
          </a:p>
          <a:p>
            <a:pPr>
              <a:buFont typeface="Wingdings" pitchFamily="2" charset="2"/>
              <a:buChar char="q"/>
            </a:pPr>
            <a:endParaRPr lang="en-US" sz="3800" dirty="0">
              <a:solidFill>
                <a:srgbClr val="00B050"/>
              </a:solidFill>
            </a:endParaRPr>
          </a:p>
        </p:txBody>
      </p:sp>
      <p:sp>
        <p:nvSpPr>
          <p:cNvPr id="4" name="Content Placeholder 3"/>
          <p:cNvSpPr>
            <a:spLocks noGrp="1"/>
          </p:cNvSpPr>
          <p:nvPr>
            <p:ph sz="half" idx="2"/>
          </p:nvPr>
        </p:nvSpPr>
        <p:spPr>
          <a:xfrm>
            <a:off x="6851561" y="1825625"/>
            <a:ext cx="1663788" cy="2398645"/>
          </a:xfrm>
        </p:spPr>
        <p:txBody>
          <a:bodyPr>
            <a:normAutofit fontScale="85000" lnSpcReduction="20000"/>
          </a:bodyPr>
          <a:lstStyle/>
          <a:p>
            <a:endParaRPr lang="en-US" dirty="0"/>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5" name="Slide Number Placeholder 4"/>
          <p:cNvSpPr>
            <a:spLocks noGrp="1"/>
          </p:cNvSpPr>
          <p:nvPr>
            <p:ph type="sldNum" sz="quarter" idx="12"/>
          </p:nvPr>
        </p:nvSpPr>
        <p:spPr/>
        <p:txBody>
          <a:bodyPr/>
          <a:lstStyle/>
          <a:p>
            <a:fld id="{16E3C108-8F26-41C2-BEEB-67A9851DF140}" type="slidenum">
              <a:rPr lang="en-US" smtClean="0"/>
              <a:t>33</a:t>
            </a:fld>
            <a:endParaRPr lang="en-US"/>
          </a:p>
        </p:txBody>
      </p:sp>
      <p:pic>
        <p:nvPicPr>
          <p:cNvPr id="3074" name="Picture 2" descr="C:\Prof. Quartey\Presentations\50 CEDI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06862" y="1790163"/>
            <a:ext cx="2034861" cy="25886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89253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613668"/>
          </a:xfrm>
        </p:spPr>
        <p:txBody>
          <a:bodyPr>
            <a:normAutofit fontScale="90000"/>
          </a:bodyPr>
          <a:lstStyle/>
          <a:p>
            <a:r>
              <a:rPr lang="en-US" dirty="0" smtClean="0">
                <a:solidFill>
                  <a:prstClr val="black"/>
                </a:solidFill>
                <a:latin typeface="Times New Roman" panose="02020603050405020304" pitchFamily="18" charset="0"/>
                <a:cs typeface="Times New Roman" panose="02020603050405020304" pitchFamily="18" charset="0"/>
              </a:rPr>
              <a:t>5. PUBLIC DEBT</a:t>
            </a:r>
            <a:endParaRPr lang="en-GB" dirty="0"/>
          </a:p>
        </p:txBody>
      </p:sp>
      <p:sp>
        <p:nvSpPr>
          <p:cNvPr id="3" name="Content Placeholder 2"/>
          <p:cNvSpPr>
            <a:spLocks noGrp="1"/>
          </p:cNvSpPr>
          <p:nvPr>
            <p:ph sz="half" idx="1"/>
          </p:nvPr>
        </p:nvSpPr>
        <p:spPr>
          <a:xfrm>
            <a:off x="167425" y="1094705"/>
            <a:ext cx="6078829" cy="5550794"/>
          </a:xfrm>
          <a:prstGeom prst="rect">
            <a:avLst/>
          </a:prstGeom>
        </p:spPr>
        <p:txBody>
          <a:bodyPr>
            <a:normAutofit fontScale="55000" lnSpcReduction="20000"/>
          </a:bodyPr>
          <a:lstStyle/>
          <a:p>
            <a:pPr lvl="0">
              <a:buFont typeface="Wingdings" pitchFamily="2" charset="2"/>
              <a:buChar char="q"/>
            </a:pPr>
            <a:r>
              <a:rPr lang="en-GB" sz="3800" dirty="0"/>
              <a:t>Government debt now stands at some 138.87 billion Ghana </a:t>
            </a:r>
            <a:r>
              <a:rPr lang="en-GB" sz="3800" dirty="0" err="1"/>
              <a:t>cedis</a:t>
            </a:r>
            <a:r>
              <a:rPr lang="en-GB" sz="3800" dirty="0"/>
              <a:t>, or </a:t>
            </a:r>
            <a:r>
              <a:rPr lang="en-GB" sz="3800" dirty="0">
                <a:solidFill>
                  <a:srgbClr val="FF0000"/>
                </a:solidFill>
              </a:rPr>
              <a:t>68.27% of GDP </a:t>
            </a:r>
            <a:r>
              <a:rPr lang="en-GB" sz="3800" dirty="0"/>
              <a:t>at the end of September 2017, down from </a:t>
            </a:r>
            <a:r>
              <a:rPr lang="en-GB" sz="3800" b="1" dirty="0"/>
              <a:t>73.1%</a:t>
            </a:r>
            <a:r>
              <a:rPr lang="en-GB" sz="3800" dirty="0"/>
              <a:t> at the end of 2016. </a:t>
            </a:r>
            <a:endParaRPr lang="en-GB" sz="3800" dirty="0" smtClean="0"/>
          </a:p>
          <a:p>
            <a:pPr lvl="0">
              <a:buFont typeface="Wingdings" pitchFamily="2" charset="2"/>
              <a:buChar char="q"/>
            </a:pPr>
            <a:r>
              <a:rPr lang="en-GB" sz="3800" dirty="0" smtClean="0"/>
              <a:t>This </a:t>
            </a:r>
            <a:r>
              <a:rPr lang="en-GB" sz="3800" dirty="0"/>
              <a:t>means that by September 2017, every Ghanaian citizen was indebted to Ghana’s creditors to the tune of about GHC </a:t>
            </a:r>
            <a:r>
              <a:rPr lang="en-GB" sz="3800" dirty="0" smtClean="0"/>
              <a:t>5,100 (About $1108). </a:t>
            </a:r>
            <a:endParaRPr lang="en-US" sz="3800" dirty="0"/>
          </a:p>
          <a:p>
            <a:pPr>
              <a:buFont typeface="Wingdings" pitchFamily="2" charset="2"/>
              <a:buChar char="q"/>
            </a:pPr>
            <a:r>
              <a:rPr lang="en-US" sz="3800" dirty="0" smtClean="0"/>
              <a:t> </a:t>
            </a:r>
            <a:r>
              <a:rPr lang="en-US" sz="3800" dirty="0" smtClean="0">
                <a:solidFill>
                  <a:srgbClr val="FF0000"/>
                </a:solidFill>
              </a:rPr>
              <a:t>If we factor in ESLA Bonds (¢ 4783.97 million) as requested by IMF, total debt will amount to GH¢ 143.654 billion) and Debt GDP will be about 73.6%. </a:t>
            </a:r>
          </a:p>
          <a:p>
            <a:pPr>
              <a:buFont typeface="Wingdings" pitchFamily="2" charset="2"/>
              <a:buChar char="q"/>
            </a:pPr>
            <a:r>
              <a:rPr lang="en-US" sz="3800" dirty="0" smtClean="0"/>
              <a:t> </a:t>
            </a:r>
            <a:r>
              <a:rPr lang="en-GB" sz="3800" dirty="0"/>
              <a:t>The total debt stock </a:t>
            </a:r>
            <a:r>
              <a:rPr lang="en-GB" sz="3800" dirty="0" smtClean="0"/>
              <a:t>(138.87 </a:t>
            </a:r>
            <a:r>
              <a:rPr lang="en-GB" sz="3800" dirty="0"/>
              <a:t>billion Ghana </a:t>
            </a:r>
            <a:r>
              <a:rPr lang="en-GB" sz="3800" dirty="0" err="1" smtClean="0"/>
              <a:t>cedis</a:t>
            </a:r>
            <a:r>
              <a:rPr lang="en-GB" sz="3800" dirty="0" smtClean="0"/>
              <a:t>) </a:t>
            </a:r>
            <a:r>
              <a:rPr lang="en-GB" sz="3800" dirty="0"/>
              <a:t>represented over 330 </a:t>
            </a:r>
            <a:r>
              <a:rPr lang="en-GB" sz="3800" dirty="0" err="1"/>
              <a:t>percent</a:t>
            </a:r>
            <a:r>
              <a:rPr lang="en-GB" sz="3800" dirty="0"/>
              <a:t> of total revenue and over 430 </a:t>
            </a:r>
            <a:r>
              <a:rPr lang="en-GB" sz="3800" dirty="0" err="1"/>
              <a:t>percent</a:t>
            </a:r>
            <a:r>
              <a:rPr lang="en-GB" sz="3800" dirty="0"/>
              <a:t> of tax revenue. </a:t>
            </a:r>
            <a:endParaRPr lang="en-GB" sz="3800" dirty="0" smtClean="0"/>
          </a:p>
          <a:p>
            <a:pPr>
              <a:buFont typeface="Wingdings" pitchFamily="2" charset="2"/>
              <a:buChar char="q"/>
            </a:pPr>
            <a:r>
              <a:rPr lang="en-GB" sz="3800" dirty="0" smtClean="0"/>
              <a:t>Interest </a:t>
            </a:r>
            <a:r>
              <a:rPr lang="en-GB" sz="3800" dirty="0"/>
              <a:t>payments on the public debt stood at some 9.7 billion Ghana </a:t>
            </a:r>
            <a:r>
              <a:rPr lang="en-GB" sz="3800" dirty="0" err="1"/>
              <a:t>cedis</a:t>
            </a:r>
            <a:r>
              <a:rPr lang="en-GB" sz="3800" dirty="0"/>
              <a:t> and is projected to rise to nearly 15 billion Ghana </a:t>
            </a:r>
            <a:r>
              <a:rPr lang="en-GB" sz="3800" dirty="0" err="1"/>
              <a:t>cedis</a:t>
            </a:r>
            <a:r>
              <a:rPr lang="en-GB" sz="3800" dirty="0"/>
              <a:t> by close of 2018, representing one of the fastest-growing items of expenditure in the budget</a:t>
            </a:r>
            <a:endParaRPr lang="en-US" sz="3800" dirty="0"/>
          </a:p>
          <a:p>
            <a:pPr marL="0" indent="0">
              <a:buNone/>
            </a:pPr>
            <a:endParaRPr lang="en-US" sz="4000" dirty="0"/>
          </a:p>
          <a:p>
            <a:pPr>
              <a:buFont typeface="Wingdings" pitchFamily="2" charset="2"/>
              <a:buChar char="q"/>
            </a:pPr>
            <a:endParaRPr lang="en-US" sz="3800" dirty="0">
              <a:solidFill>
                <a:srgbClr val="00B050"/>
              </a:solidFill>
            </a:endParaRPr>
          </a:p>
        </p:txBody>
      </p:sp>
      <p:sp>
        <p:nvSpPr>
          <p:cNvPr id="4" name="Content Placeholder 3"/>
          <p:cNvSpPr>
            <a:spLocks noGrp="1"/>
          </p:cNvSpPr>
          <p:nvPr>
            <p:ph sz="half" idx="2"/>
          </p:nvPr>
        </p:nvSpPr>
        <p:spPr>
          <a:xfrm>
            <a:off x="6207617" y="1825625"/>
            <a:ext cx="2307732" cy="1986521"/>
          </a:xfrm>
        </p:spPr>
        <p:txBody>
          <a:bodyPr>
            <a:normAutofit fontScale="55000" lnSpcReduction="20000"/>
          </a:bodyPr>
          <a:lstStyle/>
          <a:p>
            <a:endParaRPr lang="en-US" dirty="0"/>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5" name="Slide Number Placeholder 4"/>
          <p:cNvSpPr>
            <a:spLocks noGrp="1"/>
          </p:cNvSpPr>
          <p:nvPr>
            <p:ph type="sldNum" sz="quarter" idx="12"/>
          </p:nvPr>
        </p:nvSpPr>
        <p:spPr/>
        <p:txBody>
          <a:bodyPr/>
          <a:lstStyle/>
          <a:p>
            <a:fld id="{16E3C108-8F26-41C2-BEEB-67A9851DF140}" type="slidenum">
              <a:rPr lang="en-US" smtClean="0"/>
              <a:t>34</a:t>
            </a:fld>
            <a:endParaRPr lang="en-US"/>
          </a:p>
        </p:txBody>
      </p:sp>
      <p:pic>
        <p:nvPicPr>
          <p:cNvPr id="4098" name="Picture 2" descr="C:\Prof. Quartey\Presentations\DEB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30345" y="1133342"/>
            <a:ext cx="2385206" cy="3090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140325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613668"/>
          </a:xfrm>
        </p:spPr>
        <p:txBody>
          <a:bodyPr>
            <a:normAutofit fontScale="90000"/>
          </a:bodyPr>
          <a:lstStyle/>
          <a:p>
            <a:r>
              <a:rPr lang="en-US" dirty="0" smtClean="0">
                <a:solidFill>
                  <a:prstClr val="black"/>
                </a:solidFill>
                <a:latin typeface="Times New Roman" panose="02020603050405020304" pitchFamily="18" charset="0"/>
                <a:cs typeface="Times New Roman" panose="02020603050405020304" pitchFamily="18" charset="0"/>
              </a:rPr>
              <a:t>5. PUBLIC DEBT</a:t>
            </a:r>
            <a:endParaRPr lang="en-GB" dirty="0"/>
          </a:p>
        </p:txBody>
      </p:sp>
      <p:sp>
        <p:nvSpPr>
          <p:cNvPr id="3" name="Content Placeholder 2"/>
          <p:cNvSpPr>
            <a:spLocks noGrp="1"/>
          </p:cNvSpPr>
          <p:nvPr>
            <p:ph sz="half" idx="1"/>
          </p:nvPr>
        </p:nvSpPr>
        <p:spPr>
          <a:xfrm>
            <a:off x="167425" y="1094705"/>
            <a:ext cx="4765183" cy="5550794"/>
          </a:xfrm>
          <a:prstGeom prst="rect">
            <a:avLst/>
          </a:prstGeom>
        </p:spPr>
        <p:txBody>
          <a:bodyPr>
            <a:normAutofit/>
          </a:bodyPr>
          <a:lstStyle/>
          <a:p>
            <a:pPr>
              <a:buFont typeface="Wingdings" pitchFamily="2" charset="2"/>
              <a:buChar char="Ø"/>
            </a:pPr>
            <a:r>
              <a:rPr lang="en-GB" dirty="0" smtClean="0">
                <a:solidFill>
                  <a:srgbClr val="00B050"/>
                </a:solidFill>
              </a:rPr>
              <a:t>The zeal to </a:t>
            </a:r>
            <a:r>
              <a:rPr lang="en-GB" dirty="0">
                <a:solidFill>
                  <a:srgbClr val="00B050"/>
                </a:solidFill>
              </a:rPr>
              <a:t>resort to external borrowing poses a macroeconomic risk. </a:t>
            </a:r>
            <a:endParaRPr lang="en-GB" dirty="0" smtClean="0">
              <a:solidFill>
                <a:srgbClr val="00B050"/>
              </a:solidFill>
            </a:endParaRPr>
          </a:p>
          <a:p>
            <a:pPr>
              <a:buFont typeface="Wingdings" pitchFamily="2" charset="2"/>
              <a:buChar char="Ø"/>
            </a:pPr>
            <a:r>
              <a:rPr lang="en-GB" dirty="0" smtClean="0">
                <a:solidFill>
                  <a:srgbClr val="00B050"/>
                </a:solidFill>
              </a:rPr>
              <a:t>As </a:t>
            </a:r>
            <a:r>
              <a:rPr lang="en-GB" dirty="0">
                <a:solidFill>
                  <a:srgbClr val="00B050"/>
                </a:solidFill>
              </a:rPr>
              <a:t>the debt burden continues to escalate, continuing currency depreciation could lead to a rapid increase in the value of foreign-currency denominated debt </a:t>
            </a:r>
            <a:endParaRPr lang="en-GB" dirty="0" smtClean="0">
              <a:solidFill>
                <a:srgbClr val="00B050"/>
              </a:solidFill>
            </a:endParaRPr>
          </a:p>
          <a:p>
            <a:pPr>
              <a:buFont typeface="Wingdings" pitchFamily="2" charset="2"/>
              <a:buChar char="Ø"/>
            </a:pPr>
            <a:r>
              <a:rPr lang="en-GB" dirty="0" smtClean="0">
                <a:solidFill>
                  <a:srgbClr val="00B050"/>
                </a:solidFill>
              </a:rPr>
              <a:t>Interest </a:t>
            </a:r>
            <a:r>
              <a:rPr lang="en-GB" dirty="0">
                <a:solidFill>
                  <a:srgbClr val="00B050"/>
                </a:solidFill>
              </a:rPr>
              <a:t>payments </a:t>
            </a:r>
            <a:r>
              <a:rPr lang="en-GB" dirty="0" smtClean="0">
                <a:solidFill>
                  <a:srgbClr val="00B050"/>
                </a:solidFill>
              </a:rPr>
              <a:t>increase beyond </a:t>
            </a:r>
            <a:r>
              <a:rPr lang="en-GB" dirty="0">
                <a:solidFill>
                  <a:srgbClr val="00B050"/>
                </a:solidFill>
              </a:rPr>
              <a:t>sustainable levels</a:t>
            </a:r>
            <a:r>
              <a:rPr lang="en-US" dirty="0" smtClean="0">
                <a:solidFill>
                  <a:srgbClr val="00B050"/>
                </a:solidFill>
              </a:rPr>
              <a:t> </a:t>
            </a:r>
            <a:endParaRPr lang="en-US" sz="3800" dirty="0">
              <a:solidFill>
                <a:srgbClr val="00B050"/>
              </a:solidFill>
            </a:endParaRPr>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5" name="Slide Number Placeholder 4"/>
          <p:cNvSpPr>
            <a:spLocks noGrp="1"/>
          </p:cNvSpPr>
          <p:nvPr>
            <p:ph type="sldNum" sz="quarter" idx="12"/>
          </p:nvPr>
        </p:nvSpPr>
        <p:spPr/>
        <p:txBody>
          <a:bodyPr/>
          <a:lstStyle/>
          <a:p>
            <a:fld id="{16E3C108-8F26-41C2-BEEB-67A9851DF140}" type="slidenum">
              <a:rPr lang="en-US" smtClean="0"/>
              <a:t>35</a:t>
            </a:fld>
            <a:endParaRPr lang="en-US"/>
          </a:p>
        </p:txBody>
      </p:sp>
      <p:pic>
        <p:nvPicPr>
          <p:cNvPr id="8" name="Content Placeholder 7"/>
          <p:cNvPicPr>
            <a:picLocks noGrp="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5318975" y="1146220"/>
            <a:ext cx="3644722" cy="4584879"/>
          </a:xfrm>
          <a:prstGeom prst="rect">
            <a:avLst/>
          </a:prstGeom>
          <a:noFill/>
          <a:ln>
            <a:noFill/>
          </a:ln>
        </p:spPr>
      </p:pic>
    </p:spTree>
    <p:extLst>
      <p:ext uri="{BB962C8B-B14F-4D97-AF65-F5344CB8AC3E}">
        <p14:creationId xmlns:p14="http://schemas.microsoft.com/office/powerpoint/2010/main" val="36297870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56032" y="219456"/>
            <a:ext cx="8705088" cy="859536"/>
          </a:xfrm>
        </p:spPr>
        <p:txBody>
          <a:bodyPr>
            <a:noAutofit/>
          </a:bodyPr>
          <a:lstStyle/>
          <a:p>
            <a:pPr algn="ctr"/>
            <a:r>
              <a:rPr lang="en-US" sz="2800" dirty="0">
                <a:solidFill>
                  <a:prstClr val="black"/>
                </a:solidFill>
                <a:latin typeface="Times New Roman" panose="02020603050405020304" pitchFamily="18" charset="0"/>
                <a:cs typeface="Times New Roman" panose="02020603050405020304" pitchFamily="18" charset="0"/>
              </a:rPr>
              <a:t>5. PUBLIC DEBT</a:t>
            </a:r>
            <a:endParaRPr lang="en-US" sz="2800" dirty="0"/>
          </a:p>
        </p:txBody>
      </p:sp>
      <p:sp>
        <p:nvSpPr>
          <p:cNvPr id="8" name="Text Placeholder 7"/>
          <p:cNvSpPr>
            <a:spLocks noGrp="1"/>
          </p:cNvSpPr>
          <p:nvPr>
            <p:ph type="body" sz="half" idx="2"/>
          </p:nvPr>
        </p:nvSpPr>
        <p:spPr>
          <a:xfrm>
            <a:off x="219457" y="1408176"/>
            <a:ext cx="3502537" cy="5285232"/>
          </a:xfrm>
        </p:spPr>
        <p:txBody>
          <a:bodyPr>
            <a:normAutofit/>
          </a:bodyPr>
          <a:lstStyle/>
          <a:p>
            <a:r>
              <a:rPr lang="en-US" sz="2400" b="1" dirty="0" smtClean="0"/>
              <a:t>DEBT SUSTAINABILITY AND HIPC THRESHOLDS</a:t>
            </a:r>
          </a:p>
          <a:p>
            <a:pPr marL="342900" indent="-342900">
              <a:buFont typeface="Wingdings" pitchFamily="2" charset="2"/>
              <a:buChar char="q"/>
            </a:pPr>
            <a:r>
              <a:rPr lang="en-US" sz="2400" dirty="0" smtClean="0"/>
              <a:t>Ghana’s debt service to exports ratio is above the </a:t>
            </a:r>
            <a:r>
              <a:rPr lang="en-US" sz="2400" dirty="0" err="1" smtClean="0"/>
              <a:t>eHIPC</a:t>
            </a:r>
            <a:r>
              <a:rPr lang="en-US" sz="2400" dirty="0" smtClean="0"/>
              <a:t> Thresholds (15-20%) and close to 2001 (HIPC Levels)</a:t>
            </a:r>
          </a:p>
          <a:p>
            <a:pPr marL="342900" indent="-342900">
              <a:buFont typeface="Wingdings" pitchFamily="2" charset="2"/>
              <a:buChar char="q"/>
            </a:pPr>
            <a:r>
              <a:rPr lang="en-US" sz="2400" dirty="0" smtClean="0"/>
              <a:t>Debt Service to Revenue ratio is above </a:t>
            </a:r>
            <a:r>
              <a:rPr lang="en-US" sz="2400" dirty="0" err="1" smtClean="0"/>
              <a:t>eHIPC</a:t>
            </a:r>
            <a:r>
              <a:rPr lang="en-US" sz="2400" dirty="0" smtClean="0"/>
              <a:t> Thresholds and about half of 2001 level (HIPC Level) </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35771444"/>
              </p:ext>
            </p:extLst>
          </p:nvPr>
        </p:nvGraphicFramePr>
        <p:xfrm>
          <a:off x="3803905" y="1426276"/>
          <a:ext cx="5010910" cy="4864171"/>
        </p:xfrm>
        <a:graphic>
          <a:graphicData uri="http://schemas.openxmlformats.org/drawingml/2006/table">
            <a:tbl>
              <a:tblPr firstRow="1" firstCol="1" bandRow="1"/>
              <a:tblGrid>
                <a:gridCol w="1627208"/>
                <a:gridCol w="2162181"/>
                <a:gridCol w="1221521"/>
              </a:tblGrid>
              <a:tr h="768027">
                <a:tc>
                  <a:txBody>
                    <a:bodyPr/>
                    <a:lstStyle/>
                    <a:p>
                      <a:pPr marL="0" marR="0">
                        <a:lnSpc>
                          <a:spcPct val="115000"/>
                        </a:lnSpc>
                        <a:spcBef>
                          <a:spcPts val="0"/>
                        </a:spcBef>
                        <a:spcAft>
                          <a:spcPts val="0"/>
                        </a:spcAft>
                      </a:pPr>
                      <a:r>
                        <a:rPr lang="en-GB" sz="1200" b="1" dirty="0">
                          <a:effectLst/>
                          <a:latin typeface="Times New Roman"/>
                          <a:ea typeface="Calibri"/>
                          <a:cs typeface="Times New Roman"/>
                        </a:rPr>
                        <a:t>Year</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dirty="0">
                          <a:effectLst/>
                          <a:latin typeface="Times New Roman"/>
                          <a:ea typeface="Calibri"/>
                          <a:cs typeface="Times New Roman"/>
                        </a:rPr>
                        <a:t>Debt Service-Exports</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a:effectLst/>
                          <a:latin typeface="Times New Roman"/>
                          <a:ea typeface="Calibri"/>
                          <a:cs typeface="Times New Roman"/>
                        </a:rPr>
                        <a:t>Debt Service-Revenue</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009">
                <a:tc>
                  <a:txBody>
                    <a:bodyPr/>
                    <a:lstStyle/>
                    <a:p>
                      <a:pPr marL="0" marR="0">
                        <a:lnSpc>
                          <a:spcPct val="115000"/>
                        </a:lnSpc>
                        <a:spcBef>
                          <a:spcPts val="0"/>
                        </a:spcBef>
                        <a:spcAft>
                          <a:spcPts val="0"/>
                        </a:spcAft>
                      </a:pPr>
                      <a:r>
                        <a:rPr lang="en-GB" sz="1200" b="1">
                          <a:effectLst/>
                          <a:latin typeface="Times New Roman"/>
                          <a:ea typeface="Calibri"/>
                          <a:cs typeface="Times New Roman"/>
                        </a:rPr>
                        <a:t>2001</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dirty="0">
                          <a:solidFill>
                            <a:srgbClr val="FF0000"/>
                          </a:solidFill>
                          <a:effectLst/>
                          <a:latin typeface="Times New Roman"/>
                          <a:ea typeface="Calibri"/>
                          <a:cs typeface="Times New Roman"/>
                        </a:rPr>
                        <a:t>24.3</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dirty="0">
                          <a:solidFill>
                            <a:srgbClr val="FF0000"/>
                          </a:solidFill>
                          <a:effectLst/>
                          <a:highlight>
                            <a:srgbClr val="FFFF00"/>
                          </a:highlight>
                          <a:latin typeface="Times New Roman"/>
                          <a:ea typeface="Calibri"/>
                          <a:cs typeface="Times New Roman"/>
                        </a:rPr>
                        <a:t>60.5</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009">
                <a:tc>
                  <a:txBody>
                    <a:bodyPr/>
                    <a:lstStyle/>
                    <a:p>
                      <a:pPr marL="0" marR="0">
                        <a:lnSpc>
                          <a:spcPct val="115000"/>
                        </a:lnSpc>
                        <a:spcBef>
                          <a:spcPts val="0"/>
                        </a:spcBef>
                        <a:spcAft>
                          <a:spcPts val="0"/>
                        </a:spcAft>
                      </a:pPr>
                      <a:r>
                        <a:rPr lang="en-GB" sz="1200" b="1">
                          <a:effectLst/>
                          <a:latin typeface="Times New Roman"/>
                          <a:ea typeface="Calibri"/>
                          <a:cs typeface="Times New Roman"/>
                        </a:rPr>
                        <a:t>2002</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dirty="0">
                          <a:effectLst/>
                          <a:latin typeface="Times New Roman"/>
                          <a:ea typeface="Calibri"/>
                          <a:cs typeface="Times New Roman"/>
                        </a:rPr>
                        <a:t>24.6</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a:effectLst/>
                          <a:latin typeface="Times New Roman"/>
                          <a:ea typeface="Calibri"/>
                          <a:cs typeface="Times New Roman"/>
                        </a:rPr>
                        <a:t>33.2</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009">
                <a:tc>
                  <a:txBody>
                    <a:bodyPr/>
                    <a:lstStyle/>
                    <a:p>
                      <a:pPr marL="0" marR="0">
                        <a:lnSpc>
                          <a:spcPct val="115000"/>
                        </a:lnSpc>
                        <a:spcBef>
                          <a:spcPts val="0"/>
                        </a:spcBef>
                        <a:spcAft>
                          <a:spcPts val="0"/>
                        </a:spcAft>
                      </a:pPr>
                      <a:r>
                        <a:rPr lang="en-GB" sz="1200" b="1">
                          <a:effectLst/>
                          <a:latin typeface="Times New Roman"/>
                          <a:ea typeface="Calibri"/>
                          <a:cs typeface="Times New Roman"/>
                        </a:rPr>
                        <a:t>2003</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dirty="0">
                          <a:effectLst/>
                          <a:latin typeface="Times New Roman"/>
                          <a:ea typeface="Calibri"/>
                          <a:cs typeface="Times New Roman"/>
                        </a:rPr>
                        <a:t>23.0</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a:effectLst/>
                          <a:latin typeface="Times New Roman"/>
                          <a:ea typeface="Calibri"/>
                          <a:cs typeface="Times New Roman"/>
                        </a:rPr>
                        <a:t>24.9</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009">
                <a:tc>
                  <a:txBody>
                    <a:bodyPr/>
                    <a:lstStyle/>
                    <a:p>
                      <a:pPr marL="0" marR="0">
                        <a:lnSpc>
                          <a:spcPct val="115000"/>
                        </a:lnSpc>
                        <a:spcBef>
                          <a:spcPts val="0"/>
                        </a:spcBef>
                        <a:spcAft>
                          <a:spcPts val="0"/>
                        </a:spcAft>
                      </a:pPr>
                      <a:r>
                        <a:rPr lang="en-GB" sz="1200" b="1">
                          <a:effectLst/>
                          <a:latin typeface="Times New Roman"/>
                          <a:ea typeface="Calibri"/>
                          <a:cs typeface="Times New Roman"/>
                        </a:rPr>
                        <a:t>2004</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dirty="0">
                          <a:effectLst/>
                          <a:latin typeface="Times New Roman"/>
                          <a:ea typeface="Calibri"/>
                          <a:cs typeface="Times New Roman"/>
                        </a:rPr>
                        <a:t>17.2</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a:effectLst/>
                          <a:latin typeface="Times New Roman"/>
                          <a:ea typeface="Calibri"/>
                          <a:cs typeface="Times New Roman"/>
                        </a:rPr>
                        <a:t>28.4</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009">
                <a:tc>
                  <a:txBody>
                    <a:bodyPr/>
                    <a:lstStyle/>
                    <a:p>
                      <a:pPr marL="0" marR="0">
                        <a:lnSpc>
                          <a:spcPct val="115000"/>
                        </a:lnSpc>
                        <a:spcBef>
                          <a:spcPts val="0"/>
                        </a:spcBef>
                        <a:spcAft>
                          <a:spcPts val="0"/>
                        </a:spcAft>
                      </a:pPr>
                      <a:r>
                        <a:rPr lang="en-GB" sz="1200" b="1">
                          <a:effectLst/>
                          <a:latin typeface="Times New Roman"/>
                          <a:ea typeface="Calibri"/>
                          <a:cs typeface="Times New Roman"/>
                        </a:rPr>
                        <a:t>2005</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dirty="0">
                          <a:effectLst/>
                          <a:latin typeface="Times New Roman"/>
                          <a:ea typeface="Calibri"/>
                          <a:cs typeface="Times New Roman"/>
                        </a:rPr>
                        <a:t>15.9</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a:effectLst/>
                          <a:latin typeface="Times New Roman"/>
                          <a:ea typeface="Calibri"/>
                          <a:cs typeface="Times New Roman"/>
                        </a:rPr>
                        <a:t>24.4</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009">
                <a:tc>
                  <a:txBody>
                    <a:bodyPr/>
                    <a:lstStyle/>
                    <a:p>
                      <a:pPr marL="0" marR="0">
                        <a:lnSpc>
                          <a:spcPct val="115000"/>
                        </a:lnSpc>
                        <a:spcBef>
                          <a:spcPts val="0"/>
                        </a:spcBef>
                        <a:spcAft>
                          <a:spcPts val="0"/>
                        </a:spcAft>
                      </a:pPr>
                      <a:r>
                        <a:rPr lang="en-GB" sz="1200" b="1">
                          <a:effectLst/>
                          <a:latin typeface="Times New Roman"/>
                          <a:ea typeface="Calibri"/>
                          <a:cs typeface="Times New Roman"/>
                        </a:rPr>
                        <a:t>2006</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dirty="0">
                          <a:solidFill>
                            <a:srgbClr val="00B050"/>
                          </a:solidFill>
                          <a:effectLst/>
                          <a:latin typeface="Times New Roman"/>
                          <a:ea typeface="Calibri"/>
                          <a:cs typeface="Times New Roman"/>
                        </a:rPr>
                        <a:t>13.3</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dirty="0">
                          <a:solidFill>
                            <a:srgbClr val="00B050"/>
                          </a:solidFill>
                          <a:effectLst/>
                          <a:latin typeface="Times New Roman"/>
                          <a:ea typeface="Calibri"/>
                          <a:cs typeface="Times New Roman"/>
                        </a:rPr>
                        <a:t>24.6</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009">
                <a:tc>
                  <a:txBody>
                    <a:bodyPr/>
                    <a:lstStyle/>
                    <a:p>
                      <a:pPr marL="0" marR="0">
                        <a:lnSpc>
                          <a:spcPct val="115000"/>
                        </a:lnSpc>
                        <a:spcBef>
                          <a:spcPts val="0"/>
                        </a:spcBef>
                        <a:spcAft>
                          <a:spcPts val="0"/>
                        </a:spcAft>
                      </a:pPr>
                      <a:r>
                        <a:rPr lang="en-GB" sz="1200" b="1">
                          <a:effectLst/>
                          <a:latin typeface="Times New Roman"/>
                          <a:ea typeface="Calibri"/>
                          <a:cs typeface="Times New Roman"/>
                        </a:rPr>
                        <a:t>2007</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dirty="0">
                          <a:effectLst/>
                          <a:latin typeface="Times New Roman"/>
                          <a:ea typeface="Calibri"/>
                          <a:cs typeface="Times New Roman"/>
                        </a:rPr>
                        <a:t>13.4</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dirty="0">
                          <a:effectLst/>
                          <a:latin typeface="Times New Roman"/>
                          <a:ea typeface="Calibri"/>
                          <a:cs typeface="Times New Roman"/>
                        </a:rPr>
                        <a:t>20.8</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009">
                <a:tc>
                  <a:txBody>
                    <a:bodyPr/>
                    <a:lstStyle/>
                    <a:p>
                      <a:pPr marL="0" marR="0">
                        <a:lnSpc>
                          <a:spcPct val="115000"/>
                        </a:lnSpc>
                        <a:spcBef>
                          <a:spcPts val="0"/>
                        </a:spcBef>
                        <a:spcAft>
                          <a:spcPts val="0"/>
                        </a:spcAft>
                      </a:pPr>
                      <a:r>
                        <a:rPr lang="en-GB" sz="1200" b="1">
                          <a:effectLst/>
                          <a:latin typeface="Times New Roman"/>
                          <a:ea typeface="Calibri"/>
                          <a:cs typeface="Times New Roman"/>
                        </a:rPr>
                        <a:t>2008</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a:effectLst/>
                          <a:latin typeface="Times New Roman"/>
                          <a:ea typeface="Calibri"/>
                          <a:cs typeface="Times New Roman"/>
                        </a:rPr>
                        <a:t>15.6</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dirty="0">
                          <a:effectLst/>
                          <a:latin typeface="Times New Roman"/>
                          <a:ea typeface="Calibri"/>
                          <a:cs typeface="Times New Roman"/>
                        </a:rPr>
                        <a:t>23.9</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009">
                <a:tc>
                  <a:txBody>
                    <a:bodyPr/>
                    <a:lstStyle/>
                    <a:p>
                      <a:pPr marL="0" marR="0">
                        <a:lnSpc>
                          <a:spcPct val="115000"/>
                        </a:lnSpc>
                        <a:spcBef>
                          <a:spcPts val="0"/>
                        </a:spcBef>
                        <a:spcAft>
                          <a:spcPts val="0"/>
                        </a:spcAft>
                      </a:pPr>
                      <a:r>
                        <a:rPr lang="en-GB" sz="1200" b="1">
                          <a:effectLst/>
                          <a:latin typeface="Times New Roman"/>
                          <a:ea typeface="Calibri"/>
                          <a:cs typeface="Times New Roman"/>
                        </a:rPr>
                        <a:t>2009</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a:effectLst/>
                          <a:latin typeface="Times New Roman"/>
                          <a:ea typeface="Calibri"/>
                          <a:cs typeface="Times New Roman"/>
                        </a:rPr>
                        <a:t>13.8</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dirty="0">
                          <a:effectLst/>
                          <a:latin typeface="Times New Roman"/>
                          <a:ea typeface="Calibri"/>
                          <a:cs typeface="Times New Roman"/>
                        </a:rPr>
                        <a:t>23.9</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009">
                <a:tc>
                  <a:txBody>
                    <a:bodyPr/>
                    <a:lstStyle/>
                    <a:p>
                      <a:pPr marL="0" marR="0">
                        <a:lnSpc>
                          <a:spcPct val="115000"/>
                        </a:lnSpc>
                        <a:spcBef>
                          <a:spcPts val="0"/>
                        </a:spcBef>
                        <a:spcAft>
                          <a:spcPts val="0"/>
                        </a:spcAft>
                      </a:pPr>
                      <a:r>
                        <a:rPr lang="en-GB" sz="1200" b="1">
                          <a:effectLst/>
                          <a:latin typeface="Times New Roman"/>
                          <a:ea typeface="Calibri"/>
                          <a:cs typeface="Times New Roman"/>
                        </a:rPr>
                        <a:t>2010</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a:effectLst/>
                          <a:latin typeface="Times New Roman"/>
                          <a:ea typeface="Calibri"/>
                          <a:cs typeface="Times New Roman"/>
                        </a:rPr>
                        <a:t>9.7</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dirty="0">
                          <a:effectLst/>
                          <a:latin typeface="Times New Roman"/>
                          <a:ea typeface="Calibri"/>
                          <a:cs typeface="Times New Roman"/>
                        </a:rPr>
                        <a:t>17.1</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009">
                <a:tc>
                  <a:txBody>
                    <a:bodyPr/>
                    <a:lstStyle/>
                    <a:p>
                      <a:pPr marL="0" marR="0">
                        <a:lnSpc>
                          <a:spcPct val="115000"/>
                        </a:lnSpc>
                        <a:spcBef>
                          <a:spcPts val="0"/>
                        </a:spcBef>
                        <a:spcAft>
                          <a:spcPts val="0"/>
                        </a:spcAft>
                      </a:pPr>
                      <a:r>
                        <a:rPr lang="en-GB" sz="1200" b="1">
                          <a:effectLst/>
                          <a:latin typeface="Times New Roman"/>
                          <a:ea typeface="Calibri"/>
                          <a:cs typeface="Times New Roman"/>
                        </a:rPr>
                        <a:t>2011</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a:effectLst/>
                          <a:latin typeface="Times New Roman"/>
                          <a:ea typeface="Calibri"/>
                          <a:cs typeface="Times New Roman"/>
                        </a:rPr>
                        <a:t>7.6</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dirty="0">
                          <a:effectLst/>
                          <a:latin typeface="Times New Roman"/>
                          <a:ea typeface="Calibri"/>
                          <a:cs typeface="Times New Roman"/>
                        </a:rPr>
                        <a:t>15.9</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009">
                <a:tc>
                  <a:txBody>
                    <a:bodyPr/>
                    <a:lstStyle/>
                    <a:p>
                      <a:pPr marL="0" marR="0">
                        <a:lnSpc>
                          <a:spcPct val="115000"/>
                        </a:lnSpc>
                        <a:spcBef>
                          <a:spcPts val="0"/>
                        </a:spcBef>
                        <a:spcAft>
                          <a:spcPts val="0"/>
                        </a:spcAft>
                      </a:pPr>
                      <a:r>
                        <a:rPr lang="en-GB" sz="1200" b="1">
                          <a:effectLst/>
                          <a:latin typeface="Times New Roman"/>
                          <a:ea typeface="Calibri"/>
                          <a:cs typeface="Times New Roman"/>
                        </a:rPr>
                        <a:t>2012</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a:effectLst/>
                          <a:latin typeface="Times New Roman"/>
                          <a:ea typeface="Calibri"/>
                          <a:cs typeface="Times New Roman"/>
                        </a:rPr>
                        <a:t>7.2</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dirty="0">
                          <a:effectLst/>
                          <a:latin typeface="Times New Roman"/>
                          <a:ea typeface="Calibri"/>
                          <a:cs typeface="Times New Roman"/>
                        </a:rPr>
                        <a:t>14.2</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009">
                <a:tc>
                  <a:txBody>
                    <a:bodyPr/>
                    <a:lstStyle/>
                    <a:p>
                      <a:pPr marL="0" marR="0">
                        <a:lnSpc>
                          <a:spcPct val="115000"/>
                        </a:lnSpc>
                        <a:spcBef>
                          <a:spcPts val="0"/>
                        </a:spcBef>
                        <a:spcAft>
                          <a:spcPts val="0"/>
                        </a:spcAft>
                      </a:pPr>
                      <a:r>
                        <a:rPr lang="en-GB" sz="1200" b="1">
                          <a:effectLst/>
                          <a:latin typeface="Times New Roman"/>
                          <a:ea typeface="Calibri"/>
                          <a:cs typeface="Times New Roman"/>
                        </a:rPr>
                        <a:t>2013</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a:effectLst/>
                          <a:latin typeface="Times New Roman"/>
                          <a:ea typeface="Calibri"/>
                          <a:cs typeface="Times New Roman"/>
                        </a:rPr>
                        <a:t>13.9</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dirty="0">
                          <a:effectLst/>
                          <a:latin typeface="Times New Roman"/>
                          <a:ea typeface="Calibri"/>
                          <a:cs typeface="Times New Roman"/>
                        </a:rPr>
                        <a:t>22.7</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009">
                <a:tc>
                  <a:txBody>
                    <a:bodyPr/>
                    <a:lstStyle/>
                    <a:p>
                      <a:pPr marL="0" marR="0">
                        <a:lnSpc>
                          <a:spcPct val="115000"/>
                        </a:lnSpc>
                        <a:spcBef>
                          <a:spcPts val="0"/>
                        </a:spcBef>
                        <a:spcAft>
                          <a:spcPts val="0"/>
                        </a:spcAft>
                      </a:pPr>
                      <a:r>
                        <a:rPr lang="en-GB" sz="1200" b="1">
                          <a:effectLst/>
                          <a:latin typeface="Times New Roman"/>
                          <a:ea typeface="Calibri"/>
                          <a:cs typeface="Times New Roman"/>
                        </a:rPr>
                        <a:t>2014</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a:effectLst/>
                          <a:latin typeface="Times New Roman"/>
                          <a:ea typeface="Calibri"/>
                          <a:cs typeface="Times New Roman"/>
                        </a:rPr>
                        <a:t>17.6</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dirty="0">
                          <a:effectLst/>
                          <a:latin typeface="Times New Roman"/>
                          <a:ea typeface="Calibri"/>
                          <a:cs typeface="Times New Roman"/>
                        </a:rPr>
                        <a:t>31.7</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009">
                <a:tc>
                  <a:txBody>
                    <a:bodyPr/>
                    <a:lstStyle/>
                    <a:p>
                      <a:pPr marL="0" marR="0">
                        <a:lnSpc>
                          <a:spcPct val="115000"/>
                        </a:lnSpc>
                        <a:spcBef>
                          <a:spcPts val="0"/>
                        </a:spcBef>
                        <a:spcAft>
                          <a:spcPts val="0"/>
                        </a:spcAft>
                      </a:pPr>
                      <a:r>
                        <a:rPr lang="en-GB" sz="1200" b="1">
                          <a:effectLst/>
                          <a:latin typeface="Times New Roman"/>
                          <a:ea typeface="Calibri"/>
                          <a:cs typeface="Times New Roman"/>
                        </a:rPr>
                        <a:t>2015</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dirty="0">
                          <a:effectLst/>
                          <a:latin typeface="Times New Roman"/>
                          <a:ea typeface="Calibri"/>
                          <a:cs typeface="Times New Roman"/>
                        </a:rPr>
                        <a:t>15.4</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dirty="0">
                          <a:effectLst/>
                          <a:latin typeface="Times New Roman"/>
                          <a:ea typeface="Calibri"/>
                          <a:cs typeface="Times New Roman"/>
                        </a:rPr>
                        <a:t>32.8</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009">
                <a:tc>
                  <a:txBody>
                    <a:bodyPr/>
                    <a:lstStyle/>
                    <a:p>
                      <a:pPr marL="0" marR="0">
                        <a:lnSpc>
                          <a:spcPct val="115000"/>
                        </a:lnSpc>
                        <a:spcBef>
                          <a:spcPts val="0"/>
                        </a:spcBef>
                        <a:spcAft>
                          <a:spcPts val="0"/>
                        </a:spcAft>
                      </a:pPr>
                      <a:r>
                        <a:rPr lang="en-GB" sz="1200" b="1">
                          <a:effectLst/>
                          <a:latin typeface="Times New Roman"/>
                          <a:ea typeface="Calibri"/>
                          <a:cs typeface="Times New Roman"/>
                        </a:rPr>
                        <a:t>2016</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a:solidFill>
                            <a:srgbClr val="FF0000"/>
                          </a:solidFill>
                          <a:effectLst/>
                          <a:latin typeface="Times New Roman"/>
                          <a:ea typeface="Calibri"/>
                          <a:cs typeface="Times New Roman"/>
                        </a:rPr>
                        <a:t>23.2</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GB" sz="1200" b="1" dirty="0">
                          <a:solidFill>
                            <a:srgbClr val="FF0000"/>
                          </a:solidFill>
                          <a:effectLst/>
                          <a:latin typeface="Times New Roman"/>
                          <a:ea typeface="Calibri"/>
                          <a:cs typeface="Times New Roman"/>
                        </a:rPr>
                        <a:t>29.7</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Footer Placeholder 1"/>
          <p:cNvSpPr>
            <a:spLocks noGrp="1"/>
          </p:cNvSpPr>
          <p:nvPr>
            <p:ph type="ftr" sz="quarter" idx="11"/>
          </p:nvPr>
        </p:nvSpPr>
        <p:spPr/>
        <p:txBody>
          <a:bodyPr/>
          <a:lstStyle/>
          <a:p>
            <a:r>
              <a:rPr lang="en-US" sz="2400" dirty="0" smtClean="0"/>
              <a:t>UNIVERSITY OF GHANA</a:t>
            </a:r>
            <a:endParaRPr lang="en-US" sz="2400" dirty="0"/>
          </a:p>
        </p:txBody>
      </p:sp>
      <p:sp>
        <p:nvSpPr>
          <p:cNvPr id="3" name="Slide Number Placeholder 2"/>
          <p:cNvSpPr>
            <a:spLocks noGrp="1"/>
          </p:cNvSpPr>
          <p:nvPr>
            <p:ph type="sldNum" sz="quarter" idx="12"/>
          </p:nvPr>
        </p:nvSpPr>
        <p:spPr/>
        <p:txBody>
          <a:bodyPr/>
          <a:lstStyle/>
          <a:p>
            <a:fld id="{16E3C108-8F26-41C2-BEEB-67A9851DF140}" type="slidenum">
              <a:rPr lang="en-US" smtClean="0"/>
              <a:t>36</a:t>
            </a:fld>
            <a:endParaRPr lang="en-US" dirty="0"/>
          </a:p>
        </p:txBody>
      </p:sp>
    </p:spTree>
    <p:extLst>
      <p:ext uri="{BB962C8B-B14F-4D97-AF65-F5344CB8AC3E}">
        <p14:creationId xmlns:p14="http://schemas.microsoft.com/office/powerpoint/2010/main" val="956704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613668"/>
          </a:xfrm>
        </p:spPr>
        <p:txBody>
          <a:bodyPr>
            <a:normAutofit fontScale="90000"/>
          </a:bodyPr>
          <a:lstStyle/>
          <a:p>
            <a:r>
              <a:rPr lang="en-US" dirty="0" smtClean="0">
                <a:solidFill>
                  <a:prstClr val="black"/>
                </a:solidFill>
                <a:latin typeface="Times New Roman" panose="02020603050405020304" pitchFamily="18" charset="0"/>
                <a:cs typeface="Times New Roman" panose="02020603050405020304" pitchFamily="18" charset="0"/>
              </a:rPr>
              <a:t>5. PUBLIC DEBT</a:t>
            </a:r>
            <a:endParaRPr lang="en-GB" dirty="0"/>
          </a:p>
        </p:txBody>
      </p:sp>
      <p:sp>
        <p:nvSpPr>
          <p:cNvPr id="3" name="Content Placeholder 2"/>
          <p:cNvSpPr>
            <a:spLocks noGrp="1"/>
          </p:cNvSpPr>
          <p:nvPr>
            <p:ph sz="half" idx="1"/>
          </p:nvPr>
        </p:nvSpPr>
        <p:spPr>
          <a:xfrm>
            <a:off x="167426" y="1094705"/>
            <a:ext cx="3863662" cy="5550794"/>
          </a:xfrm>
          <a:prstGeom prst="rect">
            <a:avLst/>
          </a:prstGeom>
        </p:spPr>
        <p:txBody>
          <a:bodyPr>
            <a:normAutofit fontScale="85000" lnSpcReduction="20000"/>
          </a:bodyPr>
          <a:lstStyle/>
          <a:p>
            <a:pPr>
              <a:buFont typeface="Wingdings" pitchFamily="2" charset="2"/>
              <a:buChar char="q"/>
            </a:pPr>
            <a:r>
              <a:rPr lang="en-US" sz="3100" b="1" dirty="0" smtClean="0"/>
              <a:t>Debt Re-profiling</a:t>
            </a:r>
            <a:r>
              <a:rPr lang="en-US" sz="3100" dirty="0" smtClean="0"/>
              <a:t>: </a:t>
            </a:r>
            <a:r>
              <a:rPr lang="en-US" sz="3100" dirty="0"/>
              <a:t>Government in April </a:t>
            </a:r>
            <a:r>
              <a:rPr lang="en-US" sz="3100" dirty="0" smtClean="0"/>
              <a:t>2017 issued </a:t>
            </a:r>
            <a:r>
              <a:rPr lang="en-US" sz="3100" dirty="0"/>
              <a:t>a new 15-year </a:t>
            </a:r>
            <a:r>
              <a:rPr lang="en-US" sz="3100" dirty="0" smtClean="0"/>
              <a:t>bond, </a:t>
            </a:r>
            <a:r>
              <a:rPr lang="en-US" sz="3100" dirty="0"/>
              <a:t>together with a second 7-year bond. </a:t>
            </a:r>
            <a:endParaRPr lang="en-US" sz="3100" dirty="0" smtClean="0"/>
          </a:p>
          <a:p>
            <a:pPr>
              <a:buFont typeface="Wingdings" pitchFamily="2" charset="2"/>
              <a:buChar char="q"/>
            </a:pPr>
            <a:r>
              <a:rPr lang="en-US" sz="3100" dirty="0" smtClean="0"/>
              <a:t>The </a:t>
            </a:r>
            <a:r>
              <a:rPr lang="en-US" sz="3100" dirty="0"/>
              <a:t>proceeds, </a:t>
            </a:r>
            <a:r>
              <a:rPr lang="en-US" sz="3100" dirty="0" smtClean="0"/>
              <a:t>was </a:t>
            </a:r>
            <a:r>
              <a:rPr lang="en-US" sz="3100" dirty="0"/>
              <a:t>largely used to re-profile maturing </a:t>
            </a:r>
            <a:r>
              <a:rPr lang="en-US" sz="3100" dirty="0" smtClean="0"/>
              <a:t>91-Day and </a:t>
            </a:r>
            <a:r>
              <a:rPr lang="en-US" sz="3100" dirty="0"/>
              <a:t>182-Day Treasury </a:t>
            </a:r>
            <a:r>
              <a:rPr lang="en-US" sz="3100" dirty="0" smtClean="0"/>
              <a:t>bills</a:t>
            </a:r>
          </a:p>
          <a:p>
            <a:pPr>
              <a:buFont typeface="Wingdings" pitchFamily="2" charset="2"/>
              <a:buChar char="Ø"/>
            </a:pPr>
            <a:r>
              <a:rPr lang="en-US" sz="3100" dirty="0" smtClean="0">
                <a:solidFill>
                  <a:srgbClr val="00B050"/>
                </a:solidFill>
              </a:rPr>
              <a:t>This will free government from the usual pressure when these instruments are about to mature</a:t>
            </a:r>
          </a:p>
          <a:p>
            <a:pPr>
              <a:buFont typeface="Wingdings" pitchFamily="2" charset="2"/>
              <a:buChar char="Ø"/>
            </a:pPr>
            <a:r>
              <a:rPr lang="en-US" sz="3100" dirty="0" smtClean="0">
                <a:solidFill>
                  <a:srgbClr val="00B050"/>
                </a:solidFill>
              </a:rPr>
              <a:t>Raising more domestic revenue and getting value from our resources is certainly the way to go</a:t>
            </a:r>
            <a:endParaRPr lang="en-US" sz="3100" dirty="0">
              <a:solidFill>
                <a:srgbClr val="00B050"/>
              </a:solidFill>
            </a:endParaRPr>
          </a:p>
          <a:p>
            <a:pPr>
              <a:buFont typeface="Wingdings" pitchFamily="2" charset="2"/>
              <a:buChar char="q"/>
            </a:pPr>
            <a:endParaRPr lang="en-US" sz="3100" dirty="0">
              <a:solidFill>
                <a:srgbClr val="00B050"/>
              </a:solidFill>
            </a:endParaRPr>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5" name="Slide Number Placeholder 4"/>
          <p:cNvSpPr>
            <a:spLocks noGrp="1"/>
          </p:cNvSpPr>
          <p:nvPr>
            <p:ph type="sldNum" sz="quarter" idx="12"/>
          </p:nvPr>
        </p:nvSpPr>
        <p:spPr/>
        <p:txBody>
          <a:bodyPr/>
          <a:lstStyle/>
          <a:p>
            <a:fld id="{16E3C108-8F26-41C2-BEEB-67A9851DF140}" type="slidenum">
              <a:rPr lang="en-US" smtClean="0"/>
              <a:t>37</a:t>
            </a:fld>
            <a:endParaRPr lang="en-US"/>
          </a:p>
        </p:txBody>
      </p:sp>
      <p:pic>
        <p:nvPicPr>
          <p:cNvPr id="5122" name="Picture 2"/>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095483" y="953037"/>
            <a:ext cx="4842456" cy="55121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9205652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96214" y="365126"/>
            <a:ext cx="8219136" cy="922761"/>
          </a:xfrm>
        </p:spPr>
        <p:txBody>
          <a:bodyPr>
            <a:normAutofit fontScale="90000"/>
          </a:bodyPr>
          <a:lstStyle/>
          <a:p>
            <a:r>
              <a:rPr lang="en-US" b="1" dirty="0" smtClean="0"/>
              <a:t>6. CONCLUSIONS AND POLICY LESSONS</a:t>
            </a:r>
            <a:endParaRPr lang="en-US" b="1" dirty="0"/>
          </a:p>
        </p:txBody>
      </p:sp>
      <p:sp>
        <p:nvSpPr>
          <p:cNvPr id="8" name="Content Placeholder 7"/>
          <p:cNvSpPr>
            <a:spLocks noGrp="1"/>
          </p:cNvSpPr>
          <p:nvPr>
            <p:ph idx="1"/>
          </p:nvPr>
        </p:nvSpPr>
        <p:spPr>
          <a:xfrm>
            <a:off x="321972" y="1300766"/>
            <a:ext cx="8474298" cy="5061397"/>
          </a:xfrm>
        </p:spPr>
        <p:txBody>
          <a:bodyPr>
            <a:normAutofit fontScale="85000" lnSpcReduction="20000"/>
          </a:bodyPr>
          <a:lstStyle/>
          <a:p>
            <a:pPr>
              <a:buFont typeface="Wingdings" pitchFamily="2" charset="2"/>
              <a:buChar char="q"/>
            </a:pPr>
            <a:r>
              <a:rPr lang="en-GB" dirty="0" smtClean="0"/>
              <a:t> Favourable global outlook for 2017 and 2018 with some positive implications for Ghana </a:t>
            </a:r>
          </a:p>
          <a:p>
            <a:pPr>
              <a:buFont typeface="Wingdings" pitchFamily="2" charset="2"/>
              <a:buChar char="q"/>
            </a:pPr>
            <a:r>
              <a:rPr lang="en-GB" dirty="0" smtClean="0"/>
              <a:t>The estimated </a:t>
            </a:r>
            <a:r>
              <a:rPr lang="en-GB" dirty="0"/>
              <a:t>7.9 </a:t>
            </a:r>
            <a:r>
              <a:rPr lang="en-GB" dirty="0" err="1"/>
              <a:t>percent</a:t>
            </a:r>
            <a:r>
              <a:rPr lang="en-GB" dirty="0"/>
              <a:t> growth in </a:t>
            </a:r>
            <a:r>
              <a:rPr lang="en-GB" dirty="0" smtClean="0"/>
              <a:t>2017 though commendable, has been driven mainly by increased </a:t>
            </a:r>
            <a:r>
              <a:rPr lang="en-GB" dirty="0"/>
              <a:t>production and booming prices of Ghana’s main </a:t>
            </a:r>
            <a:r>
              <a:rPr lang="en-GB" dirty="0">
                <a:solidFill>
                  <a:srgbClr val="FF0000"/>
                </a:solidFill>
              </a:rPr>
              <a:t>commodity exports</a:t>
            </a:r>
            <a:r>
              <a:rPr lang="en-GB" dirty="0"/>
              <a:t>. As such the sources of growth in Ghana remains highly vulnerable to external </a:t>
            </a:r>
            <a:r>
              <a:rPr lang="en-GB" dirty="0" smtClean="0"/>
              <a:t>shocks</a:t>
            </a:r>
          </a:p>
          <a:p>
            <a:pPr>
              <a:buFont typeface="Wingdings" pitchFamily="2" charset="2"/>
              <a:buChar char="q"/>
            </a:pPr>
            <a:r>
              <a:rPr lang="en-GB" dirty="0"/>
              <a:t> </a:t>
            </a:r>
            <a:r>
              <a:rPr lang="en-GB" dirty="0" smtClean="0"/>
              <a:t>The less than desired growth in the non-oil sector is a source of concern.  There is high unemployment rate and therefore growth should be targeted at the non-oil sectors that generate the most jobs</a:t>
            </a:r>
          </a:p>
          <a:p>
            <a:pPr>
              <a:buFont typeface="Wingdings" pitchFamily="2" charset="2"/>
              <a:buChar char="q"/>
            </a:pPr>
            <a:r>
              <a:rPr lang="en-GB" dirty="0"/>
              <a:t>T</a:t>
            </a:r>
            <a:r>
              <a:rPr lang="en-GB" dirty="0" smtClean="0"/>
              <a:t>he </a:t>
            </a:r>
            <a:r>
              <a:rPr lang="en-GB" dirty="0"/>
              <a:t>“one district one factory policy</a:t>
            </a:r>
            <a:r>
              <a:rPr lang="en-GB" dirty="0" smtClean="0"/>
              <a:t>”, </a:t>
            </a:r>
            <a:r>
              <a:rPr lang="en-GB" dirty="0"/>
              <a:t>the “one village one dam” policy together with the “planting for food and agricultural” program if well-planned and implemented will boost the agricultural sector, serving as backward linkage to the manufacturing sector.</a:t>
            </a:r>
            <a:endParaRPr lang="en-US" dirty="0"/>
          </a:p>
          <a:p>
            <a:pPr>
              <a:buFont typeface="Wingdings" pitchFamily="2" charset="2"/>
              <a:buChar char="q"/>
            </a:pPr>
            <a:endParaRPr lang="en-US" dirty="0"/>
          </a:p>
        </p:txBody>
      </p:sp>
      <p:sp>
        <p:nvSpPr>
          <p:cNvPr id="5" name="Footer Placeholder 4"/>
          <p:cNvSpPr>
            <a:spLocks noGrp="1"/>
          </p:cNvSpPr>
          <p:nvPr>
            <p:ph type="ftr" sz="quarter" idx="11"/>
          </p:nvPr>
        </p:nvSpPr>
        <p:spPr/>
        <p:txBody>
          <a:bodyPr/>
          <a:lstStyle/>
          <a:p>
            <a:r>
              <a:rPr lang="en-US" smtClean="0"/>
              <a:t>UNIVERSITY OF GHANA</a:t>
            </a:r>
            <a:endParaRPr lang="en-US"/>
          </a:p>
        </p:txBody>
      </p:sp>
      <p:sp>
        <p:nvSpPr>
          <p:cNvPr id="6" name="Slide Number Placeholder 5"/>
          <p:cNvSpPr>
            <a:spLocks noGrp="1"/>
          </p:cNvSpPr>
          <p:nvPr>
            <p:ph type="sldNum" sz="quarter" idx="12"/>
          </p:nvPr>
        </p:nvSpPr>
        <p:spPr/>
        <p:txBody>
          <a:bodyPr/>
          <a:lstStyle/>
          <a:p>
            <a:fld id="{16E3C108-8F26-41C2-BEEB-67A9851DF140}" type="slidenum">
              <a:rPr lang="en-US" smtClean="0"/>
              <a:t>38</a:t>
            </a:fld>
            <a:endParaRPr lang="en-US"/>
          </a:p>
        </p:txBody>
      </p:sp>
    </p:spTree>
    <p:extLst>
      <p:ext uri="{BB962C8B-B14F-4D97-AF65-F5344CB8AC3E}">
        <p14:creationId xmlns:p14="http://schemas.microsoft.com/office/powerpoint/2010/main" val="23179703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96214" y="365126"/>
            <a:ext cx="8219136" cy="922761"/>
          </a:xfrm>
        </p:spPr>
        <p:txBody>
          <a:bodyPr>
            <a:normAutofit fontScale="90000"/>
          </a:bodyPr>
          <a:lstStyle/>
          <a:p>
            <a:r>
              <a:rPr lang="en-US" b="1" dirty="0" smtClean="0"/>
              <a:t>6. CONCLUSIONS AND POLICY LESSONS</a:t>
            </a:r>
            <a:endParaRPr lang="en-US" b="1" dirty="0"/>
          </a:p>
        </p:txBody>
      </p:sp>
      <p:sp>
        <p:nvSpPr>
          <p:cNvPr id="8" name="Content Placeholder 7"/>
          <p:cNvSpPr>
            <a:spLocks noGrp="1"/>
          </p:cNvSpPr>
          <p:nvPr>
            <p:ph idx="1"/>
          </p:nvPr>
        </p:nvSpPr>
        <p:spPr>
          <a:xfrm>
            <a:off x="321972" y="1300766"/>
            <a:ext cx="8193378" cy="4876197"/>
          </a:xfrm>
        </p:spPr>
        <p:txBody>
          <a:bodyPr>
            <a:normAutofit fontScale="92500" lnSpcReduction="20000"/>
          </a:bodyPr>
          <a:lstStyle/>
          <a:p>
            <a:pPr>
              <a:buFont typeface="Wingdings" pitchFamily="2" charset="2"/>
              <a:buChar char="q"/>
            </a:pPr>
            <a:r>
              <a:rPr lang="en-GB" dirty="0"/>
              <a:t> </a:t>
            </a:r>
            <a:r>
              <a:rPr lang="en-GB" dirty="0" smtClean="0"/>
              <a:t>Government Policy Initiatives on Agriculture and Industry is laudable but should be devoid of the usual partisanship influences in order to be successful</a:t>
            </a:r>
          </a:p>
          <a:p>
            <a:pPr>
              <a:buFont typeface="Wingdings" pitchFamily="2" charset="2"/>
              <a:buChar char="q"/>
            </a:pPr>
            <a:r>
              <a:rPr lang="en-US" dirty="0" smtClean="0"/>
              <a:t> In the area of services, the Financial sustainability of the `Free SHS’ </a:t>
            </a:r>
            <a:r>
              <a:rPr lang="en-US" dirty="0" err="1" smtClean="0"/>
              <a:t>programme</a:t>
            </a:r>
            <a:r>
              <a:rPr lang="en-US" dirty="0" smtClean="0"/>
              <a:t> is very critical. Also, 2018 should witness better and well integrated placement system to avoid the chaos witnessed in 2017</a:t>
            </a:r>
          </a:p>
          <a:p>
            <a:pPr>
              <a:buFont typeface="Wingdings" pitchFamily="2" charset="2"/>
              <a:buChar char="q"/>
            </a:pPr>
            <a:r>
              <a:rPr lang="en-US" dirty="0"/>
              <a:t> </a:t>
            </a:r>
            <a:r>
              <a:rPr lang="en-US" dirty="0" smtClean="0"/>
              <a:t>Better health systems is key and well integrated into a value for money sanitation </a:t>
            </a:r>
            <a:r>
              <a:rPr lang="en-US" dirty="0" err="1" smtClean="0"/>
              <a:t>programme</a:t>
            </a:r>
            <a:r>
              <a:rPr lang="en-US" dirty="0" smtClean="0"/>
              <a:t> </a:t>
            </a:r>
          </a:p>
          <a:p>
            <a:pPr>
              <a:buFont typeface="Wingdings" pitchFamily="2" charset="2"/>
              <a:buChar char="q"/>
            </a:pPr>
            <a:r>
              <a:rPr lang="en-US" dirty="0" smtClean="0"/>
              <a:t>The revenue and expenditure targets are very ambitious. GRA should continue to cautiously pursue  its revenue mobilization drive</a:t>
            </a:r>
          </a:p>
          <a:p>
            <a:pPr>
              <a:buFont typeface="Wingdings" pitchFamily="2" charset="2"/>
              <a:buChar char="q"/>
            </a:pPr>
            <a:r>
              <a:rPr lang="en-US" dirty="0" smtClean="0"/>
              <a:t>Need to reduce the proportion of revenue spent on wages and salaries by removing Ghost names as well as reducing interest payments</a:t>
            </a:r>
            <a:endParaRPr lang="en-US" dirty="0"/>
          </a:p>
          <a:p>
            <a:pPr>
              <a:buFont typeface="Wingdings" pitchFamily="2" charset="2"/>
              <a:buChar char="q"/>
            </a:pPr>
            <a:endParaRPr lang="en-US" dirty="0"/>
          </a:p>
        </p:txBody>
      </p:sp>
      <p:sp>
        <p:nvSpPr>
          <p:cNvPr id="5" name="Footer Placeholder 4"/>
          <p:cNvSpPr>
            <a:spLocks noGrp="1"/>
          </p:cNvSpPr>
          <p:nvPr>
            <p:ph type="ftr" sz="quarter" idx="11"/>
          </p:nvPr>
        </p:nvSpPr>
        <p:spPr/>
        <p:txBody>
          <a:bodyPr/>
          <a:lstStyle/>
          <a:p>
            <a:r>
              <a:rPr lang="en-US" smtClean="0"/>
              <a:t>UNIVERSITY OF GHANA</a:t>
            </a:r>
            <a:endParaRPr lang="en-US"/>
          </a:p>
        </p:txBody>
      </p:sp>
      <p:sp>
        <p:nvSpPr>
          <p:cNvPr id="6" name="Slide Number Placeholder 5"/>
          <p:cNvSpPr>
            <a:spLocks noGrp="1"/>
          </p:cNvSpPr>
          <p:nvPr>
            <p:ph type="sldNum" sz="quarter" idx="12"/>
          </p:nvPr>
        </p:nvSpPr>
        <p:spPr/>
        <p:txBody>
          <a:bodyPr/>
          <a:lstStyle/>
          <a:p>
            <a:fld id="{16E3C108-8F26-41C2-BEEB-67A9851DF140}" type="slidenum">
              <a:rPr lang="en-US" smtClean="0"/>
              <a:t>39</a:t>
            </a:fld>
            <a:endParaRPr lang="en-US"/>
          </a:p>
        </p:txBody>
      </p:sp>
    </p:spTree>
    <p:extLst>
      <p:ext uri="{BB962C8B-B14F-4D97-AF65-F5344CB8AC3E}">
        <p14:creationId xmlns:p14="http://schemas.microsoft.com/office/powerpoint/2010/main" val="2565807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840" y="457200"/>
            <a:ext cx="6908097" cy="703385"/>
          </a:xfrm>
        </p:spPr>
        <p:txBody>
          <a:bodyPr>
            <a:normAutofit/>
          </a:bodyPr>
          <a:lstStyle/>
          <a:p>
            <a:r>
              <a:rPr lang="en-US" dirty="0" smtClean="0">
                <a:solidFill>
                  <a:prstClr val="black"/>
                </a:solidFill>
                <a:latin typeface="Times New Roman" panose="02020603050405020304" pitchFamily="18" charset="0"/>
                <a:cs typeface="Times New Roman" panose="02020603050405020304" pitchFamily="18" charset="0"/>
              </a:rPr>
              <a:t>1. INTRODUCTION</a:t>
            </a:r>
            <a:endParaRPr lang="en-GB" dirty="0"/>
          </a:p>
        </p:txBody>
      </p:sp>
      <p:sp>
        <p:nvSpPr>
          <p:cNvPr id="3" name="Content Placeholder 2"/>
          <p:cNvSpPr>
            <a:spLocks noGrp="1"/>
          </p:cNvSpPr>
          <p:nvPr>
            <p:ph type="body" sz="half" idx="2"/>
          </p:nvPr>
        </p:nvSpPr>
        <p:spPr>
          <a:xfrm>
            <a:off x="222738" y="1359877"/>
            <a:ext cx="5142658" cy="5064369"/>
          </a:xfrm>
          <a:prstGeom prst="rect">
            <a:avLst/>
          </a:prstGeom>
        </p:spPr>
        <p:txBody>
          <a:bodyPr>
            <a:normAutofit/>
          </a:bodyPr>
          <a:lstStyle/>
          <a:p>
            <a:pPr marL="285750" indent="-285750">
              <a:buFont typeface="Wingdings" pitchFamily="2" charset="2"/>
              <a:buChar char="q"/>
            </a:pPr>
            <a:r>
              <a:rPr lang="en-GB" sz="2800" cap="none" dirty="0" smtClean="0">
                <a:latin typeface="Times New Roman" panose="02020603050405020304" pitchFamily="18" charset="0"/>
                <a:cs typeface="Times New Roman" panose="02020603050405020304" pitchFamily="18" charset="0"/>
              </a:rPr>
              <a:t>Very much in lin</a:t>
            </a:r>
            <a:r>
              <a:rPr lang="en-GB" sz="2800" dirty="0" smtClean="0">
                <a:latin typeface="Times New Roman" panose="02020603050405020304" pitchFamily="18" charset="0"/>
                <a:cs typeface="Times New Roman" panose="02020603050405020304" pitchFamily="18" charset="0"/>
              </a:rPr>
              <a:t>e with Global targets such as MDGs and SDGs (SDG 8). </a:t>
            </a:r>
          </a:p>
          <a:p>
            <a:pPr marL="285750" lvl="0" indent="-285750">
              <a:buFont typeface="Wingdings" pitchFamily="2" charset="2"/>
              <a:buChar char="q"/>
            </a:pPr>
            <a:r>
              <a:rPr lang="en-GB" sz="2800" dirty="0" smtClean="0"/>
              <a:t>Jobless </a:t>
            </a:r>
            <a:r>
              <a:rPr lang="en-GB" sz="2800" dirty="0"/>
              <a:t>growth has reached </a:t>
            </a:r>
            <a:r>
              <a:rPr lang="en-GB" sz="2800" dirty="0" smtClean="0"/>
              <a:t>an alarming point, </a:t>
            </a:r>
            <a:r>
              <a:rPr lang="en-GB" sz="2800" dirty="0"/>
              <a:t>especially among the Ghanaian youth. </a:t>
            </a:r>
            <a:r>
              <a:rPr lang="en-GB" sz="2800" dirty="0" smtClean="0"/>
              <a:t>Total </a:t>
            </a:r>
            <a:r>
              <a:rPr lang="en-GB" sz="2800" dirty="0"/>
              <a:t>unemployment rate for Ghana is </a:t>
            </a:r>
            <a:r>
              <a:rPr lang="en-GB" sz="2800" b="1" dirty="0"/>
              <a:t>11.9 percent and </a:t>
            </a:r>
            <a:r>
              <a:rPr lang="en-GB" sz="2800" b="1" dirty="0" smtClean="0"/>
              <a:t>25.9 </a:t>
            </a:r>
            <a:r>
              <a:rPr lang="en-GB" sz="2800" b="1" dirty="0"/>
              <a:t>percent </a:t>
            </a:r>
            <a:r>
              <a:rPr lang="en-GB" sz="2800" b="1" dirty="0" smtClean="0"/>
              <a:t>for the youth </a:t>
            </a:r>
            <a:r>
              <a:rPr lang="en-GB" sz="2800" dirty="0"/>
              <a:t>(15-24) </a:t>
            </a:r>
            <a:r>
              <a:rPr lang="en-GB" sz="2800" dirty="0" smtClean="0"/>
              <a:t>- more </a:t>
            </a:r>
            <a:r>
              <a:rPr lang="en-GB" sz="2800" dirty="0"/>
              <a:t>than two times that of adults. </a:t>
            </a:r>
            <a:endParaRPr lang="en-GB" sz="2800" dirty="0" smtClean="0"/>
          </a:p>
          <a:p>
            <a:pPr marL="285750" lvl="0" indent="-285750">
              <a:buFont typeface="Wingdings" pitchFamily="2" charset="2"/>
              <a:buChar char="q"/>
            </a:pPr>
            <a:endParaRPr lang="en-US" sz="2800" dirty="0"/>
          </a:p>
          <a:p>
            <a:pPr marL="285750" indent="-285750">
              <a:buFont typeface="Wingdings" pitchFamily="2" charset="2"/>
              <a:buChar char="q"/>
            </a:pPr>
            <a:endParaRPr lang="en-GB" sz="2800" cap="none" dirty="0" smtClean="0">
              <a:latin typeface="Times New Roman" panose="02020603050405020304" pitchFamily="18" charset="0"/>
              <a:cs typeface="Times New Roman" panose="02020603050405020304" pitchFamily="18" charset="0"/>
            </a:endParaRPr>
          </a:p>
          <a:p>
            <a:endParaRPr lang="en-GB" cap="none" dirty="0" smtClean="0">
              <a:latin typeface="Times New Roman" panose="02020603050405020304" pitchFamily="18" charset="0"/>
              <a:cs typeface="Times New Roman" panose="02020603050405020304" pitchFamily="18" charset="0"/>
            </a:endParaRPr>
          </a:p>
          <a:p>
            <a:endParaRPr lang="en-GB" cap="none"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16E3C108-8F26-41C2-BEEB-67A9851DF140}" type="slidenum">
              <a:rPr lang="en-US" smtClean="0"/>
              <a:t>4</a:t>
            </a:fld>
            <a:endParaRPr lang="en-US"/>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4" name="Picture Placeholder 3"/>
          <p:cNvSpPr>
            <a:spLocks noGrp="1"/>
          </p:cNvSpPr>
          <p:nvPr>
            <p:ph type="pic" idx="1"/>
          </p:nvPr>
        </p:nvSpPr>
        <p:spPr>
          <a:xfrm>
            <a:off x="5382704" y="987426"/>
            <a:ext cx="3133835" cy="5284420"/>
          </a:xfrm>
        </p:spPr>
      </p:sp>
      <p:pic>
        <p:nvPicPr>
          <p:cNvPr id="2052" name="Picture 4" descr="C:\Prof. Quartey\Presentations\job crea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82705" y="926123"/>
            <a:ext cx="3116526" cy="54981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587589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96214" y="365126"/>
            <a:ext cx="8219136" cy="922761"/>
          </a:xfrm>
        </p:spPr>
        <p:txBody>
          <a:bodyPr>
            <a:normAutofit fontScale="90000"/>
          </a:bodyPr>
          <a:lstStyle/>
          <a:p>
            <a:r>
              <a:rPr lang="en-US" b="1" dirty="0" smtClean="0"/>
              <a:t>6. CONCLUSIONS AND POLICY LESSONS</a:t>
            </a:r>
            <a:endParaRPr lang="en-US" b="1" dirty="0"/>
          </a:p>
        </p:txBody>
      </p:sp>
      <p:sp>
        <p:nvSpPr>
          <p:cNvPr id="8" name="Content Placeholder 7"/>
          <p:cNvSpPr>
            <a:spLocks noGrp="1"/>
          </p:cNvSpPr>
          <p:nvPr>
            <p:ph idx="1"/>
          </p:nvPr>
        </p:nvSpPr>
        <p:spPr>
          <a:xfrm>
            <a:off x="321972" y="1300766"/>
            <a:ext cx="8193378" cy="4876197"/>
          </a:xfrm>
        </p:spPr>
        <p:txBody>
          <a:bodyPr>
            <a:normAutofit lnSpcReduction="10000"/>
          </a:bodyPr>
          <a:lstStyle/>
          <a:p>
            <a:pPr>
              <a:buFont typeface="Wingdings" pitchFamily="2" charset="2"/>
              <a:buChar char="q"/>
            </a:pPr>
            <a:r>
              <a:rPr lang="en-GB" dirty="0"/>
              <a:t> </a:t>
            </a:r>
            <a:r>
              <a:rPr lang="en-US" dirty="0" smtClean="0"/>
              <a:t> The Central Bank should continue to pursue inflation, interest rate and exchange rate policies that will promote private sector activities. Also regulate </a:t>
            </a:r>
            <a:r>
              <a:rPr lang="en-US" dirty="0" err="1" smtClean="0"/>
              <a:t>unothordox</a:t>
            </a:r>
            <a:r>
              <a:rPr lang="en-US" dirty="0" smtClean="0"/>
              <a:t> financial investment institutions such as crypto currencies</a:t>
            </a:r>
          </a:p>
          <a:p>
            <a:pPr>
              <a:buFont typeface="Wingdings" pitchFamily="2" charset="2"/>
              <a:buChar char="q"/>
            </a:pPr>
            <a:r>
              <a:rPr lang="en-US" dirty="0" smtClean="0"/>
              <a:t>National Investment Bank – laudable but merging ADB and NIB should be accompanied by policies that will change their mode of operations in favour of SMES. Universal license?</a:t>
            </a:r>
          </a:p>
          <a:p>
            <a:pPr>
              <a:buFont typeface="Wingdings" pitchFamily="2" charset="2"/>
              <a:buChar char="q"/>
            </a:pPr>
            <a:r>
              <a:rPr lang="en-US" dirty="0" smtClean="0"/>
              <a:t>Debt sustainability remains a major concern and steps should be taken to reduce it now that we speaking about `Ghana Beyond Aid’. </a:t>
            </a:r>
            <a:endParaRPr lang="en-US" dirty="0"/>
          </a:p>
          <a:p>
            <a:pPr>
              <a:buFont typeface="Wingdings" pitchFamily="2" charset="2"/>
              <a:buChar char="q"/>
            </a:pPr>
            <a:endParaRPr lang="en-US" dirty="0"/>
          </a:p>
        </p:txBody>
      </p:sp>
      <p:sp>
        <p:nvSpPr>
          <p:cNvPr id="5" name="Footer Placeholder 4"/>
          <p:cNvSpPr>
            <a:spLocks noGrp="1"/>
          </p:cNvSpPr>
          <p:nvPr>
            <p:ph type="ftr" sz="quarter" idx="11"/>
          </p:nvPr>
        </p:nvSpPr>
        <p:spPr/>
        <p:txBody>
          <a:bodyPr/>
          <a:lstStyle/>
          <a:p>
            <a:r>
              <a:rPr lang="en-US" smtClean="0"/>
              <a:t>UNIVERSITY OF GHANA</a:t>
            </a:r>
            <a:endParaRPr lang="en-US"/>
          </a:p>
        </p:txBody>
      </p:sp>
      <p:sp>
        <p:nvSpPr>
          <p:cNvPr id="6" name="Slide Number Placeholder 5"/>
          <p:cNvSpPr>
            <a:spLocks noGrp="1"/>
          </p:cNvSpPr>
          <p:nvPr>
            <p:ph type="sldNum" sz="quarter" idx="12"/>
          </p:nvPr>
        </p:nvSpPr>
        <p:spPr/>
        <p:txBody>
          <a:bodyPr/>
          <a:lstStyle/>
          <a:p>
            <a:fld id="{16E3C108-8F26-41C2-BEEB-67A9851DF140}" type="slidenum">
              <a:rPr lang="en-US" smtClean="0"/>
              <a:t>40</a:t>
            </a:fld>
            <a:endParaRPr lang="en-US"/>
          </a:p>
        </p:txBody>
      </p:sp>
    </p:spTree>
    <p:extLst>
      <p:ext uri="{BB962C8B-B14F-4D97-AF65-F5344CB8AC3E}">
        <p14:creationId xmlns:p14="http://schemas.microsoft.com/office/powerpoint/2010/main" val="26180619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Prof. Quartey\Inaugural Ceremony PQuartey\Photos\thank you.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7917" y="993228"/>
            <a:ext cx="7756635" cy="4477406"/>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16E3C108-8F26-41C2-BEEB-67A9851DF140}" type="slidenum">
              <a:rPr lang="en-US" smtClean="0"/>
              <a:t>41</a:t>
            </a:fld>
            <a:endParaRPr lang="en-US"/>
          </a:p>
        </p:txBody>
      </p:sp>
      <p:sp>
        <p:nvSpPr>
          <p:cNvPr id="3" name="Footer Placeholder 2"/>
          <p:cNvSpPr>
            <a:spLocks noGrp="1"/>
          </p:cNvSpPr>
          <p:nvPr>
            <p:ph type="ftr" sz="quarter" idx="11"/>
          </p:nvPr>
        </p:nvSpPr>
        <p:spPr/>
        <p:txBody>
          <a:bodyPr/>
          <a:lstStyle/>
          <a:p>
            <a:r>
              <a:rPr lang="en-US" smtClean="0"/>
              <a:t>UNIVERSITY OF GHANA</a:t>
            </a:r>
            <a:endParaRPr lang="en-US"/>
          </a:p>
        </p:txBody>
      </p:sp>
    </p:spTree>
    <p:extLst>
      <p:ext uri="{BB962C8B-B14F-4D97-AF65-F5344CB8AC3E}">
        <p14:creationId xmlns:p14="http://schemas.microsoft.com/office/powerpoint/2010/main" val="15949412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840" y="457200"/>
            <a:ext cx="6908097" cy="703385"/>
          </a:xfrm>
        </p:spPr>
        <p:txBody>
          <a:bodyPr>
            <a:normAutofit/>
          </a:bodyPr>
          <a:lstStyle/>
          <a:p>
            <a:r>
              <a:rPr lang="en-US" b="1" dirty="0" smtClean="0">
                <a:solidFill>
                  <a:prstClr val="black"/>
                </a:solidFill>
                <a:latin typeface="Times New Roman" panose="02020603050405020304" pitchFamily="18" charset="0"/>
                <a:cs typeface="Times New Roman" panose="02020603050405020304" pitchFamily="18" charset="0"/>
              </a:rPr>
              <a:t>2. Budget Highlights – Global Growth</a:t>
            </a:r>
            <a:endParaRPr lang="en-GB" b="1" dirty="0"/>
          </a:p>
        </p:txBody>
      </p:sp>
      <p:sp>
        <p:nvSpPr>
          <p:cNvPr id="3" name="Content Placeholder 2"/>
          <p:cNvSpPr>
            <a:spLocks noGrp="1"/>
          </p:cNvSpPr>
          <p:nvPr>
            <p:ph type="body" sz="half" idx="2"/>
          </p:nvPr>
        </p:nvSpPr>
        <p:spPr>
          <a:xfrm>
            <a:off x="222738" y="1359877"/>
            <a:ext cx="5142658" cy="5064369"/>
          </a:xfrm>
          <a:prstGeom prst="rect">
            <a:avLst/>
          </a:prstGeom>
        </p:spPr>
        <p:txBody>
          <a:bodyPr>
            <a:normAutofit fontScale="85000" lnSpcReduction="20000"/>
          </a:bodyPr>
          <a:lstStyle/>
          <a:p>
            <a:pPr marL="285750" indent="-285750">
              <a:buFont typeface="Wingdings" pitchFamily="2" charset="2"/>
              <a:buChar char="q"/>
            </a:pPr>
            <a:r>
              <a:rPr lang="en-GB" sz="2800" dirty="0" smtClean="0"/>
              <a:t> Favourable global developments: Commodity </a:t>
            </a:r>
            <a:r>
              <a:rPr lang="en-GB" sz="2800" dirty="0"/>
              <a:t>prices generally, </a:t>
            </a:r>
            <a:r>
              <a:rPr lang="en-GB" sz="2800" dirty="0" smtClean="0"/>
              <a:t>and particularly </a:t>
            </a:r>
            <a:r>
              <a:rPr lang="en-GB" sz="2800" dirty="0"/>
              <a:t>oil prices (but not gold or cocoa), have been </a:t>
            </a:r>
            <a:r>
              <a:rPr lang="en-GB" sz="2800" dirty="0" smtClean="0"/>
              <a:t>rising.  </a:t>
            </a:r>
          </a:p>
          <a:p>
            <a:pPr marL="285750" indent="-285750">
              <a:buFont typeface="Wingdings" pitchFamily="2" charset="2"/>
              <a:buChar char="q"/>
            </a:pPr>
            <a:r>
              <a:rPr lang="en-GB" sz="2800" dirty="0" smtClean="0"/>
              <a:t>Global </a:t>
            </a:r>
            <a:r>
              <a:rPr lang="en-GB" sz="2800" dirty="0"/>
              <a:t>GDP growth in 2017 is projected at 3.5 </a:t>
            </a:r>
            <a:r>
              <a:rPr lang="en-GB" sz="2800" dirty="0" err="1"/>
              <a:t>percent</a:t>
            </a:r>
            <a:r>
              <a:rPr lang="en-GB" sz="2800" dirty="0"/>
              <a:t> and 3.6 </a:t>
            </a:r>
            <a:r>
              <a:rPr lang="en-GB" sz="2800" dirty="0" err="1"/>
              <a:t>percent</a:t>
            </a:r>
            <a:r>
              <a:rPr lang="en-GB" sz="2800" dirty="0"/>
              <a:t> in 2018, with positive implications for Ghana’s exports and growth.</a:t>
            </a:r>
            <a:endParaRPr lang="en-GB" sz="2800" dirty="0" smtClean="0"/>
          </a:p>
          <a:p>
            <a:pPr marL="285750" indent="-285750">
              <a:buFont typeface="Wingdings" pitchFamily="2" charset="2"/>
              <a:buChar char="q"/>
            </a:pPr>
            <a:r>
              <a:rPr lang="en-GB" sz="2800" dirty="0" smtClean="0"/>
              <a:t>Growth in advanced </a:t>
            </a:r>
            <a:r>
              <a:rPr lang="en-GB" sz="2800" dirty="0"/>
              <a:t>countries is 2.2 </a:t>
            </a:r>
            <a:r>
              <a:rPr lang="en-GB" sz="2800" dirty="0" err="1"/>
              <a:t>percent</a:t>
            </a:r>
            <a:r>
              <a:rPr lang="en-GB" sz="2800" dirty="0"/>
              <a:t> in </a:t>
            </a:r>
            <a:r>
              <a:rPr lang="en-GB" sz="2800" dirty="0" smtClean="0"/>
              <a:t>2017 (1.7 </a:t>
            </a:r>
            <a:r>
              <a:rPr lang="en-GB" sz="2800" dirty="0" err="1"/>
              <a:t>percent</a:t>
            </a:r>
            <a:r>
              <a:rPr lang="en-GB" sz="2800" dirty="0"/>
              <a:t> in </a:t>
            </a:r>
            <a:r>
              <a:rPr lang="en-GB" sz="2800" dirty="0" smtClean="0"/>
              <a:t>2016). </a:t>
            </a:r>
          </a:p>
          <a:p>
            <a:pPr marL="285750" indent="-285750">
              <a:buFont typeface="Wingdings" pitchFamily="2" charset="2"/>
              <a:buChar char="q"/>
            </a:pPr>
            <a:r>
              <a:rPr lang="en-GB" sz="2800" dirty="0" smtClean="0"/>
              <a:t>Emerging </a:t>
            </a:r>
            <a:r>
              <a:rPr lang="en-GB" sz="2800" dirty="0"/>
              <a:t>markets and developing economies </a:t>
            </a:r>
            <a:r>
              <a:rPr lang="en-GB" sz="2800" dirty="0" smtClean="0"/>
              <a:t>[4.3 </a:t>
            </a:r>
            <a:r>
              <a:rPr lang="en-GB" sz="2800" dirty="0" err="1"/>
              <a:t>percent</a:t>
            </a:r>
            <a:r>
              <a:rPr lang="en-GB" sz="2800" dirty="0"/>
              <a:t> </a:t>
            </a:r>
            <a:r>
              <a:rPr lang="en-GB" sz="2800" dirty="0" smtClean="0"/>
              <a:t>in 2016; 4.6 </a:t>
            </a:r>
            <a:r>
              <a:rPr lang="en-GB" sz="2800" dirty="0" err="1"/>
              <a:t>percent</a:t>
            </a:r>
            <a:r>
              <a:rPr lang="en-GB" sz="2800" dirty="0"/>
              <a:t> in 2017 and 4.8 in </a:t>
            </a:r>
            <a:r>
              <a:rPr lang="en-GB" sz="2800" dirty="0" smtClean="0"/>
              <a:t>2018], </a:t>
            </a:r>
            <a:r>
              <a:rPr lang="en-GB" sz="2800" dirty="0"/>
              <a:t>with China, India, Brazil and Russia contributing to this favourable forecast </a:t>
            </a:r>
            <a:r>
              <a:rPr lang="en-GB" sz="2800" dirty="0" smtClean="0"/>
              <a:t>(IMF</a:t>
            </a:r>
            <a:r>
              <a:rPr lang="en-GB" sz="2800" dirty="0"/>
              <a:t>, </a:t>
            </a:r>
            <a:r>
              <a:rPr lang="en-GB" sz="2800" dirty="0" smtClean="0"/>
              <a:t>2017</a:t>
            </a:r>
            <a:r>
              <a:rPr lang="en-GB" sz="2800" dirty="0"/>
              <a:t>). </a:t>
            </a:r>
            <a:endParaRPr lang="en-US" sz="2800" dirty="0"/>
          </a:p>
          <a:p>
            <a:pPr marL="285750" lvl="0" indent="-285750">
              <a:buFont typeface="Wingdings" pitchFamily="2" charset="2"/>
              <a:buChar char="q"/>
            </a:pPr>
            <a:endParaRPr lang="en-US" sz="2800" dirty="0"/>
          </a:p>
          <a:p>
            <a:pPr marL="285750" indent="-285750">
              <a:buFont typeface="Wingdings" pitchFamily="2" charset="2"/>
              <a:buChar char="q"/>
            </a:pPr>
            <a:endParaRPr lang="en-GB" sz="2800" cap="none" dirty="0" smtClean="0">
              <a:latin typeface="Times New Roman" panose="02020603050405020304" pitchFamily="18" charset="0"/>
              <a:cs typeface="Times New Roman" panose="02020603050405020304" pitchFamily="18" charset="0"/>
            </a:endParaRPr>
          </a:p>
          <a:p>
            <a:endParaRPr lang="en-GB" cap="none" dirty="0" smtClean="0">
              <a:latin typeface="Times New Roman" panose="02020603050405020304" pitchFamily="18" charset="0"/>
              <a:cs typeface="Times New Roman" panose="02020603050405020304" pitchFamily="18" charset="0"/>
            </a:endParaRPr>
          </a:p>
          <a:p>
            <a:endParaRPr lang="en-GB" cap="none"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16E3C108-8F26-41C2-BEEB-67A9851DF140}" type="slidenum">
              <a:rPr lang="en-US" smtClean="0"/>
              <a:t>5</a:t>
            </a:fld>
            <a:endParaRPr lang="en-US"/>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4" name="Picture Placeholder 3"/>
          <p:cNvSpPr>
            <a:spLocks noGrp="1"/>
          </p:cNvSpPr>
          <p:nvPr>
            <p:ph type="pic" idx="1"/>
          </p:nvPr>
        </p:nvSpPr>
        <p:spPr>
          <a:xfrm>
            <a:off x="5382704" y="987426"/>
            <a:ext cx="3133835" cy="5284420"/>
          </a:xfrm>
        </p:spPr>
      </p:sp>
      <p:pic>
        <p:nvPicPr>
          <p:cNvPr id="2052" name="Picture 4" descr="C:\Prof. Quartey\Presentations\job crea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82705" y="926123"/>
            <a:ext cx="3116526" cy="54981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70991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840" y="457200"/>
            <a:ext cx="6908097" cy="703385"/>
          </a:xfrm>
        </p:spPr>
        <p:txBody>
          <a:bodyPr>
            <a:normAutofit/>
          </a:bodyPr>
          <a:lstStyle/>
          <a:p>
            <a:r>
              <a:rPr lang="en-US" b="1" dirty="0" smtClean="0">
                <a:solidFill>
                  <a:prstClr val="black"/>
                </a:solidFill>
                <a:latin typeface="Times New Roman" panose="02020603050405020304" pitchFamily="18" charset="0"/>
                <a:cs typeface="Times New Roman" panose="02020603050405020304" pitchFamily="18" charset="0"/>
              </a:rPr>
              <a:t>2. Budget Highlights – Global Growth</a:t>
            </a:r>
            <a:endParaRPr lang="en-GB" b="1" dirty="0"/>
          </a:p>
        </p:txBody>
      </p:sp>
      <p:sp>
        <p:nvSpPr>
          <p:cNvPr id="3" name="Content Placeholder 2"/>
          <p:cNvSpPr>
            <a:spLocks noGrp="1"/>
          </p:cNvSpPr>
          <p:nvPr>
            <p:ph type="body" sz="half" idx="2"/>
          </p:nvPr>
        </p:nvSpPr>
        <p:spPr>
          <a:xfrm>
            <a:off x="222738" y="1359877"/>
            <a:ext cx="5142658" cy="5064369"/>
          </a:xfrm>
          <a:prstGeom prst="rect">
            <a:avLst/>
          </a:prstGeom>
        </p:spPr>
        <p:txBody>
          <a:bodyPr>
            <a:normAutofit fontScale="85000" lnSpcReduction="20000"/>
          </a:bodyPr>
          <a:lstStyle/>
          <a:p>
            <a:pPr marL="285750" indent="-285750">
              <a:buFont typeface="Wingdings" pitchFamily="2" charset="2"/>
              <a:buChar char="q"/>
            </a:pPr>
            <a:r>
              <a:rPr lang="en-GB" sz="2800" dirty="0" smtClean="0"/>
              <a:t> Growth </a:t>
            </a:r>
            <a:r>
              <a:rPr lang="en-GB" sz="2800" dirty="0"/>
              <a:t>momentum in </a:t>
            </a:r>
            <a:r>
              <a:rPr lang="en-GB" sz="2800" dirty="0" smtClean="0"/>
              <a:t>SSA remains </a:t>
            </a:r>
            <a:r>
              <a:rPr lang="en-GB" sz="2800" dirty="0"/>
              <a:t>fragile. In 2016</a:t>
            </a:r>
            <a:r>
              <a:rPr lang="en-GB" sz="2800" b="1" dirty="0"/>
              <a:t>, growth slowed in about two-thirds of the countries in the region</a:t>
            </a:r>
            <a:r>
              <a:rPr lang="en-GB" sz="2800" dirty="0"/>
              <a:t> and is estimated to have reached just 1.4 </a:t>
            </a:r>
            <a:r>
              <a:rPr lang="en-GB" sz="2800" dirty="0" err="1"/>
              <a:t>percent</a:t>
            </a:r>
            <a:r>
              <a:rPr lang="en-GB" sz="2800" dirty="0"/>
              <a:t>. </a:t>
            </a:r>
            <a:endParaRPr lang="en-GB" sz="2800" dirty="0" smtClean="0"/>
          </a:p>
          <a:p>
            <a:pPr marL="285750" indent="-285750">
              <a:buFont typeface="Wingdings" pitchFamily="2" charset="2"/>
              <a:buChar char="q"/>
            </a:pPr>
            <a:r>
              <a:rPr lang="en-GB" sz="2800" dirty="0" smtClean="0"/>
              <a:t>A modest </a:t>
            </a:r>
            <a:r>
              <a:rPr lang="en-GB" sz="2800" dirty="0"/>
              <a:t>rebound to 2.5 </a:t>
            </a:r>
            <a:r>
              <a:rPr lang="en-GB" sz="2800" dirty="0" err="1"/>
              <a:t>percent</a:t>
            </a:r>
            <a:r>
              <a:rPr lang="en-GB" sz="2800" dirty="0"/>
              <a:t> expected in 2017 </a:t>
            </a:r>
            <a:r>
              <a:rPr lang="en-GB" sz="2800" dirty="0" smtClean="0"/>
              <a:t>(largely  </a:t>
            </a:r>
            <a:r>
              <a:rPr lang="en-GB" sz="2800" dirty="0"/>
              <a:t>driven by one-off factors in the three largest countries </a:t>
            </a:r>
            <a:endParaRPr lang="en-GB" sz="2800" dirty="0" smtClean="0"/>
          </a:p>
          <a:p>
            <a:pPr marL="457200" indent="-457200">
              <a:buFont typeface="Courier New" pitchFamily="49" charset="0"/>
              <a:buChar char="o"/>
            </a:pPr>
            <a:r>
              <a:rPr lang="en-GB" sz="2800" dirty="0" smtClean="0"/>
              <a:t>a </a:t>
            </a:r>
            <a:r>
              <a:rPr lang="en-GB" sz="2800" dirty="0"/>
              <a:t>recovery in oil production in </a:t>
            </a:r>
            <a:r>
              <a:rPr lang="en-GB" sz="2800" dirty="0" smtClean="0"/>
              <a:t>Nigeria</a:t>
            </a:r>
          </a:p>
          <a:p>
            <a:pPr marL="457200" indent="-457200">
              <a:buFont typeface="Courier New" pitchFamily="49" charset="0"/>
              <a:buChar char="o"/>
            </a:pPr>
            <a:r>
              <a:rPr lang="en-GB" sz="2800" dirty="0" smtClean="0"/>
              <a:t>higher </a:t>
            </a:r>
            <a:r>
              <a:rPr lang="en-GB" sz="2800" dirty="0"/>
              <a:t>public spending ahead of elections in </a:t>
            </a:r>
            <a:r>
              <a:rPr lang="en-GB" sz="2800" dirty="0" smtClean="0"/>
              <a:t>Angola</a:t>
            </a:r>
          </a:p>
          <a:p>
            <a:pPr marL="457200" indent="-457200">
              <a:buFont typeface="Courier New" pitchFamily="49" charset="0"/>
              <a:buChar char="o"/>
            </a:pPr>
            <a:r>
              <a:rPr lang="en-GB" sz="2800" dirty="0" smtClean="0"/>
              <a:t>the </a:t>
            </a:r>
            <a:r>
              <a:rPr lang="en-GB" sz="2800" dirty="0"/>
              <a:t>fading of drought effects in South </a:t>
            </a:r>
            <a:r>
              <a:rPr lang="en-GB" sz="2800" dirty="0" smtClean="0"/>
              <a:t>Africa </a:t>
            </a:r>
            <a:r>
              <a:rPr lang="en-GB" sz="2800" dirty="0"/>
              <a:t>combined with modest improvements in their terms of trade</a:t>
            </a:r>
            <a:endParaRPr lang="en-US" sz="2800" dirty="0"/>
          </a:p>
          <a:p>
            <a:pPr marL="285750" lvl="0" indent="-285750">
              <a:buFont typeface="Wingdings" pitchFamily="2" charset="2"/>
              <a:buChar char="q"/>
            </a:pPr>
            <a:endParaRPr lang="en-US" sz="2800" dirty="0"/>
          </a:p>
          <a:p>
            <a:pPr marL="285750" indent="-285750">
              <a:buFont typeface="Wingdings" pitchFamily="2" charset="2"/>
              <a:buChar char="q"/>
            </a:pPr>
            <a:endParaRPr lang="en-GB" sz="2800" cap="none" dirty="0" smtClean="0">
              <a:latin typeface="Times New Roman" panose="02020603050405020304" pitchFamily="18" charset="0"/>
              <a:cs typeface="Times New Roman" panose="02020603050405020304" pitchFamily="18" charset="0"/>
            </a:endParaRPr>
          </a:p>
          <a:p>
            <a:endParaRPr lang="en-GB" cap="none" dirty="0" smtClean="0">
              <a:latin typeface="Times New Roman" panose="02020603050405020304" pitchFamily="18" charset="0"/>
              <a:cs typeface="Times New Roman" panose="02020603050405020304" pitchFamily="18" charset="0"/>
            </a:endParaRPr>
          </a:p>
          <a:p>
            <a:endParaRPr lang="en-GB" cap="none"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16E3C108-8F26-41C2-BEEB-67A9851DF140}" type="slidenum">
              <a:rPr lang="en-US" smtClean="0"/>
              <a:t>6</a:t>
            </a:fld>
            <a:endParaRPr lang="en-US"/>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4" name="Picture Placeholder 3"/>
          <p:cNvSpPr>
            <a:spLocks noGrp="1"/>
          </p:cNvSpPr>
          <p:nvPr>
            <p:ph type="pic" idx="1"/>
          </p:nvPr>
        </p:nvSpPr>
        <p:spPr>
          <a:xfrm>
            <a:off x="5382704" y="987426"/>
            <a:ext cx="3133835" cy="5284420"/>
          </a:xfrm>
        </p:spPr>
      </p:sp>
      <p:pic>
        <p:nvPicPr>
          <p:cNvPr id="2052" name="Picture 4" descr="C:\Prof. Quartey\Presentations\job crea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82705" y="926123"/>
            <a:ext cx="3116526" cy="54981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57156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840" y="180305"/>
            <a:ext cx="6908097" cy="734096"/>
          </a:xfrm>
        </p:spPr>
        <p:txBody>
          <a:bodyPr>
            <a:normAutofit/>
          </a:bodyPr>
          <a:lstStyle/>
          <a:p>
            <a:r>
              <a:rPr lang="en-US" dirty="0" smtClean="0">
                <a:solidFill>
                  <a:prstClr val="black"/>
                </a:solidFill>
                <a:latin typeface="Times New Roman" panose="02020603050405020304" pitchFamily="18" charset="0"/>
                <a:cs typeface="Times New Roman" panose="02020603050405020304" pitchFamily="18" charset="0"/>
              </a:rPr>
              <a:t>2. </a:t>
            </a:r>
            <a:r>
              <a:rPr lang="en-US" b="1" dirty="0" smtClean="0">
                <a:solidFill>
                  <a:prstClr val="black"/>
                </a:solidFill>
                <a:latin typeface="Times New Roman" panose="02020603050405020304" pitchFamily="18" charset="0"/>
                <a:cs typeface="Times New Roman" panose="02020603050405020304" pitchFamily="18" charset="0"/>
              </a:rPr>
              <a:t>Budget Highlights – Continental </a:t>
            </a:r>
            <a:endParaRPr lang="en-GB" b="1" dirty="0"/>
          </a:p>
        </p:txBody>
      </p:sp>
      <p:sp>
        <p:nvSpPr>
          <p:cNvPr id="3" name="Content Placeholder 2"/>
          <p:cNvSpPr>
            <a:spLocks noGrp="1"/>
          </p:cNvSpPr>
          <p:nvPr>
            <p:ph type="body" sz="half" idx="2"/>
          </p:nvPr>
        </p:nvSpPr>
        <p:spPr>
          <a:xfrm>
            <a:off x="222738" y="1359877"/>
            <a:ext cx="5142658" cy="5064369"/>
          </a:xfrm>
          <a:prstGeom prst="rect">
            <a:avLst/>
          </a:prstGeom>
        </p:spPr>
        <p:txBody>
          <a:bodyPr>
            <a:normAutofit lnSpcReduction="10000"/>
          </a:bodyPr>
          <a:lstStyle/>
          <a:p>
            <a:pPr marL="457200" indent="-457200">
              <a:buFont typeface="Wingdings" pitchFamily="2" charset="2"/>
              <a:buChar char="q"/>
            </a:pPr>
            <a:r>
              <a:rPr lang="en-US" sz="2800" dirty="0" smtClean="0"/>
              <a:t>In </a:t>
            </a:r>
            <a:r>
              <a:rPr lang="en-US" sz="2800" dirty="0"/>
              <a:t>2016, three (3) Member States satisfied the criterion for the </a:t>
            </a:r>
            <a:r>
              <a:rPr lang="en-US" sz="2800" dirty="0" smtClean="0"/>
              <a:t>Ratio of </a:t>
            </a:r>
            <a:r>
              <a:rPr lang="en-US" sz="2800" dirty="0"/>
              <a:t>Budget Deficit (including grants) to GDP (≤3%) as compared to six (6) </a:t>
            </a:r>
            <a:r>
              <a:rPr lang="en-US" sz="2800" dirty="0" smtClean="0"/>
              <a:t>in 2015</a:t>
            </a:r>
            <a:r>
              <a:rPr lang="en-US" sz="2800" dirty="0"/>
              <a:t>. </a:t>
            </a:r>
            <a:endParaRPr lang="en-US" sz="2800" dirty="0" smtClean="0"/>
          </a:p>
          <a:p>
            <a:pPr marL="457200" indent="-457200">
              <a:buFont typeface="Wingdings" pitchFamily="2" charset="2"/>
              <a:buChar char="q"/>
            </a:pPr>
            <a:r>
              <a:rPr lang="en-US" sz="2800" dirty="0" smtClean="0"/>
              <a:t>public </a:t>
            </a:r>
            <a:r>
              <a:rPr lang="en-US" sz="2800" dirty="0"/>
              <a:t>indebtedness, increased in nearly all the Member States </a:t>
            </a:r>
            <a:r>
              <a:rPr lang="en-US" sz="2800" dirty="0" smtClean="0"/>
              <a:t>in 2016 </a:t>
            </a:r>
            <a:r>
              <a:rPr lang="en-US" sz="2800" dirty="0"/>
              <a:t>compared to 2015. That notwithstanding, </a:t>
            </a:r>
            <a:r>
              <a:rPr lang="en-US" sz="2800" b="1" dirty="0"/>
              <a:t>eleven (11) member states </a:t>
            </a:r>
            <a:r>
              <a:rPr lang="en-US" sz="2800" b="1" dirty="0" smtClean="0"/>
              <a:t>met the </a:t>
            </a:r>
            <a:r>
              <a:rPr lang="en-US" sz="2800" b="1" dirty="0"/>
              <a:t>criterion on Debt-to-GDP (≤70%) </a:t>
            </a:r>
            <a:r>
              <a:rPr lang="en-US" sz="2800" dirty="0"/>
              <a:t>in both 2015 and 2016</a:t>
            </a:r>
            <a:r>
              <a:rPr lang="en-US" sz="2800" dirty="0" smtClean="0"/>
              <a:t>. </a:t>
            </a:r>
            <a:r>
              <a:rPr lang="en-US" sz="2800" dirty="0" smtClean="0">
                <a:solidFill>
                  <a:srgbClr val="FF0000"/>
                </a:solidFill>
              </a:rPr>
              <a:t>Excludes Ghana !!!!</a:t>
            </a:r>
            <a:endParaRPr lang="en-US" sz="2800" dirty="0">
              <a:solidFill>
                <a:srgbClr val="FF0000"/>
              </a:solidFill>
            </a:endParaRPr>
          </a:p>
          <a:p>
            <a:pPr marL="285750" indent="-285750">
              <a:buFont typeface="Wingdings" pitchFamily="2" charset="2"/>
              <a:buChar char="q"/>
            </a:pPr>
            <a:endParaRPr lang="en-GB" sz="2800" cap="none" dirty="0" smtClean="0">
              <a:latin typeface="Times New Roman" panose="02020603050405020304" pitchFamily="18" charset="0"/>
              <a:cs typeface="Times New Roman" panose="02020603050405020304" pitchFamily="18" charset="0"/>
            </a:endParaRPr>
          </a:p>
          <a:p>
            <a:endParaRPr lang="en-GB" cap="none" dirty="0" smtClean="0">
              <a:latin typeface="Times New Roman" panose="02020603050405020304" pitchFamily="18" charset="0"/>
              <a:cs typeface="Times New Roman" panose="02020603050405020304" pitchFamily="18" charset="0"/>
            </a:endParaRPr>
          </a:p>
          <a:p>
            <a:endParaRPr lang="en-GB" cap="none"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16E3C108-8F26-41C2-BEEB-67A9851DF140}" type="slidenum">
              <a:rPr lang="en-US" smtClean="0"/>
              <a:t>7</a:t>
            </a:fld>
            <a:endParaRPr lang="en-US"/>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4" name="Picture Placeholder 3"/>
          <p:cNvSpPr>
            <a:spLocks noGrp="1"/>
          </p:cNvSpPr>
          <p:nvPr>
            <p:ph type="pic" idx="1"/>
          </p:nvPr>
        </p:nvSpPr>
        <p:spPr>
          <a:xfrm>
            <a:off x="5382704" y="987426"/>
            <a:ext cx="3133835" cy="5284420"/>
          </a:xfrm>
        </p:spPr>
      </p:sp>
      <p:pic>
        <p:nvPicPr>
          <p:cNvPr id="1026" name="Picture 2" descr="C:\Prof. Quartey\Presentations\1422329_WAEMU.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83369" y="1004553"/>
            <a:ext cx="3206840" cy="5293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71719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840" y="257578"/>
            <a:ext cx="6908097" cy="463639"/>
          </a:xfrm>
        </p:spPr>
        <p:txBody>
          <a:bodyPr>
            <a:normAutofit fontScale="90000"/>
          </a:bodyPr>
          <a:lstStyle/>
          <a:p>
            <a:r>
              <a:rPr lang="en-US" b="1" dirty="0" smtClean="0">
                <a:solidFill>
                  <a:prstClr val="black"/>
                </a:solidFill>
                <a:latin typeface="Times New Roman" panose="02020603050405020304" pitchFamily="18" charset="0"/>
                <a:cs typeface="Times New Roman" panose="02020603050405020304" pitchFamily="18" charset="0"/>
              </a:rPr>
              <a:t>3. THE REAL SECTOR – GDP Growth</a:t>
            </a:r>
            <a:endParaRPr lang="en-GB" b="1" dirty="0"/>
          </a:p>
        </p:txBody>
      </p:sp>
      <p:sp>
        <p:nvSpPr>
          <p:cNvPr id="3" name="Content Placeholder 2"/>
          <p:cNvSpPr>
            <a:spLocks noGrp="1"/>
          </p:cNvSpPr>
          <p:nvPr>
            <p:ph type="body" sz="half" idx="2"/>
          </p:nvPr>
        </p:nvSpPr>
        <p:spPr>
          <a:xfrm>
            <a:off x="222738" y="798490"/>
            <a:ext cx="4645476" cy="5911403"/>
          </a:xfrm>
          <a:prstGeom prst="rect">
            <a:avLst/>
          </a:prstGeom>
        </p:spPr>
        <p:txBody>
          <a:bodyPr>
            <a:noAutofit/>
          </a:bodyPr>
          <a:lstStyle/>
          <a:p>
            <a:pPr marL="285750" indent="-285750">
              <a:buFont typeface="Wingdings" pitchFamily="2" charset="2"/>
              <a:buChar char="q"/>
            </a:pPr>
            <a:r>
              <a:rPr lang="en-GB" sz="2000" dirty="0" smtClean="0"/>
              <a:t>Over the past 10 years, the Ghanaian economy recorded its lowest growth (including oil) in 2016.  Growth is strengthening again in 2017 (7.9% including oil and 4.8% non-oil growth)</a:t>
            </a:r>
          </a:p>
          <a:p>
            <a:pPr marL="285750" indent="-285750">
              <a:buFont typeface="Wingdings" pitchFamily="2" charset="2"/>
              <a:buChar char="q"/>
            </a:pPr>
            <a:r>
              <a:rPr lang="en-GB" sz="2000" dirty="0" smtClean="0"/>
              <a:t> Non-oil growth has declined from 5.0% in 2016 to 4.8% in 2017. </a:t>
            </a:r>
          </a:p>
          <a:p>
            <a:pPr marL="285750" indent="-285750">
              <a:buFont typeface="Wingdings" pitchFamily="2" charset="2"/>
              <a:buChar char="q"/>
            </a:pPr>
            <a:r>
              <a:rPr lang="en-GB" sz="2000" dirty="0" smtClean="0"/>
              <a:t>The growth performance for 2017 is highly vulnerable to external shocks (commodity prices) and could not have translated into meaningful job creation</a:t>
            </a:r>
          </a:p>
          <a:p>
            <a:pPr marL="285750" indent="-285750">
              <a:buFont typeface="Wingdings" pitchFamily="2" charset="2"/>
              <a:buChar char="q"/>
            </a:pPr>
            <a:r>
              <a:rPr lang="en-GB" sz="2000" dirty="0" smtClean="0"/>
              <a:t>Need to transform and grow Agriculture and manufacturing </a:t>
            </a:r>
          </a:p>
          <a:p>
            <a:pPr marL="457200" indent="-457200">
              <a:buFont typeface="Courier New" pitchFamily="49" charset="0"/>
              <a:buChar char="o"/>
            </a:pPr>
            <a:r>
              <a:rPr lang="en-GB" sz="2000" dirty="0" smtClean="0"/>
              <a:t>One District One Factory?</a:t>
            </a:r>
          </a:p>
          <a:p>
            <a:pPr marL="457200" indent="-457200">
              <a:buFont typeface="Courier New" pitchFamily="49" charset="0"/>
              <a:buChar char="o"/>
            </a:pPr>
            <a:r>
              <a:rPr lang="en-GB" sz="2000" dirty="0" smtClean="0"/>
              <a:t>One Village One Dam?</a:t>
            </a:r>
          </a:p>
          <a:p>
            <a:pPr marL="457200" indent="-457200">
              <a:buFont typeface="Courier New" pitchFamily="49" charset="0"/>
              <a:buChar char="o"/>
            </a:pPr>
            <a:r>
              <a:rPr lang="en-GB" sz="2000" dirty="0" smtClean="0"/>
              <a:t>Planting for Food and Jobs?</a:t>
            </a:r>
          </a:p>
          <a:p>
            <a:pPr marL="342900" indent="-342900">
              <a:buFont typeface="Wingdings" pitchFamily="2" charset="2"/>
              <a:buChar char="Ø"/>
            </a:pPr>
            <a:r>
              <a:rPr lang="en-GB" sz="2000" dirty="0" smtClean="0">
                <a:solidFill>
                  <a:srgbClr val="00B050"/>
                </a:solidFill>
              </a:rPr>
              <a:t>Double digit growth + Reduce population growth rate</a:t>
            </a:r>
            <a:endParaRPr lang="en-US" sz="2000" dirty="0" smtClean="0">
              <a:solidFill>
                <a:srgbClr val="00B050"/>
              </a:solidFill>
            </a:endParaRPr>
          </a:p>
        </p:txBody>
      </p:sp>
      <p:sp>
        <p:nvSpPr>
          <p:cNvPr id="5" name="Slide Number Placeholder 4"/>
          <p:cNvSpPr>
            <a:spLocks noGrp="1"/>
          </p:cNvSpPr>
          <p:nvPr>
            <p:ph type="sldNum" sz="quarter" idx="12"/>
          </p:nvPr>
        </p:nvSpPr>
        <p:spPr/>
        <p:txBody>
          <a:bodyPr/>
          <a:lstStyle/>
          <a:p>
            <a:fld id="{16E3C108-8F26-41C2-BEEB-67A9851DF140}" type="slidenum">
              <a:rPr lang="en-US" smtClean="0"/>
              <a:t>8</a:t>
            </a:fld>
            <a:endParaRPr lang="en-US"/>
          </a:p>
        </p:txBody>
      </p:sp>
      <p:sp>
        <p:nvSpPr>
          <p:cNvPr id="6" name="Footer Placeholder 5"/>
          <p:cNvSpPr>
            <a:spLocks noGrp="1"/>
          </p:cNvSpPr>
          <p:nvPr>
            <p:ph type="ftr" sz="quarter" idx="11"/>
          </p:nvPr>
        </p:nvSpPr>
        <p:spPr/>
        <p:txBody>
          <a:bodyPr/>
          <a:lstStyle/>
          <a:p>
            <a:r>
              <a:rPr lang="en-US" smtClean="0"/>
              <a:t>UNIVERSITY OF GHANA</a:t>
            </a:r>
            <a:endParaRPr lang="en-US"/>
          </a:p>
        </p:txBody>
      </p:sp>
      <p:graphicFrame>
        <p:nvGraphicFramePr>
          <p:cNvPr id="11" name="Picture Placeholder 10"/>
          <p:cNvGraphicFramePr>
            <a:graphicFrameLocks noGrp="1"/>
          </p:cNvGraphicFramePr>
          <p:nvPr>
            <p:ph type="pic" idx="1"/>
            <p:extLst>
              <p:ext uri="{D42A27DB-BD31-4B8C-83A1-F6EECF244321}">
                <p14:modId xmlns:p14="http://schemas.microsoft.com/office/powerpoint/2010/main" val="3851666048"/>
              </p:ext>
            </p:extLst>
          </p:nvPr>
        </p:nvGraphicFramePr>
        <p:xfrm>
          <a:off x="4572000" y="1048265"/>
          <a:ext cx="4005330" cy="54906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71952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335" y="365126"/>
            <a:ext cx="8641724" cy="793973"/>
          </a:xfrm>
        </p:spPr>
        <p:txBody>
          <a:bodyPr>
            <a:normAutofit fontScale="90000"/>
          </a:bodyPr>
          <a:lstStyle/>
          <a:p>
            <a:r>
              <a:rPr lang="en-US" dirty="0" smtClean="0">
                <a:solidFill>
                  <a:prstClr val="black"/>
                </a:solidFill>
                <a:latin typeface="Times New Roman" panose="02020603050405020304" pitchFamily="18" charset="0"/>
                <a:cs typeface="Times New Roman" panose="02020603050405020304" pitchFamily="18" charset="0"/>
              </a:rPr>
              <a:t>3. THE REAL SECTOR – GDP Growth</a:t>
            </a:r>
            <a:endParaRPr lang="en-GB" dirty="0"/>
          </a:p>
        </p:txBody>
      </p:sp>
      <p:sp>
        <p:nvSpPr>
          <p:cNvPr id="3" name="Content Placeholder 2"/>
          <p:cNvSpPr>
            <a:spLocks noGrp="1"/>
          </p:cNvSpPr>
          <p:nvPr>
            <p:ph sz="half" idx="1"/>
          </p:nvPr>
        </p:nvSpPr>
        <p:spPr>
          <a:xfrm>
            <a:off x="218941" y="1352282"/>
            <a:ext cx="4295909" cy="5280338"/>
          </a:xfrm>
          <a:prstGeom prst="rect">
            <a:avLst/>
          </a:prstGeom>
        </p:spPr>
        <p:txBody>
          <a:bodyPr>
            <a:normAutofit fontScale="77500" lnSpcReduction="20000"/>
          </a:bodyPr>
          <a:lstStyle/>
          <a:p>
            <a:pPr marL="457200" indent="-457200">
              <a:buFont typeface="Wingdings" pitchFamily="2" charset="2"/>
              <a:buChar char="q"/>
            </a:pPr>
            <a:r>
              <a:rPr lang="en-GB" sz="2900" dirty="0" smtClean="0"/>
              <a:t>Non-Oil Growth is preferred because that is where we find most people employed not the oil sector</a:t>
            </a:r>
          </a:p>
          <a:p>
            <a:pPr marL="457200" indent="-457200">
              <a:buFont typeface="Wingdings" pitchFamily="2" charset="2"/>
              <a:buChar char="q"/>
            </a:pPr>
            <a:r>
              <a:rPr lang="en-GB" sz="2900" dirty="0" smtClean="0"/>
              <a:t>IMF 2016 </a:t>
            </a:r>
            <a:r>
              <a:rPr lang="en-GB" sz="2900" dirty="0"/>
              <a:t>outturn </a:t>
            </a:r>
            <a:r>
              <a:rPr lang="en-GB" sz="2900" dirty="0" smtClean="0"/>
              <a:t>is 4.0 </a:t>
            </a:r>
            <a:r>
              <a:rPr lang="en-GB" sz="2900" dirty="0" err="1"/>
              <a:t>percent</a:t>
            </a:r>
            <a:r>
              <a:rPr lang="en-GB" sz="2900" dirty="0"/>
              <a:t> and the projected figure for 2017 as 5.8 </a:t>
            </a:r>
            <a:r>
              <a:rPr lang="en-GB" sz="2900" dirty="0" err="1"/>
              <a:t>percent</a:t>
            </a:r>
            <a:r>
              <a:rPr lang="en-GB" sz="2900" dirty="0"/>
              <a:t> </a:t>
            </a:r>
            <a:r>
              <a:rPr lang="en-GB" sz="2900" dirty="0" smtClean="0"/>
              <a:t>(IMF-SSA</a:t>
            </a:r>
            <a:r>
              <a:rPr lang="en-GB" sz="2900" dirty="0"/>
              <a:t>, April 2017</a:t>
            </a:r>
            <a:r>
              <a:rPr lang="en-GB" sz="2900" dirty="0" smtClean="0"/>
              <a:t>). What accounts for this variance? </a:t>
            </a:r>
          </a:p>
          <a:p>
            <a:pPr marL="0" indent="0">
              <a:buNone/>
            </a:pPr>
            <a:endParaRPr lang="en-US" sz="3200" dirty="0"/>
          </a:p>
          <a:p>
            <a:pPr marL="457200" indent="-457200">
              <a:buFont typeface="Wingdings" pitchFamily="2" charset="2"/>
              <a:buChar char="q"/>
            </a:pPr>
            <a:r>
              <a:rPr lang="en-US" sz="3200" dirty="0"/>
              <a:t> </a:t>
            </a:r>
            <a:r>
              <a:rPr lang="en-US" sz="3200" b="1" dirty="0"/>
              <a:t>2017 SECTOR GROWTH </a:t>
            </a:r>
            <a:endParaRPr lang="en-US" sz="3200" dirty="0"/>
          </a:p>
          <a:p>
            <a:r>
              <a:rPr lang="en-US" sz="3200" dirty="0" smtClean="0"/>
              <a:t> </a:t>
            </a:r>
            <a:r>
              <a:rPr lang="en-US" sz="3200" dirty="0"/>
              <a:t>Agriculture 4.3% </a:t>
            </a:r>
          </a:p>
          <a:p>
            <a:r>
              <a:rPr lang="en-US" sz="3200" dirty="0" smtClean="0"/>
              <a:t> </a:t>
            </a:r>
            <a:r>
              <a:rPr lang="en-US" sz="3200" dirty="0"/>
              <a:t>Industry </a:t>
            </a:r>
            <a:r>
              <a:rPr lang="en-US" sz="3200" b="1" dirty="0"/>
              <a:t>17.7% </a:t>
            </a:r>
            <a:endParaRPr lang="en-US" sz="3200" dirty="0"/>
          </a:p>
          <a:p>
            <a:r>
              <a:rPr lang="en-US" sz="3200" dirty="0" smtClean="0"/>
              <a:t> </a:t>
            </a:r>
            <a:r>
              <a:rPr lang="en-US" sz="3200" dirty="0"/>
              <a:t>Services 4.7% </a:t>
            </a:r>
          </a:p>
          <a:p>
            <a:r>
              <a:rPr lang="en-US" sz="3200" dirty="0"/>
              <a:t>	</a:t>
            </a:r>
          </a:p>
          <a:p>
            <a:pPr marL="457200" indent="-457200">
              <a:buFont typeface="Wingdings" pitchFamily="2" charset="2"/>
              <a:buChar char="q"/>
            </a:pPr>
            <a:endParaRPr lang="en-US" sz="2900" dirty="0" smtClean="0"/>
          </a:p>
        </p:txBody>
      </p:sp>
      <p:sp>
        <p:nvSpPr>
          <p:cNvPr id="6" name="Footer Placeholder 5"/>
          <p:cNvSpPr>
            <a:spLocks noGrp="1"/>
          </p:cNvSpPr>
          <p:nvPr>
            <p:ph type="ftr" sz="quarter" idx="11"/>
          </p:nvPr>
        </p:nvSpPr>
        <p:spPr/>
        <p:txBody>
          <a:bodyPr/>
          <a:lstStyle/>
          <a:p>
            <a:r>
              <a:rPr lang="en-US" smtClean="0"/>
              <a:t>UNIVERSITY OF GHANA</a:t>
            </a:r>
            <a:endParaRPr lang="en-US"/>
          </a:p>
        </p:txBody>
      </p:sp>
      <p:sp>
        <p:nvSpPr>
          <p:cNvPr id="5" name="Slide Number Placeholder 4"/>
          <p:cNvSpPr>
            <a:spLocks noGrp="1"/>
          </p:cNvSpPr>
          <p:nvPr>
            <p:ph type="sldNum" sz="quarter" idx="12"/>
          </p:nvPr>
        </p:nvSpPr>
        <p:spPr/>
        <p:txBody>
          <a:bodyPr/>
          <a:lstStyle/>
          <a:p>
            <a:fld id="{16E3C108-8F26-41C2-BEEB-67A9851DF140}" type="slidenum">
              <a:rPr lang="en-US" smtClean="0"/>
              <a:t>9</a:t>
            </a:fld>
            <a:endParaRPr lang="en-US"/>
          </a:p>
        </p:txBody>
      </p:sp>
      <p:pic>
        <p:nvPicPr>
          <p:cNvPr id="1026" name="Picture 2"/>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4629150" y="1519707"/>
            <a:ext cx="4334546" cy="3773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115107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4229</TotalTime>
  <Words>4229</Words>
  <Application>Microsoft Office PowerPoint</Application>
  <PresentationFormat>On-screen Show (4:3)</PresentationFormat>
  <Paragraphs>488</Paragraphs>
  <Slides>41</Slides>
  <Notes>41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Arial</vt:lpstr>
      <vt:lpstr>Calibri</vt:lpstr>
      <vt:lpstr>Calibri Light</vt:lpstr>
      <vt:lpstr>Courier New</vt:lpstr>
      <vt:lpstr>Times New Roman</vt:lpstr>
      <vt:lpstr>Wingdings</vt:lpstr>
      <vt:lpstr>Office Theme</vt:lpstr>
      <vt:lpstr>ICAG  REVIEW OF THE 2018 NATIONAL BUDGET</vt:lpstr>
      <vt:lpstr>OUTLINE </vt:lpstr>
      <vt:lpstr>1. INTRODUCTION</vt:lpstr>
      <vt:lpstr>1. INTRODUCTION</vt:lpstr>
      <vt:lpstr>2. Budget Highlights – Global Growth</vt:lpstr>
      <vt:lpstr>2. Budget Highlights – Global Growth</vt:lpstr>
      <vt:lpstr>2. Budget Highlights – Continental </vt:lpstr>
      <vt:lpstr>3. THE REAL SECTOR – GDP Growth</vt:lpstr>
      <vt:lpstr>3. THE REAL SECTOR – GDP Growth</vt:lpstr>
      <vt:lpstr>3. THE REAL SECTOR – Agriculture</vt:lpstr>
      <vt:lpstr>3. THE REAL SECTOR – Agriculture</vt:lpstr>
      <vt:lpstr>3. THE REAL SECTOR – Agriculture</vt:lpstr>
      <vt:lpstr>3. THE REAL SECTOR – Industry</vt:lpstr>
      <vt:lpstr>3. THE REAL SECTOR – Industry</vt:lpstr>
      <vt:lpstr>3. THE REAL SECTOR – Industry</vt:lpstr>
      <vt:lpstr>3. THE REAL SECTOR – Industry</vt:lpstr>
      <vt:lpstr>3. THE REAL SECTOR – Industry</vt:lpstr>
      <vt:lpstr>3. THE REAL SECTOR – Services</vt:lpstr>
      <vt:lpstr>3. THE REAL SECTOR – Services</vt:lpstr>
      <vt:lpstr>3. THE REAL SECTOR – Services</vt:lpstr>
      <vt:lpstr>3. THE REAL SECTOR – Services</vt:lpstr>
      <vt:lpstr>3. THE REAL SECTOR – Services</vt:lpstr>
      <vt:lpstr>3. THE REAL SECTOR – Services</vt:lpstr>
      <vt:lpstr>4. FISCAL DEVELOPMENT</vt:lpstr>
      <vt:lpstr>4. FISCAL DEVELOPMENT</vt:lpstr>
      <vt:lpstr>4. FISCAL DEVELOPMENT</vt:lpstr>
      <vt:lpstr>4. FISCAL DEVELOPMENT</vt:lpstr>
      <vt:lpstr>4. FISCAL DEVELOPMENT</vt:lpstr>
      <vt:lpstr>4. FISCAL DEVELOPMENT</vt:lpstr>
      <vt:lpstr>5. MONETARY DEVELOPMENT</vt:lpstr>
      <vt:lpstr>5. MONETARY DEVELOPMENT</vt:lpstr>
      <vt:lpstr>5. MONETARY DEVELOPMENT</vt:lpstr>
      <vt:lpstr>5. MONETARY DEVELOPMENT</vt:lpstr>
      <vt:lpstr>5. PUBLIC DEBT</vt:lpstr>
      <vt:lpstr>5. PUBLIC DEBT</vt:lpstr>
      <vt:lpstr>5. PUBLIC DEBT</vt:lpstr>
      <vt:lpstr>5. PUBLIC DEBT</vt:lpstr>
      <vt:lpstr>6. CONCLUSIONS AND POLICY LESSONS</vt:lpstr>
      <vt:lpstr>6. CONCLUSIONS AND POLICY LESSONS</vt:lpstr>
      <vt:lpstr>6. CONCLUSIONS AND POLICY LESSONS</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Ebenezer Acquah</dc:creator>
  <cp:lastModifiedBy>Ofori Henneh Frimpong</cp:lastModifiedBy>
  <cp:revision>330</cp:revision>
  <cp:lastPrinted>2017-12-08T13:40:59Z</cp:lastPrinted>
  <dcterms:created xsi:type="dcterms:W3CDTF">2016-07-28T16:59:14Z</dcterms:created>
  <dcterms:modified xsi:type="dcterms:W3CDTF">2017-12-15T14:58:05Z</dcterms:modified>
</cp:coreProperties>
</file>