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98" r:id="rId3"/>
    <p:sldId id="258" r:id="rId4"/>
    <p:sldId id="257" r:id="rId5"/>
    <p:sldId id="259" r:id="rId6"/>
    <p:sldId id="299" r:id="rId7"/>
    <p:sldId id="263" r:id="rId8"/>
    <p:sldId id="300" r:id="rId9"/>
    <p:sldId id="260" r:id="rId10"/>
    <p:sldId id="301" r:id="rId11"/>
    <p:sldId id="261" r:id="rId12"/>
    <p:sldId id="302" r:id="rId13"/>
    <p:sldId id="277" r:id="rId14"/>
    <p:sldId id="262" r:id="rId15"/>
    <p:sldId id="303" r:id="rId16"/>
    <p:sldId id="288" r:id="rId17"/>
    <p:sldId id="304" r:id="rId18"/>
    <p:sldId id="305" r:id="rId19"/>
    <p:sldId id="306" r:id="rId20"/>
    <p:sldId id="308" r:id="rId21"/>
    <p:sldId id="309" r:id="rId22"/>
    <p:sldId id="310" r:id="rId23"/>
    <p:sldId id="311" r:id="rId24"/>
    <p:sldId id="291" r:id="rId25"/>
    <p:sldId id="292" r:id="rId26"/>
    <p:sldId id="289" r:id="rId27"/>
    <p:sldId id="290" r:id="rId28"/>
    <p:sldId id="307" r:id="rId29"/>
    <p:sldId id="293" r:id="rId30"/>
    <p:sldId id="295" r:id="rId31"/>
    <p:sldId id="294" r:id="rId32"/>
    <p:sldId id="312" r:id="rId33"/>
    <p:sldId id="296" r:id="rId34"/>
  </p:sldIdLst>
  <p:sldSz cx="1219200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82" autoAdjust="0"/>
    <p:restoredTop sz="94660"/>
  </p:normalViewPr>
  <p:slideViewPr>
    <p:cSldViewPr snapToGrid="0">
      <p:cViewPr varScale="1">
        <p:scale>
          <a:sx n="74" d="100"/>
          <a:sy n="74" d="100"/>
        </p:scale>
        <p:origin x="3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916530AF-8C9D-4E3C-89EB-7FBCC419C739}" type="datetimeFigureOut">
              <a:rPr lang="en-GB" smtClean="0"/>
              <a:t>27/06/2018</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7900"/>
            <a:ext cx="5486400" cy="39163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8800"/>
            <a:ext cx="29718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8800"/>
            <a:ext cx="2971800" cy="498475"/>
          </a:xfrm>
          <a:prstGeom prst="rect">
            <a:avLst/>
          </a:prstGeom>
        </p:spPr>
        <p:txBody>
          <a:bodyPr vert="horz" lIns="91440" tIns="45720" rIns="91440" bIns="45720" rtlCol="0" anchor="b"/>
          <a:lstStyle>
            <a:lvl1pPr algn="r">
              <a:defRPr sz="1200"/>
            </a:lvl1pPr>
          </a:lstStyle>
          <a:p>
            <a:fld id="{B229401C-F6CF-413B-A637-44983596FB70}" type="slidenum">
              <a:rPr lang="en-GB" smtClean="0"/>
              <a:t>‹#›</a:t>
            </a:fld>
            <a:endParaRPr lang="en-GB"/>
          </a:p>
        </p:txBody>
      </p:sp>
    </p:spTree>
    <p:extLst>
      <p:ext uri="{BB962C8B-B14F-4D97-AF65-F5344CB8AC3E}">
        <p14:creationId xmlns:p14="http://schemas.microsoft.com/office/powerpoint/2010/main" val="4059011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30E743-E701-479D-9413-20423ACD74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FBC59177-C77B-4841-A101-6B31FEA642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433DB69F-2E82-4E1E-ABB1-6B3D35A65EEA}"/>
              </a:ext>
            </a:extLst>
          </p:cNvPr>
          <p:cNvSpPr>
            <a:spLocks noGrp="1"/>
          </p:cNvSpPr>
          <p:nvPr>
            <p:ph type="dt" sz="half" idx="10"/>
          </p:nvPr>
        </p:nvSpPr>
        <p:spPr/>
        <p:txBody>
          <a:bodyPr/>
          <a:lstStyle/>
          <a:p>
            <a:fld id="{9D01FEAD-5BA7-4E5B-9838-DFBC905D11C7}" type="datetime1">
              <a:rPr lang="en-GB" smtClean="0"/>
              <a:t>27/06/2018</a:t>
            </a:fld>
            <a:endParaRPr lang="en-GB"/>
          </a:p>
        </p:txBody>
      </p:sp>
      <p:sp>
        <p:nvSpPr>
          <p:cNvPr id="5" name="Footer Placeholder 4">
            <a:extLst>
              <a:ext uri="{FF2B5EF4-FFF2-40B4-BE49-F238E27FC236}">
                <a16:creationId xmlns:a16="http://schemas.microsoft.com/office/drawing/2014/main" xmlns="" id="{85F0FA2A-14FB-4B9D-82BA-14DC2EC919DB}"/>
              </a:ext>
            </a:extLst>
          </p:cNvPr>
          <p:cNvSpPr>
            <a:spLocks noGrp="1"/>
          </p:cNvSpPr>
          <p:nvPr>
            <p:ph type="ftr" sz="quarter" idx="11"/>
          </p:nvPr>
        </p:nvSpPr>
        <p:spPr/>
        <p:txBody>
          <a:bodyPr/>
          <a:lstStyle/>
          <a:p>
            <a:r>
              <a:rPr lang="fr-FR"/>
              <a:t>IC PUBLIC LECTURE/DR SEDDOH</a:t>
            </a:r>
            <a:endParaRPr lang="en-GB"/>
          </a:p>
        </p:txBody>
      </p:sp>
      <p:sp>
        <p:nvSpPr>
          <p:cNvPr id="6" name="Slide Number Placeholder 5">
            <a:extLst>
              <a:ext uri="{FF2B5EF4-FFF2-40B4-BE49-F238E27FC236}">
                <a16:creationId xmlns:a16="http://schemas.microsoft.com/office/drawing/2014/main" xmlns="" id="{17919708-EC72-4C44-829F-A79F2E05EBD3}"/>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262697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6213BA-58B8-49FA-B5B9-83D8BDF440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3C28AAF8-5521-44E0-91C8-4A8B968C4CF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E742F8C-2F95-4221-8808-75DC4BED9011}"/>
              </a:ext>
            </a:extLst>
          </p:cNvPr>
          <p:cNvSpPr>
            <a:spLocks noGrp="1"/>
          </p:cNvSpPr>
          <p:nvPr>
            <p:ph type="dt" sz="half" idx="10"/>
          </p:nvPr>
        </p:nvSpPr>
        <p:spPr/>
        <p:txBody>
          <a:bodyPr/>
          <a:lstStyle/>
          <a:p>
            <a:fld id="{56B563D6-A700-4789-BF3F-26395F0FE80C}" type="datetime1">
              <a:rPr lang="en-GB" smtClean="0"/>
              <a:t>27/06/2018</a:t>
            </a:fld>
            <a:endParaRPr lang="en-GB"/>
          </a:p>
        </p:txBody>
      </p:sp>
      <p:sp>
        <p:nvSpPr>
          <p:cNvPr id="5" name="Footer Placeholder 4">
            <a:extLst>
              <a:ext uri="{FF2B5EF4-FFF2-40B4-BE49-F238E27FC236}">
                <a16:creationId xmlns:a16="http://schemas.microsoft.com/office/drawing/2014/main" xmlns="" id="{01326417-785A-447A-B58C-336E8B024A09}"/>
              </a:ext>
            </a:extLst>
          </p:cNvPr>
          <p:cNvSpPr>
            <a:spLocks noGrp="1"/>
          </p:cNvSpPr>
          <p:nvPr>
            <p:ph type="ftr" sz="quarter" idx="11"/>
          </p:nvPr>
        </p:nvSpPr>
        <p:spPr/>
        <p:txBody>
          <a:bodyPr/>
          <a:lstStyle/>
          <a:p>
            <a:r>
              <a:rPr lang="fr-FR"/>
              <a:t>IC PUBLIC LECTURE/DR SEDDOH</a:t>
            </a:r>
            <a:endParaRPr lang="en-GB"/>
          </a:p>
        </p:txBody>
      </p:sp>
      <p:sp>
        <p:nvSpPr>
          <p:cNvPr id="6" name="Slide Number Placeholder 5">
            <a:extLst>
              <a:ext uri="{FF2B5EF4-FFF2-40B4-BE49-F238E27FC236}">
                <a16:creationId xmlns:a16="http://schemas.microsoft.com/office/drawing/2014/main" xmlns="" id="{1E1B0AC7-1F27-466A-A665-961DE61B5BE2}"/>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56307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1C3C4A6-D1A5-4CE2-B2E6-C1FBC257A8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43E7F533-C0EB-44A3-8906-206CAAF83E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081AB919-C7BB-4D92-A9DE-E5D07825DA2B}"/>
              </a:ext>
            </a:extLst>
          </p:cNvPr>
          <p:cNvSpPr>
            <a:spLocks noGrp="1"/>
          </p:cNvSpPr>
          <p:nvPr>
            <p:ph type="dt" sz="half" idx="10"/>
          </p:nvPr>
        </p:nvSpPr>
        <p:spPr/>
        <p:txBody>
          <a:bodyPr/>
          <a:lstStyle/>
          <a:p>
            <a:fld id="{213085E6-34F7-40C9-9241-40D13823C8DD}" type="datetime1">
              <a:rPr lang="en-GB" smtClean="0"/>
              <a:t>27/06/2018</a:t>
            </a:fld>
            <a:endParaRPr lang="en-GB"/>
          </a:p>
        </p:txBody>
      </p:sp>
      <p:sp>
        <p:nvSpPr>
          <p:cNvPr id="5" name="Footer Placeholder 4">
            <a:extLst>
              <a:ext uri="{FF2B5EF4-FFF2-40B4-BE49-F238E27FC236}">
                <a16:creationId xmlns:a16="http://schemas.microsoft.com/office/drawing/2014/main" xmlns="" id="{95E6F403-F9A7-4F52-BF01-0852695737B0}"/>
              </a:ext>
            </a:extLst>
          </p:cNvPr>
          <p:cNvSpPr>
            <a:spLocks noGrp="1"/>
          </p:cNvSpPr>
          <p:nvPr>
            <p:ph type="ftr" sz="quarter" idx="11"/>
          </p:nvPr>
        </p:nvSpPr>
        <p:spPr/>
        <p:txBody>
          <a:bodyPr/>
          <a:lstStyle/>
          <a:p>
            <a:r>
              <a:rPr lang="fr-FR"/>
              <a:t>IC PUBLIC LECTURE/DR SEDDOH</a:t>
            </a:r>
            <a:endParaRPr lang="en-GB"/>
          </a:p>
        </p:txBody>
      </p:sp>
      <p:sp>
        <p:nvSpPr>
          <p:cNvPr id="6" name="Slide Number Placeholder 5">
            <a:extLst>
              <a:ext uri="{FF2B5EF4-FFF2-40B4-BE49-F238E27FC236}">
                <a16:creationId xmlns:a16="http://schemas.microsoft.com/office/drawing/2014/main" xmlns="" id="{7955D093-F712-4452-9B59-EDB972E669C2}"/>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401983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05D936-C352-41FE-954C-99A5F9B596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D0259F9-D999-4EDB-973A-EC646E7669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02D9487-4D16-4261-AD65-C90F10711FBB}"/>
              </a:ext>
            </a:extLst>
          </p:cNvPr>
          <p:cNvSpPr>
            <a:spLocks noGrp="1"/>
          </p:cNvSpPr>
          <p:nvPr>
            <p:ph type="dt" sz="half" idx="10"/>
          </p:nvPr>
        </p:nvSpPr>
        <p:spPr/>
        <p:txBody>
          <a:bodyPr/>
          <a:lstStyle/>
          <a:p>
            <a:fld id="{271F1CA7-2532-4D09-A37D-E81336C57F30}" type="datetime1">
              <a:rPr lang="en-GB" smtClean="0"/>
              <a:t>27/06/2018</a:t>
            </a:fld>
            <a:endParaRPr lang="en-GB"/>
          </a:p>
        </p:txBody>
      </p:sp>
      <p:sp>
        <p:nvSpPr>
          <p:cNvPr id="5" name="Footer Placeholder 4">
            <a:extLst>
              <a:ext uri="{FF2B5EF4-FFF2-40B4-BE49-F238E27FC236}">
                <a16:creationId xmlns:a16="http://schemas.microsoft.com/office/drawing/2014/main" xmlns="" id="{A446E15E-0FFD-4652-95B5-082C8F365F41}"/>
              </a:ext>
            </a:extLst>
          </p:cNvPr>
          <p:cNvSpPr>
            <a:spLocks noGrp="1"/>
          </p:cNvSpPr>
          <p:nvPr>
            <p:ph type="ftr" sz="quarter" idx="11"/>
          </p:nvPr>
        </p:nvSpPr>
        <p:spPr/>
        <p:txBody>
          <a:bodyPr/>
          <a:lstStyle/>
          <a:p>
            <a:r>
              <a:rPr lang="fr-FR"/>
              <a:t>IC PUBLIC LECTURE/DR SEDDOH</a:t>
            </a:r>
            <a:endParaRPr lang="en-GB"/>
          </a:p>
        </p:txBody>
      </p:sp>
      <p:sp>
        <p:nvSpPr>
          <p:cNvPr id="6" name="Slide Number Placeholder 5">
            <a:extLst>
              <a:ext uri="{FF2B5EF4-FFF2-40B4-BE49-F238E27FC236}">
                <a16:creationId xmlns:a16="http://schemas.microsoft.com/office/drawing/2014/main" xmlns="" id="{F32D4131-010D-4EEE-8C83-C48CF4BC83AF}"/>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248920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6A5B3A-4729-4781-8E40-9BBEDC5D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3509E086-4FDC-42C8-92B3-1D31FBBC76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494F7EA-8AE5-4804-805E-89FE66175C7F}"/>
              </a:ext>
            </a:extLst>
          </p:cNvPr>
          <p:cNvSpPr>
            <a:spLocks noGrp="1"/>
          </p:cNvSpPr>
          <p:nvPr>
            <p:ph type="dt" sz="half" idx="10"/>
          </p:nvPr>
        </p:nvSpPr>
        <p:spPr/>
        <p:txBody>
          <a:bodyPr/>
          <a:lstStyle/>
          <a:p>
            <a:fld id="{6DB6F137-00B1-4DB9-A89D-955D2F7F6911}" type="datetime1">
              <a:rPr lang="en-GB" smtClean="0"/>
              <a:t>27/06/2018</a:t>
            </a:fld>
            <a:endParaRPr lang="en-GB"/>
          </a:p>
        </p:txBody>
      </p:sp>
      <p:sp>
        <p:nvSpPr>
          <p:cNvPr id="5" name="Footer Placeholder 4">
            <a:extLst>
              <a:ext uri="{FF2B5EF4-FFF2-40B4-BE49-F238E27FC236}">
                <a16:creationId xmlns:a16="http://schemas.microsoft.com/office/drawing/2014/main" xmlns="" id="{97342C62-4E57-4819-82B8-14990BE814A5}"/>
              </a:ext>
            </a:extLst>
          </p:cNvPr>
          <p:cNvSpPr>
            <a:spLocks noGrp="1"/>
          </p:cNvSpPr>
          <p:nvPr>
            <p:ph type="ftr" sz="quarter" idx="11"/>
          </p:nvPr>
        </p:nvSpPr>
        <p:spPr/>
        <p:txBody>
          <a:bodyPr/>
          <a:lstStyle/>
          <a:p>
            <a:r>
              <a:rPr lang="fr-FR"/>
              <a:t>IC PUBLIC LECTURE/DR SEDDOH</a:t>
            </a:r>
            <a:endParaRPr lang="en-GB"/>
          </a:p>
        </p:txBody>
      </p:sp>
      <p:sp>
        <p:nvSpPr>
          <p:cNvPr id="6" name="Slide Number Placeholder 5">
            <a:extLst>
              <a:ext uri="{FF2B5EF4-FFF2-40B4-BE49-F238E27FC236}">
                <a16:creationId xmlns:a16="http://schemas.microsoft.com/office/drawing/2014/main" xmlns="" id="{D1FE205D-D002-4D59-A234-5C3C408873AD}"/>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762462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0A5996-7C91-4002-A5B8-786DA4C434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EC19825-E8E7-4631-91D9-FBF12030CAE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5ABB894D-DA73-4C70-9BF6-A94F77BC111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AAB8DFDC-FDE6-4BCB-BD1B-FCFC5914A8A6}"/>
              </a:ext>
            </a:extLst>
          </p:cNvPr>
          <p:cNvSpPr>
            <a:spLocks noGrp="1"/>
          </p:cNvSpPr>
          <p:nvPr>
            <p:ph type="dt" sz="half" idx="10"/>
          </p:nvPr>
        </p:nvSpPr>
        <p:spPr/>
        <p:txBody>
          <a:bodyPr/>
          <a:lstStyle/>
          <a:p>
            <a:fld id="{9FE677D2-0271-472B-B25F-E82A5FC8E1FB}" type="datetime1">
              <a:rPr lang="en-GB" smtClean="0"/>
              <a:t>27/06/2018</a:t>
            </a:fld>
            <a:endParaRPr lang="en-GB"/>
          </a:p>
        </p:txBody>
      </p:sp>
      <p:sp>
        <p:nvSpPr>
          <p:cNvPr id="6" name="Footer Placeholder 5">
            <a:extLst>
              <a:ext uri="{FF2B5EF4-FFF2-40B4-BE49-F238E27FC236}">
                <a16:creationId xmlns:a16="http://schemas.microsoft.com/office/drawing/2014/main" xmlns="" id="{3F679019-5ECC-4625-8780-4B32B54D691B}"/>
              </a:ext>
            </a:extLst>
          </p:cNvPr>
          <p:cNvSpPr>
            <a:spLocks noGrp="1"/>
          </p:cNvSpPr>
          <p:nvPr>
            <p:ph type="ftr" sz="quarter" idx="11"/>
          </p:nvPr>
        </p:nvSpPr>
        <p:spPr/>
        <p:txBody>
          <a:bodyPr/>
          <a:lstStyle/>
          <a:p>
            <a:r>
              <a:rPr lang="fr-FR"/>
              <a:t>IC PUBLIC LECTURE/DR SEDDOH</a:t>
            </a:r>
            <a:endParaRPr lang="en-GB"/>
          </a:p>
        </p:txBody>
      </p:sp>
      <p:sp>
        <p:nvSpPr>
          <p:cNvPr id="7" name="Slide Number Placeholder 6">
            <a:extLst>
              <a:ext uri="{FF2B5EF4-FFF2-40B4-BE49-F238E27FC236}">
                <a16:creationId xmlns:a16="http://schemas.microsoft.com/office/drawing/2014/main" xmlns="" id="{36BAB587-F456-42D8-BAFC-8A7662797409}"/>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3587400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564479-968B-4E46-AD3A-DF5AC11AC01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FF97C5D-191E-48F3-A7B5-5BA7AE1C68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7BE7298-3254-45D5-BC62-22A97C21EB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6928259B-F213-43A0-9510-7FA3C54AB7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85147ED4-FB3C-47CF-AA55-9060F2BD41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F04BB8AE-2CCC-4513-94EA-2436406307F7}"/>
              </a:ext>
            </a:extLst>
          </p:cNvPr>
          <p:cNvSpPr>
            <a:spLocks noGrp="1"/>
          </p:cNvSpPr>
          <p:nvPr>
            <p:ph type="dt" sz="half" idx="10"/>
          </p:nvPr>
        </p:nvSpPr>
        <p:spPr/>
        <p:txBody>
          <a:bodyPr/>
          <a:lstStyle/>
          <a:p>
            <a:fld id="{58183A14-7E66-4957-9BEE-F7B6F46EA462}" type="datetime1">
              <a:rPr lang="en-GB" smtClean="0"/>
              <a:t>27/06/2018</a:t>
            </a:fld>
            <a:endParaRPr lang="en-GB"/>
          </a:p>
        </p:txBody>
      </p:sp>
      <p:sp>
        <p:nvSpPr>
          <p:cNvPr id="8" name="Footer Placeholder 7">
            <a:extLst>
              <a:ext uri="{FF2B5EF4-FFF2-40B4-BE49-F238E27FC236}">
                <a16:creationId xmlns:a16="http://schemas.microsoft.com/office/drawing/2014/main" xmlns="" id="{174C4264-28FE-43D6-8B3A-56D3225EE86C}"/>
              </a:ext>
            </a:extLst>
          </p:cNvPr>
          <p:cNvSpPr>
            <a:spLocks noGrp="1"/>
          </p:cNvSpPr>
          <p:nvPr>
            <p:ph type="ftr" sz="quarter" idx="11"/>
          </p:nvPr>
        </p:nvSpPr>
        <p:spPr/>
        <p:txBody>
          <a:bodyPr/>
          <a:lstStyle/>
          <a:p>
            <a:r>
              <a:rPr lang="fr-FR"/>
              <a:t>IC PUBLIC LECTURE/DR SEDDOH</a:t>
            </a:r>
            <a:endParaRPr lang="en-GB"/>
          </a:p>
        </p:txBody>
      </p:sp>
      <p:sp>
        <p:nvSpPr>
          <p:cNvPr id="9" name="Slide Number Placeholder 8">
            <a:extLst>
              <a:ext uri="{FF2B5EF4-FFF2-40B4-BE49-F238E27FC236}">
                <a16:creationId xmlns:a16="http://schemas.microsoft.com/office/drawing/2014/main" xmlns="" id="{DDA52EFD-6A52-40A9-A6F5-5ADD714EF519}"/>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103774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0D32F0-5E2D-4E37-8D78-71F2883C864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41CC9460-5D9F-472C-95E8-F8083CDF99C6}"/>
              </a:ext>
            </a:extLst>
          </p:cNvPr>
          <p:cNvSpPr>
            <a:spLocks noGrp="1"/>
          </p:cNvSpPr>
          <p:nvPr>
            <p:ph type="dt" sz="half" idx="10"/>
          </p:nvPr>
        </p:nvSpPr>
        <p:spPr/>
        <p:txBody>
          <a:bodyPr/>
          <a:lstStyle/>
          <a:p>
            <a:fld id="{89AA14DE-25E9-49A0-8245-9DC52A57E7EE}" type="datetime1">
              <a:rPr lang="en-GB" smtClean="0"/>
              <a:t>27/06/2018</a:t>
            </a:fld>
            <a:endParaRPr lang="en-GB"/>
          </a:p>
        </p:txBody>
      </p:sp>
      <p:sp>
        <p:nvSpPr>
          <p:cNvPr id="4" name="Footer Placeholder 3">
            <a:extLst>
              <a:ext uri="{FF2B5EF4-FFF2-40B4-BE49-F238E27FC236}">
                <a16:creationId xmlns:a16="http://schemas.microsoft.com/office/drawing/2014/main" xmlns="" id="{98EF488C-1C7A-4357-AD01-0511C65611CD}"/>
              </a:ext>
            </a:extLst>
          </p:cNvPr>
          <p:cNvSpPr>
            <a:spLocks noGrp="1"/>
          </p:cNvSpPr>
          <p:nvPr>
            <p:ph type="ftr" sz="quarter" idx="11"/>
          </p:nvPr>
        </p:nvSpPr>
        <p:spPr/>
        <p:txBody>
          <a:bodyPr/>
          <a:lstStyle/>
          <a:p>
            <a:r>
              <a:rPr lang="fr-FR"/>
              <a:t>IC PUBLIC LECTURE/DR SEDDOH</a:t>
            </a:r>
            <a:endParaRPr lang="en-GB"/>
          </a:p>
        </p:txBody>
      </p:sp>
      <p:sp>
        <p:nvSpPr>
          <p:cNvPr id="5" name="Slide Number Placeholder 4">
            <a:extLst>
              <a:ext uri="{FF2B5EF4-FFF2-40B4-BE49-F238E27FC236}">
                <a16:creationId xmlns:a16="http://schemas.microsoft.com/office/drawing/2014/main" xmlns="" id="{3932E092-31E9-44CE-B2C7-21AAC916A87F}"/>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1591200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D96250C-2561-4284-AF61-98F5E1C6F0A4}"/>
              </a:ext>
            </a:extLst>
          </p:cNvPr>
          <p:cNvSpPr>
            <a:spLocks noGrp="1"/>
          </p:cNvSpPr>
          <p:nvPr>
            <p:ph type="dt" sz="half" idx="10"/>
          </p:nvPr>
        </p:nvSpPr>
        <p:spPr/>
        <p:txBody>
          <a:bodyPr/>
          <a:lstStyle/>
          <a:p>
            <a:fld id="{3A8600EC-32D2-4F89-8E21-474C487AD7B8}" type="datetime1">
              <a:rPr lang="en-GB" smtClean="0"/>
              <a:t>27/06/2018</a:t>
            </a:fld>
            <a:endParaRPr lang="en-GB"/>
          </a:p>
        </p:txBody>
      </p:sp>
      <p:sp>
        <p:nvSpPr>
          <p:cNvPr id="3" name="Footer Placeholder 2">
            <a:extLst>
              <a:ext uri="{FF2B5EF4-FFF2-40B4-BE49-F238E27FC236}">
                <a16:creationId xmlns:a16="http://schemas.microsoft.com/office/drawing/2014/main" xmlns="" id="{E06F8814-2F4D-4DC3-B915-CB95A51DB94E}"/>
              </a:ext>
            </a:extLst>
          </p:cNvPr>
          <p:cNvSpPr>
            <a:spLocks noGrp="1"/>
          </p:cNvSpPr>
          <p:nvPr>
            <p:ph type="ftr" sz="quarter" idx="11"/>
          </p:nvPr>
        </p:nvSpPr>
        <p:spPr/>
        <p:txBody>
          <a:bodyPr/>
          <a:lstStyle/>
          <a:p>
            <a:r>
              <a:rPr lang="fr-FR"/>
              <a:t>IC PUBLIC LECTURE/DR SEDDOH</a:t>
            </a:r>
            <a:endParaRPr lang="en-GB"/>
          </a:p>
        </p:txBody>
      </p:sp>
      <p:sp>
        <p:nvSpPr>
          <p:cNvPr id="4" name="Slide Number Placeholder 3">
            <a:extLst>
              <a:ext uri="{FF2B5EF4-FFF2-40B4-BE49-F238E27FC236}">
                <a16:creationId xmlns:a16="http://schemas.microsoft.com/office/drawing/2014/main" xmlns="" id="{3BCBC45D-FC3A-4FFF-9F54-A4C604B93E94}"/>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1444041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64245B-0607-4DD7-9EAA-8EA9CA90CB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6505CCB-C253-46A9-A86D-137F2B050D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1F69D6C3-50E7-4C0C-8578-C221BDB3B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ECC220D-1C96-42BA-BBF7-77A33932D703}"/>
              </a:ext>
            </a:extLst>
          </p:cNvPr>
          <p:cNvSpPr>
            <a:spLocks noGrp="1"/>
          </p:cNvSpPr>
          <p:nvPr>
            <p:ph type="dt" sz="half" idx="10"/>
          </p:nvPr>
        </p:nvSpPr>
        <p:spPr/>
        <p:txBody>
          <a:bodyPr/>
          <a:lstStyle/>
          <a:p>
            <a:fld id="{764D90FE-A03C-4115-BC52-2DB8A944C23F}" type="datetime1">
              <a:rPr lang="en-GB" smtClean="0"/>
              <a:t>27/06/2018</a:t>
            </a:fld>
            <a:endParaRPr lang="en-GB"/>
          </a:p>
        </p:txBody>
      </p:sp>
      <p:sp>
        <p:nvSpPr>
          <p:cNvPr id="6" name="Footer Placeholder 5">
            <a:extLst>
              <a:ext uri="{FF2B5EF4-FFF2-40B4-BE49-F238E27FC236}">
                <a16:creationId xmlns:a16="http://schemas.microsoft.com/office/drawing/2014/main" xmlns="" id="{D40271E9-7B81-4732-8662-FFFB57C473F0}"/>
              </a:ext>
            </a:extLst>
          </p:cNvPr>
          <p:cNvSpPr>
            <a:spLocks noGrp="1"/>
          </p:cNvSpPr>
          <p:nvPr>
            <p:ph type="ftr" sz="quarter" idx="11"/>
          </p:nvPr>
        </p:nvSpPr>
        <p:spPr/>
        <p:txBody>
          <a:bodyPr/>
          <a:lstStyle/>
          <a:p>
            <a:r>
              <a:rPr lang="fr-FR"/>
              <a:t>IC PUBLIC LECTURE/DR SEDDOH</a:t>
            </a:r>
            <a:endParaRPr lang="en-GB"/>
          </a:p>
        </p:txBody>
      </p:sp>
      <p:sp>
        <p:nvSpPr>
          <p:cNvPr id="7" name="Slide Number Placeholder 6">
            <a:extLst>
              <a:ext uri="{FF2B5EF4-FFF2-40B4-BE49-F238E27FC236}">
                <a16:creationId xmlns:a16="http://schemas.microsoft.com/office/drawing/2014/main" xmlns="" id="{423A919D-60F0-4AFB-944E-8E4FFD409602}"/>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1781745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128C1-D3FB-4D46-A02E-2C8568976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84926F28-3E3F-4091-A042-0C0FE88A96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2B556B51-38C9-4089-9647-69A49AC75A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5A18E3F-690E-4B96-A78D-AEBE9906EFC0}"/>
              </a:ext>
            </a:extLst>
          </p:cNvPr>
          <p:cNvSpPr>
            <a:spLocks noGrp="1"/>
          </p:cNvSpPr>
          <p:nvPr>
            <p:ph type="dt" sz="half" idx="10"/>
          </p:nvPr>
        </p:nvSpPr>
        <p:spPr/>
        <p:txBody>
          <a:bodyPr/>
          <a:lstStyle/>
          <a:p>
            <a:fld id="{6ACB9CB3-CC62-4CC6-AED2-EBC27F9D74CA}" type="datetime1">
              <a:rPr lang="en-GB" smtClean="0"/>
              <a:t>27/06/2018</a:t>
            </a:fld>
            <a:endParaRPr lang="en-GB"/>
          </a:p>
        </p:txBody>
      </p:sp>
      <p:sp>
        <p:nvSpPr>
          <p:cNvPr id="6" name="Footer Placeholder 5">
            <a:extLst>
              <a:ext uri="{FF2B5EF4-FFF2-40B4-BE49-F238E27FC236}">
                <a16:creationId xmlns:a16="http://schemas.microsoft.com/office/drawing/2014/main" xmlns="" id="{18561567-40B5-4245-AF70-A39B14E576E9}"/>
              </a:ext>
            </a:extLst>
          </p:cNvPr>
          <p:cNvSpPr>
            <a:spLocks noGrp="1"/>
          </p:cNvSpPr>
          <p:nvPr>
            <p:ph type="ftr" sz="quarter" idx="11"/>
          </p:nvPr>
        </p:nvSpPr>
        <p:spPr/>
        <p:txBody>
          <a:bodyPr/>
          <a:lstStyle/>
          <a:p>
            <a:r>
              <a:rPr lang="fr-FR"/>
              <a:t>IC PUBLIC LECTURE/DR SEDDOH</a:t>
            </a:r>
            <a:endParaRPr lang="en-GB"/>
          </a:p>
        </p:txBody>
      </p:sp>
      <p:sp>
        <p:nvSpPr>
          <p:cNvPr id="7" name="Slide Number Placeholder 6">
            <a:extLst>
              <a:ext uri="{FF2B5EF4-FFF2-40B4-BE49-F238E27FC236}">
                <a16:creationId xmlns:a16="http://schemas.microsoft.com/office/drawing/2014/main" xmlns="" id="{93C2C33B-BF17-4A88-9DEB-5F5FAE0668CE}"/>
              </a:ext>
            </a:extLst>
          </p:cNvPr>
          <p:cNvSpPr>
            <a:spLocks noGrp="1"/>
          </p:cNvSpPr>
          <p:nvPr>
            <p:ph type="sldNum" sz="quarter" idx="12"/>
          </p:nvPr>
        </p:nvSpPr>
        <p:spPr/>
        <p:txBody>
          <a:bodyPr/>
          <a:lstStyle/>
          <a:p>
            <a:fld id="{1AF0871D-372A-47AD-BC54-FFFFDFDF8B91}" type="slidenum">
              <a:rPr lang="en-GB" smtClean="0"/>
              <a:t>‹#›</a:t>
            </a:fld>
            <a:endParaRPr lang="en-GB"/>
          </a:p>
        </p:txBody>
      </p:sp>
    </p:spTree>
    <p:extLst>
      <p:ext uri="{BB962C8B-B14F-4D97-AF65-F5344CB8AC3E}">
        <p14:creationId xmlns:p14="http://schemas.microsoft.com/office/powerpoint/2010/main" val="1025238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B3546D4-40D8-4105-9014-33950A61D8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9FBEB8A6-54F7-474E-BEFD-BF9269B683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850D612-DFA1-4501-86ED-5279C3B060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ECEC2-1703-4061-B95F-8FD83764C73B}" type="datetime1">
              <a:rPr lang="en-GB" smtClean="0"/>
              <a:t>27/06/2018</a:t>
            </a:fld>
            <a:endParaRPr lang="en-GB"/>
          </a:p>
        </p:txBody>
      </p:sp>
      <p:sp>
        <p:nvSpPr>
          <p:cNvPr id="5" name="Footer Placeholder 4">
            <a:extLst>
              <a:ext uri="{FF2B5EF4-FFF2-40B4-BE49-F238E27FC236}">
                <a16:creationId xmlns:a16="http://schemas.microsoft.com/office/drawing/2014/main" xmlns="" id="{57374112-F1D0-4081-AE30-F5939459D9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IC PUBLIC LECTURE/DR SEDDOH</a:t>
            </a:r>
            <a:endParaRPr lang="en-GB"/>
          </a:p>
        </p:txBody>
      </p:sp>
      <p:sp>
        <p:nvSpPr>
          <p:cNvPr id="6" name="Slide Number Placeholder 5">
            <a:extLst>
              <a:ext uri="{FF2B5EF4-FFF2-40B4-BE49-F238E27FC236}">
                <a16:creationId xmlns:a16="http://schemas.microsoft.com/office/drawing/2014/main" xmlns="" id="{9151CD0B-EFC5-4AD3-8720-60B245A48B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0871D-372A-47AD-BC54-FFFFDFDF8B91}" type="slidenum">
              <a:rPr lang="en-GB" smtClean="0"/>
              <a:t>‹#›</a:t>
            </a:fld>
            <a:endParaRPr lang="en-GB"/>
          </a:p>
        </p:txBody>
      </p:sp>
    </p:spTree>
    <p:extLst>
      <p:ext uri="{BB962C8B-B14F-4D97-AF65-F5344CB8AC3E}">
        <p14:creationId xmlns:p14="http://schemas.microsoft.com/office/powerpoint/2010/main" val="3290048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65136A6-715E-4100-BDE6-96A93F6649F9}"/>
              </a:ext>
            </a:extLst>
          </p:cNvPr>
          <p:cNvSpPr>
            <a:spLocks noGrp="1"/>
          </p:cNvSpPr>
          <p:nvPr>
            <p:ph type="title"/>
          </p:nvPr>
        </p:nvSpPr>
        <p:spPr>
          <a:xfrm>
            <a:off x="838200" y="365125"/>
            <a:ext cx="10515600" cy="827571"/>
          </a:xfrm>
        </p:spPr>
        <p:txBody>
          <a:bodyPr/>
          <a:lstStyle/>
          <a:p>
            <a:r>
              <a:rPr lang="en-GB" b="1" dirty="0">
                <a:latin typeface="+mn-lt"/>
              </a:rPr>
              <a:t>INSTITUTE OF CHARTERED ACCOUNTANTS</a:t>
            </a:r>
          </a:p>
        </p:txBody>
      </p:sp>
      <p:sp>
        <p:nvSpPr>
          <p:cNvPr id="5" name="Content Placeholder 4">
            <a:extLst>
              <a:ext uri="{FF2B5EF4-FFF2-40B4-BE49-F238E27FC236}">
                <a16:creationId xmlns:a16="http://schemas.microsoft.com/office/drawing/2014/main" xmlns="" id="{88B9D062-D7CA-4529-98B6-40DC717F8A3A}"/>
              </a:ext>
            </a:extLst>
          </p:cNvPr>
          <p:cNvSpPr>
            <a:spLocks noGrp="1"/>
          </p:cNvSpPr>
          <p:nvPr>
            <p:ph idx="1"/>
          </p:nvPr>
        </p:nvSpPr>
        <p:spPr/>
        <p:txBody>
          <a:bodyPr>
            <a:normAutofit fontScale="92500" lnSpcReduction="10000"/>
          </a:bodyPr>
          <a:lstStyle/>
          <a:p>
            <a:pPr marL="0" indent="0" algn="ctr">
              <a:buNone/>
            </a:pPr>
            <a:r>
              <a:rPr lang="en-GB" sz="8800" dirty="0"/>
              <a:t>CORPORATE FAILURES IN GHANA: THE ROLE OF AUDITORS &amp; ACCOUNTANTS</a:t>
            </a:r>
          </a:p>
        </p:txBody>
      </p:sp>
      <p:sp>
        <p:nvSpPr>
          <p:cNvPr id="2" name="Slide Number Placeholder 1">
            <a:extLst>
              <a:ext uri="{FF2B5EF4-FFF2-40B4-BE49-F238E27FC236}">
                <a16:creationId xmlns:a16="http://schemas.microsoft.com/office/drawing/2014/main" xmlns="" id="{11A72BBA-6C19-46F1-A00C-3B562C265D69}"/>
              </a:ext>
            </a:extLst>
          </p:cNvPr>
          <p:cNvSpPr>
            <a:spLocks noGrp="1"/>
          </p:cNvSpPr>
          <p:nvPr>
            <p:ph type="sldNum" sz="quarter" idx="12"/>
          </p:nvPr>
        </p:nvSpPr>
        <p:spPr/>
        <p:txBody>
          <a:bodyPr/>
          <a:lstStyle/>
          <a:p>
            <a:fld id="{1AF0871D-372A-47AD-BC54-FFFFDFDF8B91}" type="slidenum">
              <a:rPr lang="en-GB" smtClean="0"/>
              <a:t>1</a:t>
            </a:fld>
            <a:endParaRPr lang="en-GB"/>
          </a:p>
        </p:txBody>
      </p:sp>
      <p:sp>
        <p:nvSpPr>
          <p:cNvPr id="3" name="Footer Placeholder 2">
            <a:extLst>
              <a:ext uri="{FF2B5EF4-FFF2-40B4-BE49-F238E27FC236}">
                <a16:creationId xmlns:a16="http://schemas.microsoft.com/office/drawing/2014/main" xmlns="" id="{805029EA-6CDF-423C-AE6B-1A1D6294EB5B}"/>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260484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D3BE5E-EBC6-491C-9D39-5A6983060CC9}"/>
              </a:ext>
            </a:extLst>
          </p:cNvPr>
          <p:cNvSpPr>
            <a:spLocks noGrp="1"/>
          </p:cNvSpPr>
          <p:nvPr>
            <p:ph type="title"/>
          </p:nvPr>
        </p:nvSpPr>
        <p:spPr>
          <a:xfrm>
            <a:off x="838200" y="365126"/>
            <a:ext cx="10515600" cy="893832"/>
          </a:xfrm>
        </p:spPr>
        <p:txBody>
          <a:bodyPr/>
          <a:lstStyle/>
          <a:p>
            <a:r>
              <a:rPr lang="en-GB" b="1" dirty="0">
                <a:latin typeface="+mn-lt"/>
              </a:rPr>
              <a:t>3. CAUSES OF CORPORATE FAILURE(Contd.)</a:t>
            </a:r>
          </a:p>
        </p:txBody>
      </p:sp>
      <p:sp>
        <p:nvSpPr>
          <p:cNvPr id="3" name="Content Placeholder 2">
            <a:extLst>
              <a:ext uri="{FF2B5EF4-FFF2-40B4-BE49-F238E27FC236}">
                <a16:creationId xmlns:a16="http://schemas.microsoft.com/office/drawing/2014/main" xmlns="" id="{24EAF772-F5B2-4760-A359-99F34FD10266}"/>
              </a:ext>
            </a:extLst>
          </p:cNvPr>
          <p:cNvSpPr>
            <a:spLocks noGrp="1"/>
          </p:cNvSpPr>
          <p:nvPr>
            <p:ph idx="1"/>
          </p:nvPr>
        </p:nvSpPr>
        <p:spPr>
          <a:xfrm>
            <a:off x="838200" y="1258958"/>
            <a:ext cx="10515600" cy="4918005"/>
          </a:xfrm>
        </p:spPr>
        <p:txBody>
          <a:bodyPr>
            <a:normAutofit/>
          </a:bodyPr>
          <a:lstStyle/>
          <a:p>
            <a:pPr algn="just"/>
            <a:r>
              <a:rPr lang="en-GB" b="1" dirty="0"/>
              <a:t>WORKING CAPITAL PROBLEMS:</a:t>
            </a:r>
            <a:r>
              <a:rPr lang="en-GB" dirty="0"/>
              <a:t> When the company is going through financial distress, it may face </a:t>
            </a:r>
            <a:r>
              <a:rPr lang="en-GB" b="1" dirty="0"/>
              <a:t>liquidity shortages</a:t>
            </a:r>
            <a:r>
              <a:rPr lang="en-GB" dirty="0"/>
              <a:t>. Due to the </a:t>
            </a:r>
            <a:r>
              <a:rPr lang="en-GB" b="1" dirty="0"/>
              <a:t>insufficiency of funds </a:t>
            </a:r>
            <a:r>
              <a:rPr lang="en-GB" dirty="0"/>
              <a:t>the organisation fails to carry out the </a:t>
            </a:r>
            <a:r>
              <a:rPr lang="en-GB" b="1" dirty="0"/>
              <a:t>day to day operations</a:t>
            </a:r>
            <a:r>
              <a:rPr lang="en-GB" dirty="0"/>
              <a:t> of the organisation properly and weak liquidity becomes evident.</a:t>
            </a:r>
            <a:endParaRPr lang="en-GB" b="1" dirty="0"/>
          </a:p>
          <a:p>
            <a:pPr lvl="1" algn="just">
              <a:buFont typeface="Wingdings" panose="05000000000000000000" pitchFamily="2" charset="2"/>
              <a:buChar char="Ø"/>
            </a:pPr>
            <a:endParaRPr lang="en-GB" b="1" dirty="0"/>
          </a:p>
          <a:p>
            <a:pPr lvl="1" algn="just">
              <a:buFont typeface="Wingdings" panose="05000000000000000000" pitchFamily="2" charset="2"/>
              <a:buChar char="Ø"/>
            </a:pPr>
            <a:r>
              <a:rPr lang="en-GB" b="1" dirty="0"/>
              <a:t>The Role of Accountant in Business Plan and adequacy of capital?</a:t>
            </a:r>
          </a:p>
          <a:p>
            <a:pPr lvl="1" algn="just">
              <a:buFont typeface="Wingdings" panose="05000000000000000000" pitchFamily="2" charset="2"/>
              <a:buChar char="Ø"/>
            </a:pPr>
            <a:r>
              <a:rPr lang="en-GB" b="1" dirty="0"/>
              <a:t>The Role of Accountant in utilisation of Capital (EARNING ASSETS?)</a:t>
            </a:r>
          </a:p>
          <a:p>
            <a:pPr lvl="1" algn="just">
              <a:buFont typeface="Wingdings" panose="05000000000000000000" pitchFamily="2" charset="2"/>
              <a:buChar char="Ø"/>
            </a:pPr>
            <a:r>
              <a:rPr lang="en-GB" b="1" dirty="0"/>
              <a:t>Cost of Funds in Ghana?</a:t>
            </a:r>
          </a:p>
          <a:p>
            <a:pPr lvl="1" algn="just">
              <a:buFont typeface="Wingdings" panose="05000000000000000000" pitchFamily="2" charset="2"/>
              <a:buChar char="Ø"/>
            </a:pPr>
            <a:r>
              <a:rPr lang="en-GB" b="1" dirty="0"/>
              <a:t>Marketing effort</a:t>
            </a:r>
          </a:p>
          <a:p>
            <a:pPr lvl="1" algn="just">
              <a:buFont typeface="Wingdings" panose="05000000000000000000" pitchFamily="2" charset="2"/>
              <a:buChar char="Ø"/>
            </a:pPr>
            <a:r>
              <a:rPr lang="en-GB" b="1" dirty="0"/>
              <a:t>Credibility before suppliers</a:t>
            </a:r>
          </a:p>
          <a:p>
            <a:pPr algn="just"/>
            <a:endParaRPr lang="en-GB" b="1" dirty="0"/>
          </a:p>
          <a:p>
            <a:pPr algn="just"/>
            <a:endParaRPr lang="en-GB" b="1" dirty="0"/>
          </a:p>
          <a:p>
            <a:endParaRPr lang="en-GB" dirty="0"/>
          </a:p>
          <a:p>
            <a:endParaRPr lang="en-GB" dirty="0"/>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0C797B59-FB76-47FD-B119-ECB87E70FADC}"/>
              </a:ext>
            </a:extLst>
          </p:cNvPr>
          <p:cNvSpPr>
            <a:spLocks noGrp="1"/>
          </p:cNvSpPr>
          <p:nvPr>
            <p:ph type="sldNum" sz="quarter" idx="12"/>
          </p:nvPr>
        </p:nvSpPr>
        <p:spPr/>
        <p:txBody>
          <a:bodyPr/>
          <a:lstStyle/>
          <a:p>
            <a:fld id="{1AF0871D-372A-47AD-BC54-FFFFDFDF8B91}" type="slidenum">
              <a:rPr lang="en-GB" smtClean="0"/>
              <a:t>10</a:t>
            </a:fld>
            <a:endParaRPr lang="en-GB"/>
          </a:p>
        </p:txBody>
      </p:sp>
      <p:sp>
        <p:nvSpPr>
          <p:cNvPr id="5" name="Footer Placeholder 4">
            <a:extLst>
              <a:ext uri="{FF2B5EF4-FFF2-40B4-BE49-F238E27FC236}">
                <a16:creationId xmlns:a16="http://schemas.microsoft.com/office/drawing/2014/main" xmlns="" id="{763A08BA-7BE6-4228-895F-5DE903AFE61C}"/>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28082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AEA6A9-207C-4EFC-9225-26159895CB9E}"/>
              </a:ext>
            </a:extLst>
          </p:cNvPr>
          <p:cNvSpPr>
            <a:spLocks noGrp="1"/>
          </p:cNvSpPr>
          <p:nvPr>
            <p:ph type="title"/>
          </p:nvPr>
        </p:nvSpPr>
        <p:spPr>
          <a:xfrm>
            <a:off x="838200" y="365126"/>
            <a:ext cx="10515600" cy="748058"/>
          </a:xfrm>
        </p:spPr>
        <p:txBody>
          <a:bodyPr/>
          <a:lstStyle/>
          <a:p>
            <a:r>
              <a:rPr lang="en-GB" b="1" dirty="0">
                <a:latin typeface="+mn-lt"/>
              </a:rPr>
              <a:t>3. CAUSES OF CORPORATE FAILURE(Contd.)</a:t>
            </a:r>
            <a:endParaRPr lang="en-GB" dirty="0">
              <a:latin typeface="+mn-lt"/>
            </a:endParaRPr>
          </a:p>
        </p:txBody>
      </p:sp>
      <p:sp>
        <p:nvSpPr>
          <p:cNvPr id="3" name="Content Placeholder 2">
            <a:extLst>
              <a:ext uri="{FF2B5EF4-FFF2-40B4-BE49-F238E27FC236}">
                <a16:creationId xmlns:a16="http://schemas.microsoft.com/office/drawing/2014/main" xmlns="" id="{C615C038-5573-4B05-AB57-2760514F0869}"/>
              </a:ext>
            </a:extLst>
          </p:cNvPr>
          <p:cNvSpPr>
            <a:spLocks noGrp="1"/>
          </p:cNvSpPr>
          <p:nvPr>
            <p:ph idx="1"/>
          </p:nvPr>
        </p:nvSpPr>
        <p:spPr>
          <a:xfrm>
            <a:off x="838200" y="1272209"/>
            <a:ext cx="10515600" cy="4904754"/>
          </a:xfrm>
        </p:spPr>
        <p:txBody>
          <a:bodyPr>
            <a:normAutofit/>
          </a:bodyPr>
          <a:lstStyle/>
          <a:p>
            <a:pPr algn="just"/>
            <a:r>
              <a:rPr lang="en-GB" b="1" dirty="0"/>
              <a:t>TECHNOLOGICAL CAUSES: </a:t>
            </a:r>
            <a:r>
              <a:rPr lang="en-GB" dirty="0"/>
              <a:t>With the advancement in the technology, new modes of doing business has been introduced, which is better than the traditional ones. If an industry fails to employ the latest information and production technology, then the chance of failure of the industry may increase.</a:t>
            </a:r>
          </a:p>
          <a:p>
            <a:pPr lvl="1" algn="just">
              <a:buFont typeface="Wingdings" panose="05000000000000000000" pitchFamily="2" charset="2"/>
              <a:buChar char="Ø"/>
            </a:pPr>
            <a:endParaRPr lang="en-GB" dirty="0"/>
          </a:p>
          <a:p>
            <a:pPr lvl="1" algn="just">
              <a:lnSpc>
                <a:spcPct val="150000"/>
              </a:lnSpc>
              <a:buFont typeface="Wingdings" panose="05000000000000000000" pitchFamily="2" charset="2"/>
              <a:buChar char="Ø"/>
            </a:pPr>
            <a:r>
              <a:rPr lang="en-GB" sz="2800" dirty="0"/>
              <a:t>Banks and </a:t>
            </a:r>
            <a:r>
              <a:rPr lang="en-GB" sz="2800" dirty="0" err="1"/>
              <a:t>telecos</a:t>
            </a:r>
            <a:endParaRPr lang="en-GB" sz="2800" dirty="0"/>
          </a:p>
          <a:p>
            <a:pPr lvl="1" algn="just">
              <a:lnSpc>
                <a:spcPct val="150000"/>
              </a:lnSpc>
              <a:buFont typeface="Wingdings" panose="05000000000000000000" pitchFamily="2" charset="2"/>
              <a:buChar char="Ø"/>
            </a:pPr>
            <a:r>
              <a:rPr lang="en-GB" sz="2800" dirty="0" err="1"/>
              <a:t>Telecos</a:t>
            </a:r>
            <a:r>
              <a:rPr lang="en-GB" sz="2800" dirty="0"/>
              <a:t> and taxi</a:t>
            </a:r>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69131567-7566-4963-8AA6-7B29786419FC}"/>
              </a:ext>
            </a:extLst>
          </p:cNvPr>
          <p:cNvSpPr>
            <a:spLocks noGrp="1"/>
          </p:cNvSpPr>
          <p:nvPr>
            <p:ph type="sldNum" sz="quarter" idx="12"/>
          </p:nvPr>
        </p:nvSpPr>
        <p:spPr/>
        <p:txBody>
          <a:bodyPr/>
          <a:lstStyle/>
          <a:p>
            <a:fld id="{1AF0871D-372A-47AD-BC54-FFFFDFDF8B91}" type="slidenum">
              <a:rPr lang="en-GB" smtClean="0"/>
              <a:t>11</a:t>
            </a:fld>
            <a:endParaRPr lang="en-GB"/>
          </a:p>
        </p:txBody>
      </p:sp>
      <p:sp>
        <p:nvSpPr>
          <p:cNvPr id="5" name="Footer Placeholder 4">
            <a:extLst>
              <a:ext uri="{FF2B5EF4-FFF2-40B4-BE49-F238E27FC236}">
                <a16:creationId xmlns:a16="http://schemas.microsoft.com/office/drawing/2014/main" xmlns="" id="{414755D9-DB51-4730-9637-5C1FBE876D86}"/>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627080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AEA6A9-207C-4EFC-9225-26159895CB9E}"/>
              </a:ext>
            </a:extLst>
          </p:cNvPr>
          <p:cNvSpPr>
            <a:spLocks noGrp="1"/>
          </p:cNvSpPr>
          <p:nvPr>
            <p:ph type="title"/>
          </p:nvPr>
        </p:nvSpPr>
        <p:spPr>
          <a:xfrm>
            <a:off x="838200" y="365126"/>
            <a:ext cx="10515600" cy="748058"/>
          </a:xfrm>
        </p:spPr>
        <p:txBody>
          <a:bodyPr/>
          <a:lstStyle/>
          <a:p>
            <a:r>
              <a:rPr lang="en-GB" b="1" dirty="0">
                <a:latin typeface="+mn-lt"/>
              </a:rPr>
              <a:t>3. CAUSES OF CORPORATE FAILURE(Contd.)</a:t>
            </a:r>
            <a:endParaRPr lang="en-GB" dirty="0">
              <a:latin typeface="+mn-lt"/>
            </a:endParaRPr>
          </a:p>
        </p:txBody>
      </p:sp>
      <p:sp>
        <p:nvSpPr>
          <p:cNvPr id="3" name="Content Placeholder 2">
            <a:extLst>
              <a:ext uri="{FF2B5EF4-FFF2-40B4-BE49-F238E27FC236}">
                <a16:creationId xmlns:a16="http://schemas.microsoft.com/office/drawing/2014/main" xmlns="" id="{C615C038-5573-4B05-AB57-2760514F0869}"/>
              </a:ext>
            </a:extLst>
          </p:cNvPr>
          <p:cNvSpPr>
            <a:spLocks noGrp="1"/>
          </p:cNvSpPr>
          <p:nvPr>
            <p:ph idx="1"/>
          </p:nvPr>
        </p:nvSpPr>
        <p:spPr>
          <a:xfrm>
            <a:off x="838200" y="1258957"/>
            <a:ext cx="10515600" cy="5035826"/>
          </a:xfrm>
        </p:spPr>
        <p:txBody>
          <a:bodyPr>
            <a:normAutofit fontScale="92500" lnSpcReduction="20000"/>
          </a:bodyPr>
          <a:lstStyle/>
          <a:p>
            <a:pPr algn="just"/>
            <a:r>
              <a:rPr lang="en-GB" sz="3000" b="1" dirty="0"/>
              <a:t>MISMANAGEMENT: </a:t>
            </a:r>
            <a:r>
              <a:rPr lang="en-GB" sz="3000" dirty="0"/>
              <a:t>Mismanagement implies improper management control over the working of the employees and other business activities. It refers to lack of managerial skills and experience, in terms of: </a:t>
            </a:r>
          </a:p>
          <a:p>
            <a:pPr marL="0" indent="0" algn="just">
              <a:buNone/>
            </a:pPr>
            <a:endParaRPr lang="en-GB" sz="3000" dirty="0"/>
          </a:p>
          <a:p>
            <a:pPr lvl="1" algn="just">
              <a:buFont typeface="Courier New" panose="02070309020205020404" pitchFamily="49" charset="0"/>
              <a:buChar char="o"/>
            </a:pPr>
            <a:r>
              <a:rPr lang="en-GB" sz="3000" dirty="0"/>
              <a:t>strategic capability, </a:t>
            </a:r>
          </a:p>
          <a:p>
            <a:pPr lvl="1" algn="just">
              <a:buFont typeface="Courier New" panose="02070309020205020404" pitchFamily="49" charset="0"/>
              <a:buChar char="o"/>
            </a:pPr>
            <a:r>
              <a:rPr lang="en-GB" sz="3000" dirty="0"/>
              <a:t>leadership, teamwork, </a:t>
            </a:r>
          </a:p>
          <a:p>
            <a:pPr lvl="1" algn="just">
              <a:buFont typeface="Courier New" panose="02070309020205020404" pitchFamily="49" charset="0"/>
              <a:buChar char="o"/>
            </a:pPr>
            <a:r>
              <a:rPr lang="en-GB" sz="3000" dirty="0"/>
              <a:t>coordination, </a:t>
            </a:r>
          </a:p>
          <a:p>
            <a:pPr lvl="1" algn="just">
              <a:buFont typeface="Courier New" panose="02070309020205020404" pitchFamily="49" charset="0"/>
              <a:buChar char="o"/>
            </a:pPr>
            <a:r>
              <a:rPr lang="en-GB" sz="3000" dirty="0"/>
              <a:t>foresightedness, etc. resulting in the failure of the enterprise.</a:t>
            </a:r>
            <a:endParaRPr lang="en-GB" sz="3000" b="1" dirty="0"/>
          </a:p>
          <a:p>
            <a:pPr marL="0" indent="0">
              <a:buNone/>
            </a:pPr>
            <a:endParaRPr lang="en-GB" dirty="0"/>
          </a:p>
          <a:p>
            <a:r>
              <a:rPr lang="en-GB" b="1" dirty="0"/>
              <a:t>Where is the accountant in all these?</a:t>
            </a:r>
          </a:p>
          <a:p>
            <a:pPr marL="0" indent="0">
              <a:buNone/>
            </a:pPr>
            <a:endParaRPr lang="en-GB" dirty="0"/>
          </a:p>
          <a:p>
            <a:r>
              <a:rPr lang="en-GB" dirty="0"/>
              <a:t>What did DUN &amp; BRADSTREET SAY?</a:t>
            </a:r>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252ACD94-AA94-409E-8D14-AF683DA1C923}"/>
              </a:ext>
            </a:extLst>
          </p:cNvPr>
          <p:cNvSpPr>
            <a:spLocks noGrp="1"/>
          </p:cNvSpPr>
          <p:nvPr>
            <p:ph type="sldNum" sz="quarter" idx="12"/>
          </p:nvPr>
        </p:nvSpPr>
        <p:spPr/>
        <p:txBody>
          <a:bodyPr/>
          <a:lstStyle/>
          <a:p>
            <a:fld id="{1AF0871D-372A-47AD-BC54-FFFFDFDF8B91}" type="slidenum">
              <a:rPr lang="en-GB" smtClean="0"/>
              <a:t>12</a:t>
            </a:fld>
            <a:endParaRPr lang="en-GB"/>
          </a:p>
        </p:txBody>
      </p:sp>
      <p:sp>
        <p:nvSpPr>
          <p:cNvPr id="5" name="Footer Placeholder 4">
            <a:extLst>
              <a:ext uri="{FF2B5EF4-FFF2-40B4-BE49-F238E27FC236}">
                <a16:creationId xmlns:a16="http://schemas.microsoft.com/office/drawing/2014/main" xmlns="" id="{8F678541-B4BF-4DBE-9CFE-41BACDEC84A1}"/>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4015967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7326"/>
          </a:xfrm>
        </p:spPr>
        <p:txBody>
          <a:bodyPr>
            <a:noAutofit/>
          </a:bodyPr>
          <a:lstStyle/>
          <a:p>
            <a:r>
              <a:rPr lang="en-GB" sz="3200" b="1" dirty="0"/>
              <a:t>3. CAUSES OF CORPORATE </a:t>
            </a:r>
            <a:r>
              <a:rPr lang="en-GB" sz="3642" b="1" dirty="0"/>
              <a:t>FAILURE</a:t>
            </a:r>
            <a:r>
              <a:rPr lang="en-GB" sz="3200" b="1" dirty="0"/>
              <a:t> </a:t>
            </a:r>
            <a:r>
              <a:rPr lang="en-GB" sz="3200" dirty="0"/>
              <a:t>- </a:t>
            </a:r>
            <a:r>
              <a:rPr lang="en-GB" sz="3200" b="1" u="sng" dirty="0"/>
              <a:t>DUN &amp; BRADSTREET</a:t>
            </a:r>
          </a:p>
        </p:txBody>
      </p:sp>
      <p:sp>
        <p:nvSpPr>
          <p:cNvPr id="3" name="Content Placeholder 2"/>
          <p:cNvSpPr>
            <a:spLocks noGrp="1"/>
          </p:cNvSpPr>
          <p:nvPr>
            <p:ph idx="1"/>
          </p:nvPr>
        </p:nvSpPr>
        <p:spPr>
          <a:xfrm>
            <a:off x="838200" y="1457739"/>
            <a:ext cx="10515600" cy="4719224"/>
          </a:xfrm>
        </p:spPr>
        <p:txBody>
          <a:bodyPr>
            <a:normAutofit fontScale="92500" lnSpcReduction="20000"/>
          </a:bodyPr>
          <a:lstStyle/>
          <a:p>
            <a:pPr marL="0" indent="0">
              <a:buNone/>
            </a:pPr>
            <a:r>
              <a:rPr lang="en-GB" b="1" dirty="0">
                <a:solidFill>
                  <a:srgbClr val="FF0000"/>
                </a:solidFill>
              </a:rPr>
              <a:t>88.7% of all business failures are due to management mistakes</a:t>
            </a:r>
            <a:r>
              <a:rPr lang="en-GB" dirty="0"/>
              <a:t>:</a:t>
            </a:r>
          </a:p>
          <a:p>
            <a:r>
              <a:rPr lang="en-GB" dirty="0"/>
              <a:t>Owning a business for the wrong reason</a:t>
            </a:r>
          </a:p>
          <a:p>
            <a:r>
              <a:rPr lang="en-GB" dirty="0"/>
              <a:t>Relying on advice from family and friends</a:t>
            </a:r>
          </a:p>
          <a:p>
            <a:r>
              <a:rPr lang="en-GB" dirty="0"/>
              <a:t>Understanding  how long it will take to be successful</a:t>
            </a:r>
          </a:p>
          <a:p>
            <a:r>
              <a:rPr lang="en-GB" dirty="0"/>
              <a:t>The entrepreneur’s ego</a:t>
            </a:r>
          </a:p>
          <a:p>
            <a:r>
              <a:rPr lang="en-GB" dirty="0"/>
              <a:t>Poor market research</a:t>
            </a:r>
          </a:p>
          <a:p>
            <a:r>
              <a:rPr lang="en-GB" dirty="0"/>
              <a:t>Falling in love with the product or service</a:t>
            </a:r>
          </a:p>
          <a:p>
            <a:r>
              <a:rPr lang="en-GB" dirty="0"/>
              <a:t>Lack of experience with financial issues</a:t>
            </a:r>
          </a:p>
          <a:p>
            <a:r>
              <a:rPr lang="en-GB" dirty="0"/>
              <a:t>No clear focus</a:t>
            </a:r>
          </a:p>
          <a:p>
            <a:r>
              <a:rPr lang="en-GB" dirty="0"/>
              <a:t>Irrational exuberance</a:t>
            </a:r>
          </a:p>
          <a:p>
            <a:r>
              <a:rPr lang="en-GB" dirty="0"/>
              <a:t>Too much money</a:t>
            </a:r>
          </a:p>
        </p:txBody>
      </p:sp>
      <p:sp>
        <p:nvSpPr>
          <p:cNvPr id="6" name="Slide Number Placeholder 5"/>
          <p:cNvSpPr>
            <a:spLocks noGrp="1"/>
          </p:cNvSpPr>
          <p:nvPr>
            <p:ph type="sldNum" sz="quarter" idx="12"/>
          </p:nvPr>
        </p:nvSpPr>
        <p:spPr/>
        <p:txBody>
          <a:bodyPr/>
          <a:lstStyle/>
          <a:p>
            <a:fld id="{A6306981-CB4F-4600-BA01-009F8129D123}" type="slidenum">
              <a:rPr lang="en-GB" smtClean="0"/>
              <a:t>13</a:t>
            </a:fld>
            <a:endParaRPr lang="en-GB"/>
          </a:p>
        </p:txBody>
      </p:sp>
      <p:sp>
        <p:nvSpPr>
          <p:cNvPr id="7" name="Footer Placeholder 6">
            <a:extLst>
              <a:ext uri="{FF2B5EF4-FFF2-40B4-BE49-F238E27FC236}">
                <a16:creationId xmlns:a16="http://schemas.microsoft.com/office/drawing/2014/main" xmlns="" id="{B2B1FC75-2FE3-476D-AF4F-5CAFED9BD7E5}"/>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2112300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AC242-07F1-4915-8264-D507E24F5FE2}"/>
              </a:ext>
            </a:extLst>
          </p:cNvPr>
          <p:cNvSpPr>
            <a:spLocks noGrp="1"/>
          </p:cNvSpPr>
          <p:nvPr>
            <p:ph type="title"/>
          </p:nvPr>
        </p:nvSpPr>
        <p:spPr>
          <a:xfrm>
            <a:off x="838200" y="365126"/>
            <a:ext cx="10515600" cy="774562"/>
          </a:xfrm>
        </p:spPr>
        <p:txBody>
          <a:bodyPr/>
          <a:lstStyle/>
          <a:p>
            <a:r>
              <a:rPr lang="en-GB" b="1" dirty="0"/>
              <a:t>3. CAUSES OF CORPORATE FAILURE(Contd.)</a:t>
            </a:r>
            <a:endParaRPr lang="en-GB" dirty="0"/>
          </a:p>
        </p:txBody>
      </p:sp>
      <p:sp>
        <p:nvSpPr>
          <p:cNvPr id="3" name="Content Placeholder 2">
            <a:extLst>
              <a:ext uri="{FF2B5EF4-FFF2-40B4-BE49-F238E27FC236}">
                <a16:creationId xmlns:a16="http://schemas.microsoft.com/office/drawing/2014/main" xmlns="" id="{A24354B3-70BF-485E-9748-F651351BF692}"/>
              </a:ext>
            </a:extLst>
          </p:cNvPr>
          <p:cNvSpPr>
            <a:spLocks noGrp="1"/>
          </p:cNvSpPr>
          <p:nvPr>
            <p:ph idx="1"/>
          </p:nvPr>
        </p:nvSpPr>
        <p:spPr>
          <a:xfrm>
            <a:off x="838200" y="1285461"/>
            <a:ext cx="10515600" cy="4891502"/>
          </a:xfrm>
        </p:spPr>
        <p:txBody>
          <a:bodyPr>
            <a:normAutofit/>
          </a:bodyPr>
          <a:lstStyle/>
          <a:p>
            <a:pPr algn="just"/>
            <a:r>
              <a:rPr lang="en-GB" b="1" dirty="0"/>
              <a:t>FRAUDULENT MANAGEMENT: </a:t>
            </a:r>
            <a:r>
              <a:rPr lang="en-GB" dirty="0"/>
              <a:t>Corporate collapse is also mainly caused by the fraud of the management. </a:t>
            </a:r>
          </a:p>
          <a:p>
            <a:pPr algn="just"/>
            <a:r>
              <a:rPr lang="en-GB" dirty="0"/>
              <a:t>There are instances when managers are influenced by </a:t>
            </a:r>
            <a:r>
              <a:rPr lang="en-GB" b="1" dirty="0"/>
              <a:t>personal greed</a:t>
            </a:r>
            <a:r>
              <a:rPr lang="en-GB" dirty="0"/>
              <a:t>, due to which they use unfair means such as </a:t>
            </a:r>
            <a:r>
              <a:rPr lang="en-GB" b="1" dirty="0"/>
              <a:t>falsification in the financial statements</a:t>
            </a:r>
            <a:r>
              <a:rPr lang="en-GB" dirty="0"/>
              <a:t> and accounting reports of the company.</a:t>
            </a:r>
          </a:p>
          <a:p>
            <a:pPr marL="0" indent="0" algn="just">
              <a:buNone/>
            </a:pPr>
            <a:endParaRPr lang="en-GB" dirty="0"/>
          </a:p>
          <a:p>
            <a:pPr algn="just"/>
            <a:r>
              <a:rPr lang="en-GB" b="1" dirty="0"/>
              <a:t>Deliberate actions </a:t>
            </a:r>
            <a:r>
              <a:rPr lang="en-GB" dirty="0"/>
              <a:t>and misrepresentations by management to delay or divert auditors’ attention from problematic areas – </a:t>
            </a:r>
            <a:r>
              <a:rPr lang="en-GB" dirty="0">
                <a:solidFill>
                  <a:srgbClr val="FF0000"/>
                </a:solidFill>
              </a:rPr>
              <a:t>SCOA GHANA</a:t>
            </a:r>
          </a:p>
          <a:p>
            <a:pPr marL="0" indent="0">
              <a:buNone/>
            </a:pPr>
            <a:endParaRPr lang="en-GB" dirty="0"/>
          </a:p>
          <a:p>
            <a:r>
              <a:rPr lang="en-GB" b="1" dirty="0"/>
              <a:t>What can the Accountants and Auditors do in this instance? </a:t>
            </a:r>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913EFA22-D224-4858-9A56-D9EC12360264}"/>
              </a:ext>
            </a:extLst>
          </p:cNvPr>
          <p:cNvSpPr>
            <a:spLocks noGrp="1"/>
          </p:cNvSpPr>
          <p:nvPr>
            <p:ph type="sldNum" sz="quarter" idx="12"/>
          </p:nvPr>
        </p:nvSpPr>
        <p:spPr/>
        <p:txBody>
          <a:bodyPr/>
          <a:lstStyle/>
          <a:p>
            <a:fld id="{1AF0871D-372A-47AD-BC54-FFFFDFDF8B91}" type="slidenum">
              <a:rPr lang="en-GB" smtClean="0"/>
              <a:t>14</a:t>
            </a:fld>
            <a:endParaRPr lang="en-GB"/>
          </a:p>
        </p:txBody>
      </p:sp>
      <p:sp>
        <p:nvSpPr>
          <p:cNvPr id="5" name="Footer Placeholder 4">
            <a:extLst>
              <a:ext uri="{FF2B5EF4-FFF2-40B4-BE49-F238E27FC236}">
                <a16:creationId xmlns:a16="http://schemas.microsoft.com/office/drawing/2014/main" xmlns="" id="{69EE1AB7-55AD-43D1-B073-93CE19671FCA}"/>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6977141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AC242-07F1-4915-8264-D507E24F5FE2}"/>
              </a:ext>
            </a:extLst>
          </p:cNvPr>
          <p:cNvSpPr>
            <a:spLocks noGrp="1"/>
          </p:cNvSpPr>
          <p:nvPr>
            <p:ph type="title"/>
          </p:nvPr>
        </p:nvSpPr>
        <p:spPr>
          <a:xfrm>
            <a:off x="838200" y="365126"/>
            <a:ext cx="10515600" cy="774562"/>
          </a:xfrm>
        </p:spPr>
        <p:txBody>
          <a:bodyPr/>
          <a:lstStyle/>
          <a:p>
            <a:r>
              <a:rPr lang="en-GB" b="1" dirty="0"/>
              <a:t>4.CAUSES OF CORPORATE FAILURE</a:t>
            </a:r>
          </a:p>
        </p:txBody>
      </p:sp>
      <p:sp>
        <p:nvSpPr>
          <p:cNvPr id="3" name="Content Placeholder 2">
            <a:extLst>
              <a:ext uri="{FF2B5EF4-FFF2-40B4-BE49-F238E27FC236}">
                <a16:creationId xmlns:a16="http://schemas.microsoft.com/office/drawing/2014/main" xmlns="" id="{A24354B3-70BF-485E-9748-F651351BF692}"/>
              </a:ext>
            </a:extLst>
          </p:cNvPr>
          <p:cNvSpPr>
            <a:spLocks noGrp="1"/>
          </p:cNvSpPr>
          <p:nvPr>
            <p:ph idx="1"/>
          </p:nvPr>
        </p:nvSpPr>
        <p:spPr/>
        <p:txBody>
          <a:bodyPr>
            <a:normAutofit/>
          </a:bodyPr>
          <a:lstStyle/>
          <a:p>
            <a:pPr marL="0" indent="0" algn="just">
              <a:buNone/>
            </a:pPr>
            <a:r>
              <a:rPr lang="en-GB" sz="13800" b="1" dirty="0"/>
              <a:t>CORPORATE GOVERNANCE</a:t>
            </a:r>
          </a:p>
          <a:p>
            <a:endParaRPr lang="en-GB" dirty="0"/>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913EFA22-D224-4858-9A56-D9EC12360264}"/>
              </a:ext>
            </a:extLst>
          </p:cNvPr>
          <p:cNvSpPr>
            <a:spLocks noGrp="1"/>
          </p:cNvSpPr>
          <p:nvPr>
            <p:ph type="sldNum" sz="quarter" idx="12"/>
          </p:nvPr>
        </p:nvSpPr>
        <p:spPr/>
        <p:txBody>
          <a:bodyPr/>
          <a:lstStyle/>
          <a:p>
            <a:fld id="{1AF0871D-372A-47AD-BC54-FFFFDFDF8B91}" type="slidenum">
              <a:rPr lang="en-GB" smtClean="0"/>
              <a:t>15</a:t>
            </a:fld>
            <a:endParaRPr lang="en-GB"/>
          </a:p>
        </p:txBody>
      </p:sp>
      <p:sp>
        <p:nvSpPr>
          <p:cNvPr id="5" name="Footer Placeholder 4">
            <a:extLst>
              <a:ext uri="{FF2B5EF4-FFF2-40B4-BE49-F238E27FC236}">
                <a16:creationId xmlns:a16="http://schemas.microsoft.com/office/drawing/2014/main" xmlns="" id="{267C3FEC-31E3-43B6-B2AF-999A6F89F8FA}"/>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494112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449EAE-CA78-4F6B-A4C9-D0E5E73E0F6A}"/>
              </a:ext>
            </a:extLst>
          </p:cNvPr>
          <p:cNvSpPr>
            <a:spLocks noGrp="1"/>
          </p:cNvSpPr>
          <p:nvPr>
            <p:ph type="title"/>
          </p:nvPr>
        </p:nvSpPr>
        <p:spPr>
          <a:xfrm>
            <a:off x="838200" y="365126"/>
            <a:ext cx="10515600" cy="767245"/>
          </a:xfrm>
        </p:spPr>
        <p:txBody>
          <a:bodyPr/>
          <a:lstStyle/>
          <a:p>
            <a:r>
              <a:rPr lang="en-GB" b="1" dirty="0">
                <a:latin typeface="+mn-lt"/>
              </a:rPr>
              <a:t>4.CORPORATE GOVERNANCE</a:t>
            </a:r>
          </a:p>
        </p:txBody>
      </p:sp>
      <p:sp>
        <p:nvSpPr>
          <p:cNvPr id="3" name="Content Placeholder 2">
            <a:extLst>
              <a:ext uri="{FF2B5EF4-FFF2-40B4-BE49-F238E27FC236}">
                <a16:creationId xmlns:a16="http://schemas.microsoft.com/office/drawing/2014/main" xmlns="" id="{1BA79B23-B8E2-46CE-879A-F528645C0A50}"/>
              </a:ext>
            </a:extLst>
          </p:cNvPr>
          <p:cNvSpPr>
            <a:spLocks noGrp="1"/>
          </p:cNvSpPr>
          <p:nvPr>
            <p:ph idx="1"/>
          </p:nvPr>
        </p:nvSpPr>
        <p:spPr>
          <a:xfrm>
            <a:off x="838200" y="1351722"/>
            <a:ext cx="10515600" cy="5141152"/>
          </a:xfrm>
        </p:spPr>
        <p:txBody>
          <a:bodyPr>
            <a:normAutofit/>
          </a:bodyPr>
          <a:lstStyle/>
          <a:p>
            <a:pPr algn="just"/>
            <a:r>
              <a:rPr lang="en-GB" sz="3200" dirty="0"/>
              <a:t>Corporate governance encompasses the </a:t>
            </a:r>
            <a:r>
              <a:rPr lang="en-GB" sz="3200" b="1" dirty="0"/>
              <a:t>combination of laws, regulations, listing rules and voluntary private sector practices</a:t>
            </a:r>
            <a:r>
              <a:rPr lang="en-GB" sz="3200" dirty="0"/>
              <a:t> that enable the firm to </a:t>
            </a:r>
            <a:r>
              <a:rPr lang="en-GB" sz="3200" dirty="0">
                <a:solidFill>
                  <a:srgbClr val="FF0000"/>
                </a:solidFill>
              </a:rPr>
              <a:t>attract capital</a:t>
            </a:r>
            <a:r>
              <a:rPr lang="en-GB" sz="3200" dirty="0"/>
              <a:t>, </a:t>
            </a:r>
            <a:r>
              <a:rPr lang="en-GB" sz="3200" dirty="0">
                <a:solidFill>
                  <a:srgbClr val="FF0000"/>
                </a:solidFill>
              </a:rPr>
              <a:t>perform efficiently</a:t>
            </a:r>
            <a:r>
              <a:rPr lang="en-GB" sz="3200" dirty="0"/>
              <a:t>, </a:t>
            </a:r>
            <a:r>
              <a:rPr lang="en-GB" sz="3200" dirty="0">
                <a:solidFill>
                  <a:srgbClr val="FF0000"/>
                </a:solidFill>
              </a:rPr>
              <a:t>generate profit</a:t>
            </a:r>
            <a:r>
              <a:rPr lang="en-GB" sz="3200" dirty="0"/>
              <a:t>, and meet both </a:t>
            </a:r>
            <a:r>
              <a:rPr lang="en-GB" sz="3200" dirty="0">
                <a:solidFill>
                  <a:srgbClr val="FF0000"/>
                </a:solidFill>
              </a:rPr>
              <a:t>legal obligation </a:t>
            </a:r>
            <a:r>
              <a:rPr lang="en-GB" sz="3200" dirty="0"/>
              <a:t>and </a:t>
            </a:r>
            <a:r>
              <a:rPr lang="en-GB" sz="3200" dirty="0">
                <a:solidFill>
                  <a:srgbClr val="FF0000"/>
                </a:solidFill>
              </a:rPr>
              <a:t>societal expectations </a:t>
            </a:r>
            <a:endParaRPr lang="en-GB" sz="3200" b="1" dirty="0"/>
          </a:p>
          <a:p>
            <a:pPr algn="just"/>
            <a:r>
              <a:rPr lang="en-GB" sz="3200" b="1" dirty="0"/>
              <a:t>Corporate governance </a:t>
            </a:r>
            <a:r>
              <a:rPr lang="en-GB" sz="3200" dirty="0"/>
              <a:t>was touted in many instances as the main reason for corporate failures.</a:t>
            </a:r>
          </a:p>
          <a:p>
            <a:pPr algn="just"/>
            <a:r>
              <a:rPr lang="en-GB" sz="3200" dirty="0"/>
              <a:t>Attempts at curbing these failures in the form of more stringent legislation and regulation does not appear to have had the desired impact</a:t>
            </a:r>
          </a:p>
          <a:p>
            <a:endParaRPr lang="en-GB" dirty="0"/>
          </a:p>
          <a:p>
            <a:pPr marL="0" indent="0">
              <a:buNone/>
            </a:pPr>
            <a:endParaRPr lang="en-GB" dirty="0"/>
          </a:p>
        </p:txBody>
      </p:sp>
      <p:sp>
        <p:nvSpPr>
          <p:cNvPr id="4" name="Slide Number Placeholder 3">
            <a:extLst>
              <a:ext uri="{FF2B5EF4-FFF2-40B4-BE49-F238E27FC236}">
                <a16:creationId xmlns:a16="http://schemas.microsoft.com/office/drawing/2014/main" xmlns="" id="{2C4BB1D0-7D32-4F2F-BEED-7B830EC41D85}"/>
              </a:ext>
            </a:extLst>
          </p:cNvPr>
          <p:cNvSpPr>
            <a:spLocks noGrp="1"/>
          </p:cNvSpPr>
          <p:nvPr>
            <p:ph type="sldNum" sz="quarter" idx="12"/>
          </p:nvPr>
        </p:nvSpPr>
        <p:spPr/>
        <p:txBody>
          <a:bodyPr/>
          <a:lstStyle/>
          <a:p>
            <a:fld id="{1AF0871D-372A-47AD-BC54-FFFFDFDF8B91}" type="slidenum">
              <a:rPr lang="en-GB" smtClean="0"/>
              <a:t>16</a:t>
            </a:fld>
            <a:endParaRPr lang="en-GB"/>
          </a:p>
        </p:txBody>
      </p:sp>
      <p:sp>
        <p:nvSpPr>
          <p:cNvPr id="5" name="Footer Placeholder 4">
            <a:extLst>
              <a:ext uri="{FF2B5EF4-FFF2-40B4-BE49-F238E27FC236}">
                <a16:creationId xmlns:a16="http://schemas.microsoft.com/office/drawing/2014/main" xmlns="" id="{0C16B899-EC42-4008-AE71-41DEFCDE1AD3}"/>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2944504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7EBF5C-E618-490E-80C3-2CBDF8AE7844}"/>
              </a:ext>
            </a:extLst>
          </p:cNvPr>
          <p:cNvSpPr>
            <a:spLocks noGrp="1"/>
          </p:cNvSpPr>
          <p:nvPr>
            <p:ph type="title"/>
          </p:nvPr>
        </p:nvSpPr>
        <p:spPr>
          <a:xfrm>
            <a:off x="762000" y="488053"/>
            <a:ext cx="10515600" cy="1168470"/>
          </a:xfrm>
        </p:spPr>
        <p:txBody>
          <a:bodyPr>
            <a:normAutofit fontScale="90000"/>
          </a:bodyPr>
          <a:lstStyle/>
          <a:p>
            <a:r>
              <a:rPr lang="en-GB" b="1" dirty="0">
                <a:latin typeface="+mn-lt"/>
              </a:rPr>
              <a:t>4.1 WHY IS CORPORATE FAILURE OF CONCERN TO US</a:t>
            </a:r>
          </a:p>
        </p:txBody>
      </p:sp>
      <p:sp>
        <p:nvSpPr>
          <p:cNvPr id="3" name="Content Placeholder 2">
            <a:extLst>
              <a:ext uri="{FF2B5EF4-FFF2-40B4-BE49-F238E27FC236}">
                <a16:creationId xmlns:a16="http://schemas.microsoft.com/office/drawing/2014/main" xmlns="" id="{89BE287D-21EC-4F6D-81E6-F9EC72D5C3B0}"/>
              </a:ext>
            </a:extLst>
          </p:cNvPr>
          <p:cNvSpPr>
            <a:spLocks noGrp="1"/>
          </p:cNvSpPr>
          <p:nvPr>
            <p:ph idx="1"/>
          </p:nvPr>
        </p:nvSpPr>
        <p:spPr>
          <a:xfrm>
            <a:off x="838200" y="2067339"/>
            <a:ext cx="10515600" cy="4109624"/>
          </a:xfrm>
        </p:spPr>
        <p:txBody>
          <a:bodyPr/>
          <a:lstStyle/>
          <a:p>
            <a:pPr algn="just"/>
            <a:r>
              <a:rPr lang="en-GB" dirty="0"/>
              <a:t>Historically, companies were </a:t>
            </a:r>
            <a:r>
              <a:rPr lang="en-GB" b="1" dirty="0"/>
              <a:t>owned and managed </a:t>
            </a:r>
            <a:r>
              <a:rPr lang="en-GB" dirty="0"/>
              <a:t>by the same people.</a:t>
            </a:r>
          </a:p>
          <a:p>
            <a:pPr algn="just"/>
            <a:r>
              <a:rPr lang="en-GB" dirty="0"/>
              <a:t>For economies to grow it was necessary to </a:t>
            </a:r>
            <a:r>
              <a:rPr lang="en-GB" b="1" dirty="0"/>
              <a:t>find a larger number of investors</a:t>
            </a:r>
            <a:r>
              <a:rPr lang="en-GB" dirty="0"/>
              <a:t> to provide finance to assist in corporate expansion</a:t>
            </a:r>
          </a:p>
          <a:p>
            <a:pPr algn="just"/>
            <a:r>
              <a:rPr lang="en-GB" dirty="0"/>
              <a:t>Some of these investors are contractual fund managers</a:t>
            </a:r>
          </a:p>
          <a:p>
            <a:pPr algn="just"/>
            <a:r>
              <a:rPr lang="en-GB" dirty="0"/>
              <a:t>And so what NEXT?</a:t>
            </a:r>
          </a:p>
          <a:p>
            <a:endParaRPr lang="en-GB" dirty="0"/>
          </a:p>
        </p:txBody>
      </p:sp>
      <p:sp>
        <p:nvSpPr>
          <p:cNvPr id="4" name="Slide Number Placeholder 3">
            <a:extLst>
              <a:ext uri="{FF2B5EF4-FFF2-40B4-BE49-F238E27FC236}">
                <a16:creationId xmlns:a16="http://schemas.microsoft.com/office/drawing/2014/main" xmlns="" id="{85D4ED08-3557-41EC-B653-6A4B1F28A6F4}"/>
              </a:ext>
            </a:extLst>
          </p:cNvPr>
          <p:cNvSpPr>
            <a:spLocks noGrp="1"/>
          </p:cNvSpPr>
          <p:nvPr>
            <p:ph type="sldNum" sz="quarter" idx="12"/>
          </p:nvPr>
        </p:nvSpPr>
        <p:spPr/>
        <p:txBody>
          <a:bodyPr/>
          <a:lstStyle/>
          <a:p>
            <a:fld id="{1AF0871D-372A-47AD-BC54-FFFFDFDF8B91}" type="slidenum">
              <a:rPr lang="en-GB" smtClean="0"/>
              <a:t>17</a:t>
            </a:fld>
            <a:endParaRPr lang="en-GB"/>
          </a:p>
        </p:txBody>
      </p:sp>
      <p:sp>
        <p:nvSpPr>
          <p:cNvPr id="5" name="Footer Placeholder 4">
            <a:extLst>
              <a:ext uri="{FF2B5EF4-FFF2-40B4-BE49-F238E27FC236}">
                <a16:creationId xmlns:a16="http://schemas.microsoft.com/office/drawing/2014/main" xmlns="" id="{A18E451F-B603-499C-A817-061E3874FD53}"/>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15760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BE0F7F-EBA4-4D7C-8FE9-EC3009B7AAF9}"/>
              </a:ext>
            </a:extLst>
          </p:cNvPr>
          <p:cNvSpPr>
            <a:spLocks noGrp="1"/>
          </p:cNvSpPr>
          <p:nvPr>
            <p:ph type="title"/>
          </p:nvPr>
        </p:nvSpPr>
        <p:spPr>
          <a:xfrm>
            <a:off x="838200" y="365125"/>
            <a:ext cx="10515600" cy="1158875"/>
          </a:xfrm>
        </p:spPr>
        <p:txBody>
          <a:bodyPr>
            <a:normAutofit fontScale="90000"/>
          </a:bodyPr>
          <a:lstStyle/>
          <a:p>
            <a:r>
              <a:rPr lang="en-GB" b="1" dirty="0">
                <a:latin typeface="+mn-lt"/>
              </a:rPr>
              <a:t>4.1 WHY IS CORPORATE FAILURE OF CONCERN TO US</a:t>
            </a:r>
            <a:endParaRPr lang="en-GB" dirty="0">
              <a:latin typeface="+mn-lt"/>
            </a:endParaRPr>
          </a:p>
        </p:txBody>
      </p:sp>
      <p:sp>
        <p:nvSpPr>
          <p:cNvPr id="3" name="Content Placeholder 2">
            <a:extLst>
              <a:ext uri="{FF2B5EF4-FFF2-40B4-BE49-F238E27FC236}">
                <a16:creationId xmlns:a16="http://schemas.microsoft.com/office/drawing/2014/main" xmlns="" id="{708947B4-FA3E-4FB4-9BC9-BB63F70ADD16}"/>
              </a:ext>
            </a:extLst>
          </p:cNvPr>
          <p:cNvSpPr>
            <a:spLocks noGrp="1"/>
          </p:cNvSpPr>
          <p:nvPr>
            <p:ph idx="1"/>
          </p:nvPr>
        </p:nvSpPr>
        <p:spPr/>
        <p:txBody>
          <a:bodyPr>
            <a:normAutofit lnSpcReduction="10000"/>
          </a:bodyPr>
          <a:lstStyle/>
          <a:p>
            <a:pPr algn="just"/>
            <a:r>
              <a:rPr lang="en-GB" dirty="0"/>
              <a:t>Limited liability: limited </a:t>
            </a:r>
            <a:r>
              <a:rPr lang="en-GB" b="1" u="sng" dirty="0"/>
              <a:t>risk</a:t>
            </a:r>
            <a:r>
              <a:rPr lang="en-GB" dirty="0"/>
              <a:t> and so less interest in the firm.</a:t>
            </a:r>
          </a:p>
          <a:p>
            <a:pPr algn="just"/>
            <a:r>
              <a:rPr lang="en-GB" dirty="0"/>
              <a:t>Stock market: wide and limited individual ownership and the ability to simply sell with the need to take any interest in the firm.</a:t>
            </a:r>
          </a:p>
          <a:p>
            <a:pPr algn="just"/>
            <a:r>
              <a:rPr lang="en-GB" dirty="0"/>
              <a:t>Delegation of running the firm to the agent or managers.</a:t>
            </a:r>
          </a:p>
          <a:p>
            <a:pPr algn="just"/>
            <a:r>
              <a:rPr lang="en-GB" dirty="0">
                <a:solidFill>
                  <a:srgbClr val="FF0000"/>
                </a:solidFill>
              </a:rPr>
              <a:t>Separation of goals </a:t>
            </a:r>
            <a:r>
              <a:rPr lang="en-GB" dirty="0"/>
              <a:t>between wealth maximisation of shareholders and the </a:t>
            </a:r>
            <a:r>
              <a:rPr lang="en-GB" u="sng" dirty="0"/>
              <a:t>personal objectives of managers</a:t>
            </a:r>
            <a:r>
              <a:rPr lang="en-GB" dirty="0"/>
              <a:t>.</a:t>
            </a:r>
          </a:p>
          <a:p>
            <a:pPr algn="just"/>
            <a:r>
              <a:rPr lang="en-GB" dirty="0"/>
              <a:t>Possible </a:t>
            </a:r>
            <a:r>
              <a:rPr lang="en-GB" dirty="0">
                <a:solidFill>
                  <a:srgbClr val="FF0000"/>
                </a:solidFill>
              </a:rPr>
              <a:t>short-term perspective of managers </a:t>
            </a:r>
            <a:r>
              <a:rPr lang="en-GB" dirty="0"/>
              <a:t>rather than protecting long-term shareholder wealth.</a:t>
            </a:r>
          </a:p>
          <a:p>
            <a:pPr algn="just"/>
            <a:r>
              <a:rPr lang="en-GB" dirty="0">
                <a:solidFill>
                  <a:srgbClr val="FF0000"/>
                </a:solidFill>
              </a:rPr>
              <a:t>Divorce between ownership and control </a:t>
            </a:r>
            <a:r>
              <a:rPr lang="en-GB" dirty="0"/>
              <a:t>linked with differing objectives creates </a:t>
            </a:r>
            <a:r>
              <a:rPr lang="en-GB" b="1" dirty="0"/>
              <a:t>agency problem</a:t>
            </a:r>
          </a:p>
          <a:p>
            <a:pPr marL="0" indent="0">
              <a:buNone/>
            </a:pPr>
            <a:endParaRPr lang="en-GB" dirty="0"/>
          </a:p>
        </p:txBody>
      </p:sp>
      <p:sp>
        <p:nvSpPr>
          <p:cNvPr id="4" name="Slide Number Placeholder 3">
            <a:extLst>
              <a:ext uri="{FF2B5EF4-FFF2-40B4-BE49-F238E27FC236}">
                <a16:creationId xmlns:a16="http://schemas.microsoft.com/office/drawing/2014/main" xmlns="" id="{0050085D-DCA7-4C66-AB31-755E42F01C1A}"/>
              </a:ext>
            </a:extLst>
          </p:cNvPr>
          <p:cNvSpPr>
            <a:spLocks noGrp="1"/>
          </p:cNvSpPr>
          <p:nvPr>
            <p:ph type="sldNum" sz="quarter" idx="12"/>
          </p:nvPr>
        </p:nvSpPr>
        <p:spPr/>
        <p:txBody>
          <a:bodyPr/>
          <a:lstStyle/>
          <a:p>
            <a:fld id="{1AF0871D-372A-47AD-BC54-FFFFDFDF8B91}" type="slidenum">
              <a:rPr lang="en-GB" smtClean="0"/>
              <a:t>18</a:t>
            </a:fld>
            <a:endParaRPr lang="en-GB"/>
          </a:p>
        </p:txBody>
      </p:sp>
      <p:sp>
        <p:nvSpPr>
          <p:cNvPr id="5" name="Footer Placeholder 4">
            <a:extLst>
              <a:ext uri="{FF2B5EF4-FFF2-40B4-BE49-F238E27FC236}">
                <a16:creationId xmlns:a16="http://schemas.microsoft.com/office/drawing/2014/main" xmlns="" id="{C7BA9EFB-17A6-43A0-A8AC-44542259A68E}"/>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631493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F9A612-5E64-4EEF-91CC-721421224D38}"/>
              </a:ext>
            </a:extLst>
          </p:cNvPr>
          <p:cNvSpPr>
            <a:spLocks noGrp="1"/>
          </p:cNvSpPr>
          <p:nvPr>
            <p:ph type="title"/>
          </p:nvPr>
        </p:nvSpPr>
        <p:spPr>
          <a:xfrm>
            <a:off x="838200" y="365125"/>
            <a:ext cx="10515600" cy="1281113"/>
          </a:xfrm>
        </p:spPr>
        <p:txBody>
          <a:bodyPr>
            <a:normAutofit fontScale="90000"/>
          </a:bodyPr>
          <a:lstStyle/>
          <a:p>
            <a:r>
              <a:rPr lang="en-GB" b="1" dirty="0">
                <a:latin typeface="+mn-lt"/>
              </a:rPr>
              <a:t>4.1 WHY IS CORPORATE FAILURE OF CONCERN IN GHANA</a:t>
            </a:r>
            <a:endParaRPr lang="en-GB" dirty="0">
              <a:latin typeface="+mn-lt"/>
            </a:endParaRPr>
          </a:p>
        </p:txBody>
      </p:sp>
      <p:sp>
        <p:nvSpPr>
          <p:cNvPr id="3" name="Content Placeholder 2">
            <a:extLst>
              <a:ext uri="{FF2B5EF4-FFF2-40B4-BE49-F238E27FC236}">
                <a16:creationId xmlns:a16="http://schemas.microsoft.com/office/drawing/2014/main" xmlns="" id="{4FAFAF12-EF3C-4DCB-9A4C-E70A398EE6A3}"/>
              </a:ext>
            </a:extLst>
          </p:cNvPr>
          <p:cNvSpPr>
            <a:spLocks noGrp="1"/>
          </p:cNvSpPr>
          <p:nvPr>
            <p:ph idx="1"/>
          </p:nvPr>
        </p:nvSpPr>
        <p:spPr/>
        <p:txBody>
          <a:bodyPr/>
          <a:lstStyle/>
          <a:p>
            <a:r>
              <a:rPr lang="en-GB" dirty="0"/>
              <a:t>Owner manage risk in Ghana is high</a:t>
            </a:r>
          </a:p>
          <a:p>
            <a:r>
              <a:rPr lang="en-GB" dirty="0"/>
              <a:t>Majority or single largest shareholder(s) dominate minority</a:t>
            </a:r>
          </a:p>
          <a:p>
            <a:r>
              <a:rPr lang="en-GB" dirty="0"/>
              <a:t>Majority of single largest shareholder(s) involved in tunnelling</a:t>
            </a:r>
          </a:p>
          <a:p>
            <a:r>
              <a:rPr lang="en-GB" dirty="0"/>
              <a:t>Corporate failure is not punished</a:t>
            </a:r>
          </a:p>
        </p:txBody>
      </p:sp>
      <p:sp>
        <p:nvSpPr>
          <p:cNvPr id="4" name="Slide Number Placeholder 3">
            <a:extLst>
              <a:ext uri="{FF2B5EF4-FFF2-40B4-BE49-F238E27FC236}">
                <a16:creationId xmlns:a16="http://schemas.microsoft.com/office/drawing/2014/main" xmlns="" id="{CE1F4A3B-F1C8-481E-B105-E035CD5738FC}"/>
              </a:ext>
            </a:extLst>
          </p:cNvPr>
          <p:cNvSpPr>
            <a:spLocks noGrp="1"/>
          </p:cNvSpPr>
          <p:nvPr>
            <p:ph type="sldNum" sz="quarter" idx="12"/>
          </p:nvPr>
        </p:nvSpPr>
        <p:spPr/>
        <p:txBody>
          <a:bodyPr/>
          <a:lstStyle/>
          <a:p>
            <a:fld id="{1AF0871D-372A-47AD-BC54-FFFFDFDF8B91}" type="slidenum">
              <a:rPr lang="en-GB" smtClean="0"/>
              <a:t>19</a:t>
            </a:fld>
            <a:endParaRPr lang="en-GB"/>
          </a:p>
        </p:txBody>
      </p:sp>
      <p:sp>
        <p:nvSpPr>
          <p:cNvPr id="5" name="Footer Placeholder 4">
            <a:extLst>
              <a:ext uri="{FF2B5EF4-FFF2-40B4-BE49-F238E27FC236}">
                <a16:creationId xmlns:a16="http://schemas.microsoft.com/office/drawing/2014/main" xmlns="" id="{C56FF9F2-BABB-4979-81A1-947FF8D98CC7}"/>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722989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E6D503-C13E-436E-9311-D5FAEA59DD98}"/>
              </a:ext>
            </a:extLst>
          </p:cNvPr>
          <p:cNvSpPr>
            <a:spLocks noGrp="1"/>
          </p:cNvSpPr>
          <p:nvPr>
            <p:ph type="title"/>
          </p:nvPr>
        </p:nvSpPr>
        <p:spPr>
          <a:xfrm>
            <a:off x="838200" y="365125"/>
            <a:ext cx="10515600" cy="880579"/>
          </a:xfrm>
        </p:spPr>
        <p:txBody>
          <a:bodyPr/>
          <a:lstStyle/>
          <a:p>
            <a:r>
              <a:rPr lang="en-GB" b="1" dirty="0"/>
              <a:t>PRESENTATION OUTLINE</a:t>
            </a:r>
          </a:p>
        </p:txBody>
      </p:sp>
      <p:sp>
        <p:nvSpPr>
          <p:cNvPr id="3" name="Content Placeholder 2">
            <a:extLst>
              <a:ext uri="{FF2B5EF4-FFF2-40B4-BE49-F238E27FC236}">
                <a16:creationId xmlns:a16="http://schemas.microsoft.com/office/drawing/2014/main" xmlns="" id="{596FA60B-9E91-4973-988C-9C6672F5E2AE}"/>
              </a:ext>
            </a:extLst>
          </p:cNvPr>
          <p:cNvSpPr>
            <a:spLocks noGrp="1"/>
          </p:cNvSpPr>
          <p:nvPr>
            <p:ph idx="1"/>
          </p:nvPr>
        </p:nvSpPr>
        <p:spPr>
          <a:xfrm>
            <a:off x="838200" y="1404730"/>
            <a:ext cx="10515600" cy="4772233"/>
          </a:xfrm>
        </p:spPr>
        <p:txBody>
          <a:bodyPr/>
          <a:lstStyle/>
          <a:p>
            <a:pPr marL="514350" indent="-514350">
              <a:buAutoNum type="arabicPeriod"/>
            </a:pPr>
            <a:r>
              <a:rPr lang="en-GB" dirty="0"/>
              <a:t>WHAT IS CORPORATE GOVERNANCE</a:t>
            </a:r>
          </a:p>
          <a:p>
            <a:pPr marL="514350" indent="-514350">
              <a:buAutoNum type="arabicPeriod"/>
            </a:pPr>
            <a:r>
              <a:rPr lang="en-GB" dirty="0"/>
              <a:t>BASIC SYMTOMS OF CORPORATE FAILURE</a:t>
            </a:r>
          </a:p>
          <a:p>
            <a:pPr marL="514350" indent="-514350">
              <a:buAutoNum type="arabicPeriod"/>
            </a:pPr>
            <a:r>
              <a:rPr lang="en-GB" dirty="0"/>
              <a:t>CAUSES OF CORPORATE FAILURE</a:t>
            </a:r>
          </a:p>
          <a:p>
            <a:pPr marL="514350" indent="-514350">
              <a:buAutoNum type="arabicPeriod"/>
            </a:pPr>
            <a:r>
              <a:rPr lang="en-GB" dirty="0"/>
              <a:t>CORPORATE GOVERNANCE (WHY IT IS OF CONCERN)</a:t>
            </a:r>
          </a:p>
          <a:p>
            <a:pPr marL="514350" indent="-514350">
              <a:buAutoNum type="arabicPeriod"/>
            </a:pPr>
            <a:r>
              <a:rPr lang="en-GB" dirty="0"/>
              <a:t>THE ROLE OF ACCOUNTANTS AND AUDITORS</a:t>
            </a:r>
          </a:p>
          <a:p>
            <a:pPr marL="514350" indent="-514350">
              <a:buAutoNum type="arabicPeriod"/>
            </a:pPr>
            <a:r>
              <a:rPr lang="en-GB" dirty="0"/>
              <a:t>SOME GOVERNANCE ISSUES</a:t>
            </a:r>
          </a:p>
          <a:p>
            <a:pPr marL="514350" indent="-514350">
              <a:buAutoNum type="arabicPeriod"/>
            </a:pPr>
            <a:r>
              <a:rPr lang="en-GB" dirty="0"/>
              <a:t>LEADERS IN CORPORATE FAILURE</a:t>
            </a:r>
          </a:p>
          <a:p>
            <a:pPr marL="514350" indent="-514350">
              <a:buAutoNum type="arabicPeriod"/>
            </a:pPr>
            <a:r>
              <a:rPr lang="en-GB" dirty="0"/>
              <a:t>RECOMMENDATIONS</a:t>
            </a:r>
          </a:p>
          <a:p>
            <a:pPr marL="514350" indent="-514350">
              <a:buAutoNum type="arabicPeriod"/>
            </a:pPr>
            <a:r>
              <a:rPr lang="en-GB" dirty="0"/>
              <a:t>CONCLUSION</a:t>
            </a:r>
          </a:p>
        </p:txBody>
      </p:sp>
      <p:sp>
        <p:nvSpPr>
          <p:cNvPr id="4" name="Slide Number Placeholder 3">
            <a:extLst>
              <a:ext uri="{FF2B5EF4-FFF2-40B4-BE49-F238E27FC236}">
                <a16:creationId xmlns:a16="http://schemas.microsoft.com/office/drawing/2014/main" xmlns="" id="{2DD27065-934C-4635-9E19-5EBB668356A5}"/>
              </a:ext>
            </a:extLst>
          </p:cNvPr>
          <p:cNvSpPr>
            <a:spLocks noGrp="1"/>
          </p:cNvSpPr>
          <p:nvPr>
            <p:ph type="sldNum" sz="quarter" idx="12"/>
          </p:nvPr>
        </p:nvSpPr>
        <p:spPr/>
        <p:txBody>
          <a:bodyPr/>
          <a:lstStyle/>
          <a:p>
            <a:fld id="{1AF0871D-372A-47AD-BC54-FFFFDFDF8B91}" type="slidenum">
              <a:rPr lang="en-GB" smtClean="0"/>
              <a:t>2</a:t>
            </a:fld>
            <a:endParaRPr lang="en-GB"/>
          </a:p>
        </p:txBody>
      </p:sp>
      <p:sp>
        <p:nvSpPr>
          <p:cNvPr id="5" name="Footer Placeholder 4">
            <a:extLst>
              <a:ext uri="{FF2B5EF4-FFF2-40B4-BE49-F238E27FC236}">
                <a16:creationId xmlns:a16="http://schemas.microsoft.com/office/drawing/2014/main" xmlns="" id="{8DF8DCE7-AB65-4660-94C4-961E27C57C21}"/>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917783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F5AC04-48A2-4362-97A2-01BCD6C95186}"/>
              </a:ext>
            </a:extLst>
          </p:cNvPr>
          <p:cNvSpPr>
            <a:spLocks noGrp="1"/>
          </p:cNvSpPr>
          <p:nvPr>
            <p:ph type="title"/>
          </p:nvPr>
        </p:nvSpPr>
        <p:spPr>
          <a:xfrm>
            <a:off x="838200" y="365126"/>
            <a:ext cx="10515600" cy="1066110"/>
          </a:xfrm>
        </p:spPr>
        <p:txBody>
          <a:bodyPr>
            <a:normAutofit fontScale="90000"/>
          </a:bodyPr>
          <a:lstStyle/>
          <a:p>
            <a:r>
              <a:rPr lang="en-GB" b="1" dirty="0">
                <a:latin typeface="+mn-lt"/>
              </a:rPr>
              <a:t>5.THE ROLE OF ACCOUNTANTS AND AUDITORS</a:t>
            </a:r>
          </a:p>
        </p:txBody>
      </p:sp>
      <p:sp>
        <p:nvSpPr>
          <p:cNvPr id="3" name="Content Placeholder 2">
            <a:extLst>
              <a:ext uri="{FF2B5EF4-FFF2-40B4-BE49-F238E27FC236}">
                <a16:creationId xmlns:a16="http://schemas.microsoft.com/office/drawing/2014/main" xmlns="" id="{F0128B91-67A7-4A0B-A0CC-E7198CE16805}"/>
              </a:ext>
            </a:extLst>
          </p:cNvPr>
          <p:cNvSpPr>
            <a:spLocks noGrp="1"/>
          </p:cNvSpPr>
          <p:nvPr>
            <p:ph idx="1"/>
          </p:nvPr>
        </p:nvSpPr>
        <p:spPr>
          <a:xfrm>
            <a:off x="838200" y="1431236"/>
            <a:ext cx="10515600" cy="4925114"/>
          </a:xfrm>
        </p:spPr>
        <p:txBody>
          <a:bodyPr>
            <a:normAutofit/>
          </a:bodyPr>
          <a:lstStyle/>
          <a:p>
            <a:r>
              <a:rPr lang="en-GB" dirty="0"/>
              <a:t>Performance and accountability have become vital elements in the corporate governance framework.</a:t>
            </a:r>
          </a:p>
          <a:p>
            <a:r>
              <a:rPr lang="en-GB" dirty="0"/>
              <a:t>Improving organisational performance and accountability with an eye on delivering more appropriate, </a:t>
            </a:r>
            <a:r>
              <a:rPr lang="en-GB" b="1" dirty="0"/>
              <a:t>efficient and effective public service </a:t>
            </a:r>
            <a:r>
              <a:rPr lang="en-GB" dirty="0"/>
              <a:t>is the hallmark of good governance.</a:t>
            </a:r>
          </a:p>
          <a:p>
            <a:pPr marL="0" indent="0">
              <a:buNone/>
            </a:pPr>
            <a:endParaRPr lang="en-GB" dirty="0"/>
          </a:p>
          <a:p>
            <a:r>
              <a:rPr lang="en-GB" dirty="0"/>
              <a:t>Accountability involves making </a:t>
            </a:r>
            <a:r>
              <a:rPr lang="en-GB" b="1" dirty="0"/>
              <a:t>ethical choices in accordance with personal, professional, organisational and societal norms and values</a:t>
            </a:r>
            <a:r>
              <a:rPr lang="en-GB" dirty="0"/>
              <a:t>.</a:t>
            </a:r>
          </a:p>
          <a:p>
            <a:r>
              <a:rPr lang="en-GB" dirty="0"/>
              <a:t>The ability to </a:t>
            </a:r>
            <a:r>
              <a:rPr lang="en-GB" b="1" dirty="0"/>
              <a:t>defend or account for performance </a:t>
            </a:r>
            <a:r>
              <a:rPr lang="en-GB" dirty="0"/>
              <a:t>according to some ethical framework is part of the accountability framework.</a:t>
            </a:r>
          </a:p>
        </p:txBody>
      </p:sp>
      <p:sp>
        <p:nvSpPr>
          <p:cNvPr id="4" name="Slide Number Placeholder 3">
            <a:extLst>
              <a:ext uri="{FF2B5EF4-FFF2-40B4-BE49-F238E27FC236}">
                <a16:creationId xmlns:a16="http://schemas.microsoft.com/office/drawing/2014/main" xmlns="" id="{FC75EAEC-418B-4048-8A75-2C63323049FA}"/>
              </a:ext>
            </a:extLst>
          </p:cNvPr>
          <p:cNvSpPr>
            <a:spLocks noGrp="1"/>
          </p:cNvSpPr>
          <p:nvPr>
            <p:ph type="sldNum" sz="quarter" idx="12"/>
          </p:nvPr>
        </p:nvSpPr>
        <p:spPr/>
        <p:txBody>
          <a:bodyPr/>
          <a:lstStyle/>
          <a:p>
            <a:fld id="{1AF0871D-372A-47AD-BC54-FFFFDFDF8B91}" type="slidenum">
              <a:rPr lang="en-GB" smtClean="0"/>
              <a:t>20</a:t>
            </a:fld>
            <a:endParaRPr lang="en-GB"/>
          </a:p>
        </p:txBody>
      </p:sp>
      <p:sp>
        <p:nvSpPr>
          <p:cNvPr id="5" name="Footer Placeholder 4">
            <a:extLst>
              <a:ext uri="{FF2B5EF4-FFF2-40B4-BE49-F238E27FC236}">
                <a16:creationId xmlns:a16="http://schemas.microsoft.com/office/drawing/2014/main" xmlns="" id="{D9E5E2E1-45AF-4A9D-84BE-46E2E751EF98}"/>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329691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F6564E-2959-4FF1-B208-E4864AC2BE6C}"/>
              </a:ext>
            </a:extLst>
          </p:cNvPr>
          <p:cNvSpPr>
            <a:spLocks noGrp="1"/>
          </p:cNvSpPr>
          <p:nvPr>
            <p:ph type="title"/>
          </p:nvPr>
        </p:nvSpPr>
        <p:spPr>
          <a:xfrm>
            <a:off x="838200" y="365125"/>
            <a:ext cx="10515600" cy="1132371"/>
          </a:xfrm>
        </p:spPr>
        <p:txBody>
          <a:bodyPr>
            <a:normAutofit fontScale="90000"/>
          </a:bodyPr>
          <a:lstStyle/>
          <a:p>
            <a:r>
              <a:rPr lang="en-GB" b="1" dirty="0">
                <a:latin typeface="+mn-lt"/>
              </a:rPr>
              <a:t>5.THE ROLE OF ACCOUNTANTS AND AUDITORS (Contd.)</a:t>
            </a:r>
            <a:endParaRPr lang="en-GB" dirty="0">
              <a:latin typeface="+mn-lt"/>
            </a:endParaRPr>
          </a:p>
        </p:txBody>
      </p:sp>
      <p:sp>
        <p:nvSpPr>
          <p:cNvPr id="3" name="Content Placeholder 2">
            <a:extLst>
              <a:ext uri="{FF2B5EF4-FFF2-40B4-BE49-F238E27FC236}">
                <a16:creationId xmlns:a16="http://schemas.microsoft.com/office/drawing/2014/main" xmlns="" id="{893CF400-E989-4D07-9891-88979AF49F49}"/>
              </a:ext>
            </a:extLst>
          </p:cNvPr>
          <p:cNvSpPr>
            <a:spLocks noGrp="1"/>
          </p:cNvSpPr>
          <p:nvPr>
            <p:ph idx="1"/>
          </p:nvPr>
        </p:nvSpPr>
        <p:spPr/>
        <p:txBody>
          <a:bodyPr/>
          <a:lstStyle/>
          <a:p>
            <a:r>
              <a:rPr lang="en-GB" dirty="0"/>
              <a:t>Accountability deals in the main, with mechanism of </a:t>
            </a:r>
            <a:r>
              <a:rPr lang="en-GB" b="1" dirty="0"/>
              <a:t>supervision</a:t>
            </a:r>
            <a:r>
              <a:rPr lang="en-GB" dirty="0"/>
              <a:t>, </a:t>
            </a:r>
            <a:r>
              <a:rPr lang="en-GB" b="1" dirty="0"/>
              <a:t>oversight</a:t>
            </a:r>
            <a:r>
              <a:rPr lang="en-GB" dirty="0"/>
              <a:t> and </a:t>
            </a:r>
            <a:r>
              <a:rPr lang="en-GB" b="1" dirty="0"/>
              <a:t>reporting to a higher authority </a:t>
            </a:r>
            <a:r>
              <a:rPr lang="en-GB" dirty="0"/>
              <a:t>in a hierarchical chain of command.</a:t>
            </a:r>
          </a:p>
          <a:p>
            <a:endParaRPr lang="en-GB" dirty="0"/>
          </a:p>
          <a:p>
            <a:endParaRPr lang="en-GB" dirty="0"/>
          </a:p>
          <a:p>
            <a:r>
              <a:rPr lang="en-GB" dirty="0"/>
              <a:t>Revolving around the issue of accountability is whether:</a:t>
            </a:r>
          </a:p>
        </p:txBody>
      </p:sp>
      <p:sp>
        <p:nvSpPr>
          <p:cNvPr id="4" name="Slide Number Placeholder 3">
            <a:extLst>
              <a:ext uri="{FF2B5EF4-FFF2-40B4-BE49-F238E27FC236}">
                <a16:creationId xmlns:a16="http://schemas.microsoft.com/office/drawing/2014/main" xmlns="" id="{3AF1F7CA-BB51-48C5-9FFC-C2FB86733FCF}"/>
              </a:ext>
            </a:extLst>
          </p:cNvPr>
          <p:cNvSpPr>
            <a:spLocks noGrp="1"/>
          </p:cNvSpPr>
          <p:nvPr>
            <p:ph type="sldNum" sz="quarter" idx="12"/>
          </p:nvPr>
        </p:nvSpPr>
        <p:spPr/>
        <p:txBody>
          <a:bodyPr/>
          <a:lstStyle/>
          <a:p>
            <a:fld id="{1AF0871D-372A-47AD-BC54-FFFFDFDF8B91}" type="slidenum">
              <a:rPr lang="en-GB" smtClean="0"/>
              <a:t>21</a:t>
            </a:fld>
            <a:endParaRPr lang="en-GB"/>
          </a:p>
        </p:txBody>
      </p:sp>
      <p:sp>
        <p:nvSpPr>
          <p:cNvPr id="5" name="Footer Placeholder 4">
            <a:extLst>
              <a:ext uri="{FF2B5EF4-FFF2-40B4-BE49-F238E27FC236}">
                <a16:creationId xmlns:a16="http://schemas.microsoft.com/office/drawing/2014/main" xmlns="" id="{41AF5BF2-3E3A-4EA5-947D-301CA6172504}"/>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940067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2AC0E2-DCF5-4EE0-92D9-FBEDC62EEC32}"/>
              </a:ext>
            </a:extLst>
          </p:cNvPr>
          <p:cNvSpPr>
            <a:spLocks noGrp="1"/>
          </p:cNvSpPr>
          <p:nvPr>
            <p:ph type="title"/>
          </p:nvPr>
        </p:nvSpPr>
        <p:spPr>
          <a:xfrm>
            <a:off x="838200" y="365126"/>
            <a:ext cx="10515600" cy="1105866"/>
          </a:xfrm>
        </p:spPr>
        <p:txBody>
          <a:bodyPr>
            <a:normAutofit fontScale="90000"/>
          </a:bodyPr>
          <a:lstStyle/>
          <a:p>
            <a:r>
              <a:rPr lang="en-GB" b="1" dirty="0">
                <a:latin typeface="+mn-lt"/>
              </a:rPr>
              <a:t>5.THE ROLE OF ACCOUNTANTS AND AUDITORS (Contd.)</a:t>
            </a:r>
            <a:endParaRPr lang="en-GB" dirty="0">
              <a:latin typeface="+mn-lt"/>
            </a:endParaRPr>
          </a:p>
        </p:txBody>
      </p:sp>
      <p:sp>
        <p:nvSpPr>
          <p:cNvPr id="3" name="Content Placeholder 2">
            <a:extLst>
              <a:ext uri="{FF2B5EF4-FFF2-40B4-BE49-F238E27FC236}">
                <a16:creationId xmlns:a16="http://schemas.microsoft.com/office/drawing/2014/main" xmlns="" id="{3E5E7A0A-295C-4A18-93AD-637C796F85FB}"/>
              </a:ext>
            </a:extLst>
          </p:cNvPr>
          <p:cNvSpPr>
            <a:spLocks noGrp="1"/>
          </p:cNvSpPr>
          <p:nvPr>
            <p:ph idx="1"/>
          </p:nvPr>
        </p:nvSpPr>
        <p:spPr>
          <a:xfrm>
            <a:off x="838200" y="1630016"/>
            <a:ext cx="10515600" cy="4726333"/>
          </a:xfrm>
        </p:spPr>
        <p:txBody>
          <a:bodyPr/>
          <a:lstStyle/>
          <a:p>
            <a:pPr>
              <a:buFont typeface="Wingdings" panose="05000000000000000000" pitchFamily="2" charset="2"/>
              <a:buChar char="v"/>
            </a:pPr>
            <a:r>
              <a:rPr lang="en-GB" dirty="0"/>
              <a:t>Appropriate </a:t>
            </a:r>
            <a:r>
              <a:rPr lang="en-GB" b="1" dirty="0"/>
              <a:t>rigorous reporting procedures </a:t>
            </a:r>
            <a:r>
              <a:rPr lang="en-GB" dirty="0"/>
              <a:t>or systems of </a:t>
            </a:r>
            <a:r>
              <a:rPr lang="en-GB" b="1" dirty="0"/>
              <a:t>internal checks and balances</a:t>
            </a:r>
            <a:r>
              <a:rPr lang="en-GB" dirty="0"/>
              <a:t> have been implemented;</a:t>
            </a:r>
          </a:p>
          <a:p>
            <a:pPr>
              <a:buFont typeface="Wingdings" panose="05000000000000000000" pitchFamily="2" charset="2"/>
              <a:buChar char="v"/>
            </a:pPr>
            <a:r>
              <a:rPr lang="en-GB" dirty="0"/>
              <a:t>Accurate, </a:t>
            </a:r>
            <a:r>
              <a:rPr lang="en-GB" b="1" dirty="0"/>
              <a:t>truthful and timely reports </a:t>
            </a:r>
            <a:r>
              <a:rPr lang="en-GB" dirty="0"/>
              <a:t>of actual performance have been filed with relevant authority regarding the mission, finances and operating structure of the organisation;</a:t>
            </a:r>
          </a:p>
          <a:p>
            <a:pPr>
              <a:buFont typeface="Wingdings" panose="05000000000000000000" pitchFamily="2" charset="2"/>
              <a:buChar char="v"/>
            </a:pPr>
            <a:r>
              <a:rPr lang="en-GB" dirty="0"/>
              <a:t>The organisation has </a:t>
            </a:r>
            <a:r>
              <a:rPr lang="en-GB" b="1" dirty="0"/>
              <a:t>accounted for the policies </a:t>
            </a:r>
            <a:r>
              <a:rPr lang="en-GB" dirty="0"/>
              <a:t>and activities of the body as required by the law; and,</a:t>
            </a:r>
          </a:p>
          <a:p>
            <a:pPr>
              <a:buFont typeface="Wingdings" panose="05000000000000000000" pitchFamily="2" charset="2"/>
              <a:buChar char="v"/>
            </a:pPr>
            <a:r>
              <a:rPr lang="en-GB" dirty="0"/>
              <a:t>The oversight authorities had sufficient resources and expertise to ask the right questions and pursue the right answers</a:t>
            </a:r>
          </a:p>
        </p:txBody>
      </p:sp>
      <p:sp>
        <p:nvSpPr>
          <p:cNvPr id="4" name="Slide Number Placeholder 3">
            <a:extLst>
              <a:ext uri="{FF2B5EF4-FFF2-40B4-BE49-F238E27FC236}">
                <a16:creationId xmlns:a16="http://schemas.microsoft.com/office/drawing/2014/main" xmlns="" id="{CE2A7275-773C-4DB6-A82A-A060447E5EDB}"/>
              </a:ext>
            </a:extLst>
          </p:cNvPr>
          <p:cNvSpPr>
            <a:spLocks noGrp="1"/>
          </p:cNvSpPr>
          <p:nvPr>
            <p:ph type="sldNum" sz="quarter" idx="12"/>
          </p:nvPr>
        </p:nvSpPr>
        <p:spPr/>
        <p:txBody>
          <a:bodyPr/>
          <a:lstStyle/>
          <a:p>
            <a:fld id="{1AF0871D-372A-47AD-BC54-FFFFDFDF8B91}" type="slidenum">
              <a:rPr lang="en-GB" smtClean="0"/>
              <a:t>22</a:t>
            </a:fld>
            <a:endParaRPr lang="en-GB"/>
          </a:p>
        </p:txBody>
      </p:sp>
      <p:sp>
        <p:nvSpPr>
          <p:cNvPr id="5" name="Footer Placeholder 4">
            <a:extLst>
              <a:ext uri="{FF2B5EF4-FFF2-40B4-BE49-F238E27FC236}">
                <a16:creationId xmlns:a16="http://schemas.microsoft.com/office/drawing/2014/main" xmlns="" id="{859BC1EB-78FE-4953-B195-F67EC892A4D5}"/>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530115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C8B59B-8C87-461E-97DC-9042C4FD50BE}"/>
              </a:ext>
            </a:extLst>
          </p:cNvPr>
          <p:cNvSpPr>
            <a:spLocks noGrp="1"/>
          </p:cNvSpPr>
          <p:nvPr>
            <p:ph type="title"/>
          </p:nvPr>
        </p:nvSpPr>
        <p:spPr>
          <a:xfrm>
            <a:off x="838200" y="365125"/>
            <a:ext cx="10515600" cy="1172127"/>
          </a:xfrm>
        </p:spPr>
        <p:txBody>
          <a:bodyPr>
            <a:normAutofit fontScale="90000"/>
          </a:bodyPr>
          <a:lstStyle/>
          <a:p>
            <a:r>
              <a:rPr lang="en-GB" b="1" dirty="0">
                <a:latin typeface="+mn-lt"/>
              </a:rPr>
              <a:t>5.THE ROLE OF ACCOUNTANTS AND AUDITORS (Contd.)</a:t>
            </a:r>
            <a:endParaRPr lang="en-GB" dirty="0">
              <a:latin typeface="+mn-lt"/>
            </a:endParaRPr>
          </a:p>
        </p:txBody>
      </p:sp>
      <p:sp>
        <p:nvSpPr>
          <p:cNvPr id="3" name="Content Placeholder 2">
            <a:extLst>
              <a:ext uri="{FF2B5EF4-FFF2-40B4-BE49-F238E27FC236}">
                <a16:creationId xmlns:a16="http://schemas.microsoft.com/office/drawing/2014/main" xmlns="" id="{9ED4C106-1310-479A-9A8F-807032B938C6}"/>
              </a:ext>
            </a:extLst>
          </p:cNvPr>
          <p:cNvSpPr>
            <a:spLocks noGrp="1"/>
          </p:cNvSpPr>
          <p:nvPr>
            <p:ph idx="1"/>
          </p:nvPr>
        </p:nvSpPr>
        <p:spPr/>
        <p:txBody>
          <a:bodyPr/>
          <a:lstStyle/>
          <a:p>
            <a:pPr>
              <a:buFont typeface="Wingdings" panose="05000000000000000000" pitchFamily="2" charset="2"/>
              <a:buChar char="v"/>
            </a:pPr>
            <a:r>
              <a:rPr lang="en-GB" dirty="0"/>
              <a:t>The need for good corporate governance is underlined by the necessity to </a:t>
            </a:r>
            <a:r>
              <a:rPr lang="en-GB" b="1" dirty="0"/>
              <a:t>protect and enhance shareholder value</a:t>
            </a:r>
            <a:r>
              <a:rPr lang="en-GB" dirty="0"/>
              <a:t>, meet the company’s obligations to employees, and secure the interests of all stakeholders in the corporate environment.</a:t>
            </a:r>
          </a:p>
          <a:p>
            <a:pPr>
              <a:buFont typeface="Wingdings" panose="05000000000000000000" pitchFamily="2" charset="2"/>
              <a:buChar char="v"/>
            </a:pPr>
            <a:r>
              <a:rPr lang="en-GB" dirty="0"/>
              <a:t>The goal is to </a:t>
            </a:r>
            <a:r>
              <a:rPr lang="en-GB" b="1" dirty="0"/>
              <a:t>guard against the kind of abuses</a:t>
            </a:r>
            <a:r>
              <a:rPr lang="en-GB" dirty="0"/>
              <a:t> that led to the corporate scandals and financial crises that threatened corporate relationships in the last decade.</a:t>
            </a:r>
          </a:p>
        </p:txBody>
      </p:sp>
      <p:sp>
        <p:nvSpPr>
          <p:cNvPr id="4" name="Slide Number Placeholder 3">
            <a:extLst>
              <a:ext uri="{FF2B5EF4-FFF2-40B4-BE49-F238E27FC236}">
                <a16:creationId xmlns:a16="http://schemas.microsoft.com/office/drawing/2014/main" xmlns="" id="{F1FFE0DA-B782-4041-87D6-927667A8B404}"/>
              </a:ext>
            </a:extLst>
          </p:cNvPr>
          <p:cNvSpPr>
            <a:spLocks noGrp="1"/>
          </p:cNvSpPr>
          <p:nvPr>
            <p:ph type="sldNum" sz="quarter" idx="12"/>
          </p:nvPr>
        </p:nvSpPr>
        <p:spPr/>
        <p:txBody>
          <a:bodyPr/>
          <a:lstStyle/>
          <a:p>
            <a:fld id="{1AF0871D-372A-47AD-BC54-FFFFDFDF8B91}" type="slidenum">
              <a:rPr lang="en-GB" smtClean="0"/>
              <a:t>23</a:t>
            </a:fld>
            <a:endParaRPr lang="en-GB"/>
          </a:p>
        </p:txBody>
      </p:sp>
      <p:sp>
        <p:nvSpPr>
          <p:cNvPr id="5" name="Footer Placeholder 4">
            <a:extLst>
              <a:ext uri="{FF2B5EF4-FFF2-40B4-BE49-F238E27FC236}">
                <a16:creationId xmlns:a16="http://schemas.microsoft.com/office/drawing/2014/main" xmlns="" id="{F93F95A4-B44A-4AF4-A70B-E165446F8795}"/>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2004174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0D5D68-E452-4D71-AC88-2E73404DB32C}"/>
              </a:ext>
            </a:extLst>
          </p:cNvPr>
          <p:cNvSpPr>
            <a:spLocks noGrp="1"/>
          </p:cNvSpPr>
          <p:nvPr>
            <p:ph type="title"/>
          </p:nvPr>
        </p:nvSpPr>
        <p:spPr>
          <a:xfrm>
            <a:off x="838200" y="365126"/>
            <a:ext cx="10515600" cy="1119118"/>
          </a:xfrm>
        </p:spPr>
        <p:txBody>
          <a:bodyPr>
            <a:normAutofit/>
          </a:bodyPr>
          <a:lstStyle/>
          <a:p>
            <a:r>
              <a:rPr lang="en-GB" b="1" dirty="0">
                <a:latin typeface="+mn-lt"/>
              </a:rPr>
              <a:t>6. SOME GOVERNANCE ISSUES - STRUCTURE</a:t>
            </a:r>
          </a:p>
        </p:txBody>
      </p:sp>
      <p:sp>
        <p:nvSpPr>
          <p:cNvPr id="3" name="Content Placeholder 2">
            <a:extLst>
              <a:ext uri="{FF2B5EF4-FFF2-40B4-BE49-F238E27FC236}">
                <a16:creationId xmlns:a16="http://schemas.microsoft.com/office/drawing/2014/main" xmlns="" id="{1D98D234-4F37-4692-87C5-3A8E6E34BFEE}"/>
              </a:ext>
            </a:extLst>
          </p:cNvPr>
          <p:cNvSpPr>
            <a:spLocks noGrp="1"/>
          </p:cNvSpPr>
          <p:nvPr>
            <p:ph idx="1"/>
          </p:nvPr>
        </p:nvSpPr>
        <p:spPr/>
        <p:txBody>
          <a:bodyPr/>
          <a:lstStyle/>
          <a:p>
            <a:pPr algn="just"/>
            <a:r>
              <a:rPr lang="en-GB" dirty="0"/>
              <a:t>Inadequate governance structures, e.g. lack of board committee or committees consisting of a single member</a:t>
            </a:r>
          </a:p>
          <a:p>
            <a:pPr algn="just"/>
            <a:r>
              <a:rPr lang="en-GB" dirty="0"/>
              <a:t>Inadequate resources to support Board work –</a:t>
            </a:r>
          </a:p>
          <a:p>
            <a:pPr lvl="1" algn="just">
              <a:lnSpc>
                <a:spcPct val="150000"/>
              </a:lnSpc>
              <a:buFont typeface="Wingdings" panose="05000000000000000000" pitchFamily="2" charset="2"/>
              <a:buChar char="Ø"/>
            </a:pPr>
            <a:r>
              <a:rPr lang="en-GB" dirty="0"/>
              <a:t>Remuneration</a:t>
            </a:r>
          </a:p>
          <a:p>
            <a:pPr lvl="1" algn="just">
              <a:lnSpc>
                <a:spcPct val="150000"/>
              </a:lnSpc>
              <a:buFont typeface="Wingdings" panose="05000000000000000000" pitchFamily="2" charset="2"/>
              <a:buChar char="Ø"/>
            </a:pPr>
            <a:r>
              <a:rPr lang="en-GB" dirty="0"/>
              <a:t>Insuring directors’ risk</a:t>
            </a:r>
          </a:p>
          <a:p>
            <a:pPr lvl="1" algn="just">
              <a:buFont typeface="Wingdings" panose="05000000000000000000" pitchFamily="2" charset="2"/>
              <a:buChar char="Ø"/>
            </a:pPr>
            <a:endParaRPr lang="en-GB" dirty="0"/>
          </a:p>
          <a:p>
            <a:pPr algn="just"/>
            <a:r>
              <a:rPr lang="en-GB" dirty="0"/>
              <a:t>Management resisting Board.</a:t>
            </a:r>
          </a:p>
          <a:p>
            <a:pPr algn="just"/>
            <a:r>
              <a:rPr lang="en-GB" dirty="0"/>
              <a:t>The high cost of governance</a:t>
            </a:r>
          </a:p>
          <a:p>
            <a:pPr lvl="1">
              <a:buFont typeface="Wingdings" panose="05000000000000000000" pitchFamily="2" charset="2"/>
              <a:buChar char="Ø"/>
            </a:pPr>
            <a:endParaRPr lang="en-GB" dirty="0"/>
          </a:p>
        </p:txBody>
      </p:sp>
      <p:sp>
        <p:nvSpPr>
          <p:cNvPr id="4" name="Slide Number Placeholder 3">
            <a:extLst>
              <a:ext uri="{FF2B5EF4-FFF2-40B4-BE49-F238E27FC236}">
                <a16:creationId xmlns:a16="http://schemas.microsoft.com/office/drawing/2014/main" xmlns="" id="{66BDAD24-F893-4D99-8A22-029EB2C7CAE6}"/>
              </a:ext>
            </a:extLst>
          </p:cNvPr>
          <p:cNvSpPr>
            <a:spLocks noGrp="1"/>
          </p:cNvSpPr>
          <p:nvPr>
            <p:ph type="sldNum" sz="quarter" idx="12"/>
          </p:nvPr>
        </p:nvSpPr>
        <p:spPr/>
        <p:txBody>
          <a:bodyPr/>
          <a:lstStyle/>
          <a:p>
            <a:fld id="{1AF0871D-372A-47AD-BC54-FFFFDFDF8B91}" type="slidenum">
              <a:rPr lang="en-GB" smtClean="0"/>
              <a:t>24</a:t>
            </a:fld>
            <a:endParaRPr lang="en-GB"/>
          </a:p>
        </p:txBody>
      </p:sp>
      <p:sp>
        <p:nvSpPr>
          <p:cNvPr id="5" name="Footer Placeholder 4">
            <a:extLst>
              <a:ext uri="{FF2B5EF4-FFF2-40B4-BE49-F238E27FC236}">
                <a16:creationId xmlns:a16="http://schemas.microsoft.com/office/drawing/2014/main" xmlns="" id="{79807A7A-1038-4DE2-B7FC-81E9B7C14BE2}"/>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2431477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E81557-7C44-4DDF-9818-6AEF7A1FA9F1}"/>
              </a:ext>
            </a:extLst>
          </p:cNvPr>
          <p:cNvSpPr>
            <a:spLocks noGrp="1"/>
          </p:cNvSpPr>
          <p:nvPr>
            <p:ph type="title"/>
          </p:nvPr>
        </p:nvSpPr>
        <p:spPr>
          <a:xfrm>
            <a:off x="838200" y="365125"/>
            <a:ext cx="10515600" cy="1013101"/>
          </a:xfrm>
        </p:spPr>
        <p:txBody>
          <a:bodyPr>
            <a:normAutofit fontScale="90000"/>
          </a:bodyPr>
          <a:lstStyle/>
          <a:p>
            <a:pPr algn="just"/>
            <a:r>
              <a:rPr lang="en-GB" sz="4000" b="1" dirty="0">
                <a:latin typeface="+mn-lt"/>
              </a:rPr>
              <a:t>6. SOME GOVERNANCE ISSUES – NON-INDEPENDENCE</a:t>
            </a:r>
          </a:p>
        </p:txBody>
      </p:sp>
      <p:sp>
        <p:nvSpPr>
          <p:cNvPr id="3" name="Content Placeholder 2">
            <a:extLst>
              <a:ext uri="{FF2B5EF4-FFF2-40B4-BE49-F238E27FC236}">
                <a16:creationId xmlns:a16="http://schemas.microsoft.com/office/drawing/2014/main" xmlns="" id="{29CE685B-A5ED-450F-B936-16ACB9E15361}"/>
              </a:ext>
            </a:extLst>
          </p:cNvPr>
          <p:cNvSpPr>
            <a:spLocks noGrp="1"/>
          </p:cNvSpPr>
          <p:nvPr>
            <p:ph idx="1"/>
          </p:nvPr>
        </p:nvSpPr>
        <p:spPr>
          <a:xfrm>
            <a:off x="838200" y="1378226"/>
            <a:ext cx="10515600" cy="4798737"/>
          </a:xfrm>
        </p:spPr>
        <p:txBody>
          <a:bodyPr>
            <a:normAutofit/>
          </a:bodyPr>
          <a:lstStyle/>
          <a:p>
            <a:pPr algn="just"/>
            <a:r>
              <a:rPr lang="en-GB" dirty="0"/>
              <a:t>Non-independence board and audit committee members, e.g. where CEO fulfilled multiple roles in various committees</a:t>
            </a:r>
          </a:p>
          <a:p>
            <a:pPr algn="just"/>
            <a:r>
              <a:rPr lang="en-GB" dirty="0"/>
              <a:t>Non Existence of the Nomination Committee</a:t>
            </a:r>
          </a:p>
          <a:p>
            <a:pPr algn="just"/>
            <a:r>
              <a:rPr lang="en-GB" dirty="0"/>
              <a:t>CEOs agreeing to organise Board meeting only if they are paid sitting allowance</a:t>
            </a:r>
          </a:p>
          <a:p>
            <a:pPr marL="0" indent="0" algn="just">
              <a:buNone/>
            </a:pPr>
            <a:endParaRPr lang="en-GB" dirty="0"/>
          </a:p>
          <a:p>
            <a:pPr marL="0" indent="0" algn="just">
              <a:buNone/>
            </a:pPr>
            <a:endParaRPr lang="en-GB" dirty="0"/>
          </a:p>
          <a:p>
            <a:pPr algn="just"/>
            <a:r>
              <a:rPr lang="en-GB" dirty="0"/>
              <a:t>The Accountant to act as consultant to Board and ensure the right structures are in place</a:t>
            </a:r>
          </a:p>
        </p:txBody>
      </p:sp>
      <p:sp>
        <p:nvSpPr>
          <p:cNvPr id="4" name="Slide Number Placeholder 3">
            <a:extLst>
              <a:ext uri="{FF2B5EF4-FFF2-40B4-BE49-F238E27FC236}">
                <a16:creationId xmlns:a16="http://schemas.microsoft.com/office/drawing/2014/main" xmlns="" id="{D5DF3CCA-5899-452D-9449-8AEC2F82B9BD}"/>
              </a:ext>
            </a:extLst>
          </p:cNvPr>
          <p:cNvSpPr>
            <a:spLocks noGrp="1"/>
          </p:cNvSpPr>
          <p:nvPr>
            <p:ph type="sldNum" sz="quarter" idx="12"/>
          </p:nvPr>
        </p:nvSpPr>
        <p:spPr/>
        <p:txBody>
          <a:bodyPr/>
          <a:lstStyle/>
          <a:p>
            <a:fld id="{1AF0871D-372A-47AD-BC54-FFFFDFDF8B91}" type="slidenum">
              <a:rPr lang="en-GB" smtClean="0"/>
              <a:t>25</a:t>
            </a:fld>
            <a:endParaRPr lang="en-GB"/>
          </a:p>
        </p:txBody>
      </p:sp>
      <p:sp>
        <p:nvSpPr>
          <p:cNvPr id="5" name="Footer Placeholder 4">
            <a:extLst>
              <a:ext uri="{FF2B5EF4-FFF2-40B4-BE49-F238E27FC236}">
                <a16:creationId xmlns:a16="http://schemas.microsoft.com/office/drawing/2014/main" xmlns="" id="{E069AEBD-2EAF-437D-85D7-744FE0EB9C79}"/>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630545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0E48D7-BE18-4061-913C-E032AEBF2D0C}"/>
              </a:ext>
            </a:extLst>
          </p:cNvPr>
          <p:cNvSpPr>
            <a:spLocks noGrp="1"/>
          </p:cNvSpPr>
          <p:nvPr>
            <p:ph type="title"/>
          </p:nvPr>
        </p:nvSpPr>
        <p:spPr>
          <a:xfrm>
            <a:off x="838200" y="365125"/>
            <a:ext cx="10515600" cy="867327"/>
          </a:xfrm>
        </p:spPr>
        <p:txBody>
          <a:bodyPr>
            <a:normAutofit fontScale="90000"/>
          </a:bodyPr>
          <a:lstStyle/>
          <a:p>
            <a:r>
              <a:rPr lang="en-GB" b="1" dirty="0">
                <a:latin typeface="+mn-lt"/>
              </a:rPr>
              <a:t>6. SOME GOVERNANCE ISSUES - QUALIFICATION</a:t>
            </a:r>
          </a:p>
        </p:txBody>
      </p:sp>
      <p:sp>
        <p:nvSpPr>
          <p:cNvPr id="3" name="Content Placeholder 2">
            <a:extLst>
              <a:ext uri="{FF2B5EF4-FFF2-40B4-BE49-F238E27FC236}">
                <a16:creationId xmlns:a16="http://schemas.microsoft.com/office/drawing/2014/main" xmlns="" id="{C8A7A3FA-5D0D-4AF6-A1F9-280BC5B3C6FF}"/>
              </a:ext>
            </a:extLst>
          </p:cNvPr>
          <p:cNvSpPr>
            <a:spLocks noGrp="1"/>
          </p:cNvSpPr>
          <p:nvPr>
            <p:ph idx="1"/>
          </p:nvPr>
        </p:nvSpPr>
        <p:spPr>
          <a:xfrm>
            <a:off x="838200" y="1417984"/>
            <a:ext cx="10515600" cy="4758980"/>
          </a:xfrm>
        </p:spPr>
        <p:txBody>
          <a:bodyPr>
            <a:normAutofit/>
          </a:bodyPr>
          <a:lstStyle/>
          <a:p>
            <a:pPr algn="just"/>
            <a:r>
              <a:rPr lang="en-GB" sz="3200" dirty="0"/>
              <a:t>Inappropriately qualified members, e.g. family and friend holding board positions – </a:t>
            </a:r>
            <a:r>
              <a:rPr lang="en-GB" sz="3200" dirty="0">
                <a:solidFill>
                  <a:srgbClr val="FF0000"/>
                </a:solidFill>
              </a:rPr>
              <a:t>Unibank/Royal Bank</a:t>
            </a:r>
            <a:r>
              <a:rPr lang="en-GB" sz="3200" dirty="0"/>
              <a:t> Composition?</a:t>
            </a:r>
          </a:p>
          <a:p>
            <a:pPr algn="just"/>
            <a:r>
              <a:rPr lang="en-GB" sz="3200" dirty="0"/>
              <a:t>Board members not reading Board Papers before meeting</a:t>
            </a:r>
          </a:p>
          <a:p>
            <a:pPr algn="just"/>
            <a:r>
              <a:rPr lang="en-GB" sz="3200" dirty="0"/>
              <a:t>Board member not appreciating the core business and the risk</a:t>
            </a:r>
          </a:p>
          <a:p>
            <a:pPr algn="just"/>
            <a:r>
              <a:rPr lang="en-GB" sz="3200" dirty="0"/>
              <a:t>Audit committee members not having appropriate accounting and financial qualification qualifications or experience to analyse key business transactions –</a:t>
            </a:r>
          </a:p>
          <a:p>
            <a:pPr algn="just"/>
            <a:r>
              <a:rPr lang="en-GB" sz="3200" dirty="0"/>
              <a:t>Good accountants shying away from Boards? </a:t>
            </a:r>
            <a:r>
              <a:rPr lang="en-GB" sz="3200" dirty="0">
                <a:solidFill>
                  <a:srgbClr val="FF0000"/>
                </a:solidFill>
              </a:rPr>
              <a:t>Case of PKK</a:t>
            </a:r>
            <a:r>
              <a:rPr lang="en-GB" sz="3200" dirty="0"/>
              <a:t>?</a:t>
            </a:r>
          </a:p>
        </p:txBody>
      </p:sp>
      <p:sp>
        <p:nvSpPr>
          <p:cNvPr id="4" name="Slide Number Placeholder 3">
            <a:extLst>
              <a:ext uri="{FF2B5EF4-FFF2-40B4-BE49-F238E27FC236}">
                <a16:creationId xmlns:a16="http://schemas.microsoft.com/office/drawing/2014/main" xmlns="" id="{145CBE68-DCEC-4237-A3B1-EE1EF29A2423}"/>
              </a:ext>
            </a:extLst>
          </p:cNvPr>
          <p:cNvSpPr>
            <a:spLocks noGrp="1"/>
          </p:cNvSpPr>
          <p:nvPr>
            <p:ph type="sldNum" sz="quarter" idx="12"/>
          </p:nvPr>
        </p:nvSpPr>
        <p:spPr/>
        <p:txBody>
          <a:bodyPr/>
          <a:lstStyle/>
          <a:p>
            <a:fld id="{1AF0871D-372A-47AD-BC54-FFFFDFDF8B91}" type="slidenum">
              <a:rPr lang="en-GB" smtClean="0"/>
              <a:t>26</a:t>
            </a:fld>
            <a:endParaRPr lang="en-GB"/>
          </a:p>
        </p:txBody>
      </p:sp>
      <p:sp>
        <p:nvSpPr>
          <p:cNvPr id="5" name="Footer Placeholder 4">
            <a:extLst>
              <a:ext uri="{FF2B5EF4-FFF2-40B4-BE49-F238E27FC236}">
                <a16:creationId xmlns:a16="http://schemas.microsoft.com/office/drawing/2014/main" xmlns="" id="{387EA3DE-1EF8-426C-8BE1-F0E65B9AD2D1}"/>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634161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559C7-3A40-426A-A928-B93030D7691E}"/>
              </a:ext>
            </a:extLst>
          </p:cNvPr>
          <p:cNvSpPr>
            <a:spLocks noGrp="1"/>
          </p:cNvSpPr>
          <p:nvPr>
            <p:ph type="title"/>
          </p:nvPr>
        </p:nvSpPr>
        <p:spPr>
          <a:xfrm>
            <a:off x="838200" y="365125"/>
            <a:ext cx="10515600" cy="734805"/>
          </a:xfrm>
        </p:spPr>
        <p:txBody>
          <a:bodyPr>
            <a:normAutofit fontScale="90000"/>
          </a:bodyPr>
          <a:lstStyle/>
          <a:p>
            <a:r>
              <a:rPr lang="en-GB" b="1" dirty="0">
                <a:latin typeface="+mn-lt"/>
              </a:rPr>
              <a:t>6. SOME GOVERNANCE ISSUES - IGNORANCE</a:t>
            </a:r>
          </a:p>
        </p:txBody>
      </p:sp>
      <p:sp>
        <p:nvSpPr>
          <p:cNvPr id="3" name="Content Placeholder 2">
            <a:extLst>
              <a:ext uri="{FF2B5EF4-FFF2-40B4-BE49-F238E27FC236}">
                <a16:creationId xmlns:a16="http://schemas.microsoft.com/office/drawing/2014/main" xmlns="" id="{61D7B811-B9DC-4F57-A716-BD113AFAC8F3}"/>
              </a:ext>
            </a:extLst>
          </p:cNvPr>
          <p:cNvSpPr>
            <a:spLocks noGrp="1"/>
          </p:cNvSpPr>
          <p:nvPr>
            <p:ph idx="1"/>
          </p:nvPr>
        </p:nvSpPr>
        <p:spPr>
          <a:xfrm>
            <a:off x="838200" y="1205948"/>
            <a:ext cx="10515600" cy="5150402"/>
          </a:xfrm>
        </p:spPr>
        <p:txBody>
          <a:bodyPr>
            <a:normAutofit lnSpcReduction="10000"/>
          </a:bodyPr>
          <a:lstStyle/>
          <a:p>
            <a:pPr algn="just"/>
            <a:r>
              <a:rPr lang="en-GB" dirty="0"/>
              <a:t>Ignorance by auditors, regulators, analysts etc of the financial results and </a:t>
            </a:r>
            <a:r>
              <a:rPr lang="en-GB" dirty="0">
                <a:solidFill>
                  <a:srgbClr val="FF0000"/>
                </a:solidFill>
              </a:rPr>
              <a:t>red flags</a:t>
            </a:r>
            <a:r>
              <a:rPr lang="en-GB" dirty="0"/>
              <a:t>: CAPUT, UNI –</a:t>
            </a:r>
          </a:p>
          <a:p>
            <a:pPr lvl="1" algn="just"/>
            <a:r>
              <a:rPr lang="en-GB" dirty="0"/>
              <a:t>UT winning awards,</a:t>
            </a:r>
          </a:p>
          <a:p>
            <a:pPr lvl="1" algn="just"/>
            <a:r>
              <a:rPr lang="en-GB" dirty="0"/>
              <a:t>Owners cashing out and what happened next?</a:t>
            </a:r>
          </a:p>
          <a:p>
            <a:pPr lvl="1" algn="just"/>
            <a:r>
              <a:rPr lang="en-GB" dirty="0"/>
              <a:t>UT’s not publishing accounts</a:t>
            </a:r>
          </a:p>
          <a:p>
            <a:pPr lvl="1" algn="just"/>
            <a:r>
              <a:rPr lang="en-GB" dirty="0"/>
              <a:t>Capital winning awards?</a:t>
            </a:r>
          </a:p>
          <a:p>
            <a:pPr lvl="1" algn="just"/>
            <a:r>
              <a:rPr lang="en-GB" dirty="0"/>
              <a:t>Capital’s Intense advertisement</a:t>
            </a:r>
          </a:p>
          <a:p>
            <a:pPr lvl="1" algn="just"/>
            <a:r>
              <a:rPr lang="en-GB" dirty="0"/>
              <a:t>Uni and Capital sponsoring football?</a:t>
            </a:r>
          </a:p>
          <a:p>
            <a:pPr lvl="1" algn="just"/>
            <a:r>
              <a:rPr lang="en-GB" dirty="0"/>
              <a:t>Analyst reading political meaning instead Board failures</a:t>
            </a:r>
          </a:p>
          <a:p>
            <a:pPr lvl="1" algn="just"/>
            <a:r>
              <a:rPr lang="en-GB" dirty="0"/>
              <a:t>Auditors giving clean bill of health? </a:t>
            </a:r>
            <a:r>
              <a:rPr lang="en-GB" b="1" u="sng" dirty="0"/>
              <a:t>Unibank 2016</a:t>
            </a:r>
          </a:p>
          <a:p>
            <a:pPr algn="just"/>
            <a:r>
              <a:rPr lang="en-GB" dirty="0"/>
              <a:t>Some members of governance structures are not aware of the onerous positions that they hold and the full extent of the responsibility and accountability ascribed to them.</a:t>
            </a:r>
          </a:p>
        </p:txBody>
      </p:sp>
      <p:sp>
        <p:nvSpPr>
          <p:cNvPr id="4" name="Slide Number Placeholder 3">
            <a:extLst>
              <a:ext uri="{FF2B5EF4-FFF2-40B4-BE49-F238E27FC236}">
                <a16:creationId xmlns:a16="http://schemas.microsoft.com/office/drawing/2014/main" xmlns="" id="{B86540B3-5721-4E1A-9078-E7EE67EF99C8}"/>
              </a:ext>
            </a:extLst>
          </p:cNvPr>
          <p:cNvSpPr>
            <a:spLocks noGrp="1"/>
          </p:cNvSpPr>
          <p:nvPr>
            <p:ph type="sldNum" sz="quarter" idx="12"/>
          </p:nvPr>
        </p:nvSpPr>
        <p:spPr/>
        <p:txBody>
          <a:bodyPr/>
          <a:lstStyle/>
          <a:p>
            <a:fld id="{1AF0871D-372A-47AD-BC54-FFFFDFDF8B91}" type="slidenum">
              <a:rPr lang="en-GB" smtClean="0"/>
              <a:t>27</a:t>
            </a:fld>
            <a:endParaRPr lang="en-GB"/>
          </a:p>
        </p:txBody>
      </p:sp>
      <p:sp>
        <p:nvSpPr>
          <p:cNvPr id="5" name="Footer Placeholder 4">
            <a:extLst>
              <a:ext uri="{FF2B5EF4-FFF2-40B4-BE49-F238E27FC236}">
                <a16:creationId xmlns:a16="http://schemas.microsoft.com/office/drawing/2014/main" xmlns="" id="{777191EA-B183-44AF-A89D-6AD3D3F3F539}"/>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276695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121C08-873F-44EB-BA1B-5F2C1FFC48D3}"/>
              </a:ext>
            </a:extLst>
          </p:cNvPr>
          <p:cNvSpPr>
            <a:spLocks noGrp="1"/>
          </p:cNvSpPr>
          <p:nvPr>
            <p:ph type="title"/>
          </p:nvPr>
        </p:nvSpPr>
        <p:spPr>
          <a:xfrm>
            <a:off x="838200" y="365125"/>
            <a:ext cx="10515600" cy="973345"/>
          </a:xfrm>
        </p:spPr>
        <p:txBody>
          <a:bodyPr>
            <a:normAutofit fontScale="90000"/>
          </a:bodyPr>
          <a:lstStyle/>
          <a:p>
            <a:r>
              <a:rPr lang="en-GB" b="1" dirty="0">
                <a:latin typeface="+mn-lt"/>
              </a:rPr>
              <a:t>6. SOME GOVERNANCE ISSUES – IGNORANCE</a:t>
            </a:r>
            <a:br>
              <a:rPr lang="en-GB" b="1" dirty="0">
                <a:latin typeface="+mn-lt"/>
              </a:rPr>
            </a:br>
            <a:r>
              <a:rPr lang="en-GB" sz="2400" b="1" dirty="0">
                <a:latin typeface="+mn-lt"/>
              </a:rPr>
              <a:t>STATEMENT OF DIRECTORS’ RESPONSIBILITIES</a:t>
            </a:r>
            <a:endParaRPr lang="en-GB" b="1" dirty="0">
              <a:latin typeface="+mn-lt"/>
            </a:endParaRPr>
          </a:p>
        </p:txBody>
      </p:sp>
      <p:sp>
        <p:nvSpPr>
          <p:cNvPr id="3" name="Content Placeholder 2">
            <a:extLst>
              <a:ext uri="{FF2B5EF4-FFF2-40B4-BE49-F238E27FC236}">
                <a16:creationId xmlns:a16="http://schemas.microsoft.com/office/drawing/2014/main" xmlns="" id="{3D9CF4DE-04DA-4C73-8B58-87A889EEAFFD}"/>
              </a:ext>
            </a:extLst>
          </p:cNvPr>
          <p:cNvSpPr>
            <a:spLocks noGrp="1"/>
          </p:cNvSpPr>
          <p:nvPr>
            <p:ph idx="1"/>
          </p:nvPr>
        </p:nvSpPr>
        <p:spPr>
          <a:xfrm>
            <a:off x="838200" y="1789043"/>
            <a:ext cx="10515600" cy="4387920"/>
          </a:xfrm>
        </p:spPr>
        <p:txBody>
          <a:bodyPr/>
          <a:lstStyle/>
          <a:p>
            <a:pPr algn="just"/>
            <a:r>
              <a:rPr lang="en-GB" dirty="0"/>
              <a:t>The Directors are </a:t>
            </a:r>
            <a:r>
              <a:rPr lang="en-GB" b="1" dirty="0"/>
              <a:t>responsible for the preparation</a:t>
            </a:r>
            <a:r>
              <a:rPr lang="en-GB" dirty="0"/>
              <a:t> of Financial Statements for each financial year, which give a </a:t>
            </a:r>
            <a:r>
              <a:rPr lang="en-GB" b="1" dirty="0"/>
              <a:t>true and fair view </a:t>
            </a:r>
            <a:r>
              <a:rPr lang="en-GB" dirty="0"/>
              <a:t>of the state of affairs of the Company and the Statement of Comprehensive Income and Statement of Cash Flows for that period.</a:t>
            </a:r>
          </a:p>
          <a:p>
            <a:pPr algn="just"/>
            <a:r>
              <a:rPr lang="en-GB" dirty="0"/>
              <a:t>The Directors are responsible for ensuring that the Company </a:t>
            </a:r>
            <a:r>
              <a:rPr lang="en-GB" b="1" dirty="0"/>
              <a:t>keeps proper accounting records</a:t>
            </a:r>
            <a:r>
              <a:rPr lang="en-GB" dirty="0"/>
              <a:t> that disclose with </a:t>
            </a:r>
            <a:r>
              <a:rPr lang="en-GB" b="1" dirty="0"/>
              <a:t>reasonable accuracy</a:t>
            </a:r>
            <a:r>
              <a:rPr lang="en-GB" dirty="0"/>
              <a:t>, at any time, the financial position of the Company.</a:t>
            </a:r>
          </a:p>
          <a:p>
            <a:pPr algn="just"/>
            <a:r>
              <a:rPr lang="en-GB" dirty="0"/>
              <a:t>The Directors are also responsible for </a:t>
            </a:r>
            <a:r>
              <a:rPr lang="en-GB" b="1" dirty="0"/>
              <a:t>safeguarding the assets </a:t>
            </a:r>
            <a:r>
              <a:rPr lang="en-GB" dirty="0"/>
              <a:t>of the Company and taking reasonable steps for the </a:t>
            </a:r>
            <a:r>
              <a:rPr lang="en-GB" b="1" dirty="0"/>
              <a:t>prevention and detection of fraud and other irregularities. </a:t>
            </a:r>
          </a:p>
        </p:txBody>
      </p:sp>
      <p:sp>
        <p:nvSpPr>
          <p:cNvPr id="4" name="Slide Number Placeholder 3">
            <a:extLst>
              <a:ext uri="{FF2B5EF4-FFF2-40B4-BE49-F238E27FC236}">
                <a16:creationId xmlns:a16="http://schemas.microsoft.com/office/drawing/2014/main" xmlns="" id="{201AAD0D-7890-43F2-8C6D-D96D9CD5BE04}"/>
              </a:ext>
            </a:extLst>
          </p:cNvPr>
          <p:cNvSpPr>
            <a:spLocks noGrp="1"/>
          </p:cNvSpPr>
          <p:nvPr>
            <p:ph type="sldNum" sz="quarter" idx="12"/>
          </p:nvPr>
        </p:nvSpPr>
        <p:spPr/>
        <p:txBody>
          <a:bodyPr/>
          <a:lstStyle/>
          <a:p>
            <a:fld id="{1AF0871D-372A-47AD-BC54-FFFFDFDF8B91}" type="slidenum">
              <a:rPr lang="en-GB" smtClean="0"/>
              <a:t>28</a:t>
            </a:fld>
            <a:endParaRPr lang="en-GB"/>
          </a:p>
        </p:txBody>
      </p:sp>
      <p:sp>
        <p:nvSpPr>
          <p:cNvPr id="5" name="Footer Placeholder 4">
            <a:extLst>
              <a:ext uri="{FF2B5EF4-FFF2-40B4-BE49-F238E27FC236}">
                <a16:creationId xmlns:a16="http://schemas.microsoft.com/office/drawing/2014/main" xmlns="" id="{2ED7B811-8D6D-464F-AD31-BE8995C49E16}"/>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944502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63806D-8A99-4801-9156-46D8B28936F9}"/>
              </a:ext>
            </a:extLst>
          </p:cNvPr>
          <p:cNvSpPr>
            <a:spLocks noGrp="1"/>
          </p:cNvSpPr>
          <p:nvPr>
            <p:ph type="title"/>
          </p:nvPr>
        </p:nvSpPr>
        <p:spPr>
          <a:xfrm>
            <a:off x="838200" y="365126"/>
            <a:ext cx="10515600" cy="807210"/>
          </a:xfrm>
        </p:spPr>
        <p:txBody>
          <a:bodyPr>
            <a:normAutofit fontScale="90000"/>
          </a:bodyPr>
          <a:lstStyle/>
          <a:p>
            <a:r>
              <a:rPr lang="en-GB" b="1" dirty="0">
                <a:latin typeface="+mn-lt"/>
              </a:rPr>
              <a:t>6. SOME GOVERNANCE ISSUES - UNDERMINING</a:t>
            </a:r>
          </a:p>
        </p:txBody>
      </p:sp>
      <p:sp>
        <p:nvSpPr>
          <p:cNvPr id="3" name="Content Placeholder 2">
            <a:extLst>
              <a:ext uri="{FF2B5EF4-FFF2-40B4-BE49-F238E27FC236}">
                <a16:creationId xmlns:a16="http://schemas.microsoft.com/office/drawing/2014/main" xmlns="" id="{2EE622E9-0106-4B7F-BB14-D4E84B1E203F}"/>
              </a:ext>
            </a:extLst>
          </p:cNvPr>
          <p:cNvSpPr>
            <a:spLocks noGrp="1"/>
          </p:cNvSpPr>
          <p:nvPr>
            <p:ph idx="1"/>
          </p:nvPr>
        </p:nvSpPr>
        <p:spPr>
          <a:xfrm>
            <a:off x="838200" y="1351722"/>
            <a:ext cx="10515600" cy="5004628"/>
          </a:xfrm>
        </p:spPr>
        <p:txBody>
          <a:bodyPr>
            <a:normAutofit fontScale="92500" lnSpcReduction="10000"/>
          </a:bodyPr>
          <a:lstStyle/>
          <a:p>
            <a:pPr algn="just"/>
            <a:r>
              <a:rPr lang="en-GB" sz="3200" dirty="0"/>
              <a:t>Management deliberately undermine the role of the various governance structures through –</a:t>
            </a:r>
          </a:p>
          <a:p>
            <a:pPr lvl="1" algn="just"/>
            <a:r>
              <a:rPr lang="en-GB" sz="2800" dirty="0"/>
              <a:t>the circumventing of internal controls and</a:t>
            </a:r>
          </a:p>
          <a:p>
            <a:pPr lvl="1" algn="just"/>
            <a:r>
              <a:rPr lang="en-GB" sz="2800" dirty="0"/>
              <a:t>making misrepresentations to auditors and the board</a:t>
            </a:r>
          </a:p>
          <a:p>
            <a:pPr lvl="1" algn="just"/>
            <a:r>
              <a:rPr lang="en-GB" sz="2800" dirty="0"/>
              <a:t>the mind-sets of management and those tasked with governance have not changed</a:t>
            </a:r>
          </a:p>
          <a:p>
            <a:pPr algn="just"/>
            <a:r>
              <a:rPr lang="en-GB" sz="3200" dirty="0"/>
              <a:t>The capability of individuals to commit fraud by circumventing internal controls, using company finances for their personal benefit, dominance by the Chairman or CEO and acting as though they are creating magic without any remorse.</a:t>
            </a:r>
          </a:p>
          <a:p>
            <a:pPr algn="just"/>
            <a:r>
              <a:rPr lang="en-GB" sz="3200" b="1" dirty="0">
                <a:solidFill>
                  <a:srgbClr val="FF0000"/>
                </a:solidFill>
              </a:rPr>
              <a:t>Accountants should not support the undermining of Boards</a:t>
            </a:r>
          </a:p>
          <a:p>
            <a:pPr marL="457200" lvl="1" indent="0">
              <a:buNone/>
            </a:pPr>
            <a:r>
              <a:rPr lang="en-GB" i="1" dirty="0">
                <a:solidFill>
                  <a:srgbClr val="FF0000"/>
                </a:solidFill>
              </a:rPr>
              <a:t>Training</a:t>
            </a:r>
          </a:p>
        </p:txBody>
      </p:sp>
      <p:sp>
        <p:nvSpPr>
          <p:cNvPr id="4" name="Slide Number Placeholder 3">
            <a:extLst>
              <a:ext uri="{FF2B5EF4-FFF2-40B4-BE49-F238E27FC236}">
                <a16:creationId xmlns:a16="http://schemas.microsoft.com/office/drawing/2014/main" xmlns="" id="{41C87C26-7302-42C7-BB9A-342F0FF41BD3}"/>
              </a:ext>
            </a:extLst>
          </p:cNvPr>
          <p:cNvSpPr>
            <a:spLocks noGrp="1"/>
          </p:cNvSpPr>
          <p:nvPr>
            <p:ph type="sldNum" sz="quarter" idx="12"/>
          </p:nvPr>
        </p:nvSpPr>
        <p:spPr/>
        <p:txBody>
          <a:bodyPr/>
          <a:lstStyle/>
          <a:p>
            <a:fld id="{1AF0871D-372A-47AD-BC54-FFFFDFDF8B91}" type="slidenum">
              <a:rPr lang="en-GB" smtClean="0"/>
              <a:t>29</a:t>
            </a:fld>
            <a:endParaRPr lang="en-GB"/>
          </a:p>
        </p:txBody>
      </p:sp>
      <p:sp>
        <p:nvSpPr>
          <p:cNvPr id="5" name="Footer Placeholder 4">
            <a:extLst>
              <a:ext uri="{FF2B5EF4-FFF2-40B4-BE49-F238E27FC236}">
                <a16:creationId xmlns:a16="http://schemas.microsoft.com/office/drawing/2014/main" xmlns="" id="{A3739B72-D74C-4417-9BB7-F3538627B8FA}"/>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690242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B25A4F-C7EF-4681-B7C0-913910C97065}"/>
              </a:ext>
            </a:extLst>
          </p:cNvPr>
          <p:cNvSpPr>
            <a:spLocks noGrp="1"/>
          </p:cNvSpPr>
          <p:nvPr>
            <p:ph type="title"/>
          </p:nvPr>
        </p:nvSpPr>
        <p:spPr>
          <a:xfrm>
            <a:off x="838200" y="365126"/>
            <a:ext cx="10515600" cy="1092614"/>
          </a:xfrm>
        </p:spPr>
        <p:txBody>
          <a:bodyPr/>
          <a:lstStyle/>
          <a:p>
            <a:r>
              <a:rPr lang="en-GB" b="1" dirty="0">
                <a:latin typeface="+mn-lt"/>
              </a:rPr>
              <a:t>1. WHAT IS CORPORATE FAILURE</a:t>
            </a:r>
          </a:p>
        </p:txBody>
      </p:sp>
      <p:sp>
        <p:nvSpPr>
          <p:cNvPr id="3" name="Content Placeholder 2">
            <a:extLst>
              <a:ext uri="{FF2B5EF4-FFF2-40B4-BE49-F238E27FC236}">
                <a16:creationId xmlns:a16="http://schemas.microsoft.com/office/drawing/2014/main" xmlns="" id="{7C2B2635-82A1-4273-8338-077CEABCDE2E}"/>
              </a:ext>
            </a:extLst>
          </p:cNvPr>
          <p:cNvSpPr>
            <a:spLocks noGrp="1"/>
          </p:cNvSpPr>
          <p:nvPr>
            <p:ph idx="1"/>
          </p:nvPr>
        </p:nvSpPr>
        <p:spPr>
          <a:xfrm>
            <a:off x="838200" y="1825625"/>
            <a:ext cx="10515600" cy="4111349"/>
          </a:xfrm>
        </p:spPr>
        <p:txBody>
          <a:bodyPr>
            <a:normAutofit/>
          </a:bodyPr>
          <a:lstStyle/>
          <a:p>
            <a:pPr algn="just"/>
            <a:r>
              <a:rPr lang="en-GB" sz="3200" dirty="0"/>
              <a:t>The term CORPORATE FAILURE entails discontinuation of company’s operations leading to inability to reap sufficient profit or revenue to pay the business expenses.</a:t>
            </a:r>
          </a:p>
          <a:p>
            <a:pPr marL="0" indent="0" algn="just">
              <a:buNone/>
            </a:pPr>
            <a:endParaRPr lang="en-GB" sz="3200" dirty="0"/>
          </a:p>
          <a:p>
            <a:pPr algn="just"/>
            <a:r>
              <a:rPr lang="en-GB" sz="3200" dirty="0"/>
              <a:t>It happens due to poor management, incompetence, and bad marketing strategies.</a:t>
            </a:r>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F523E291-F8C3-4180-90F6-ADA8A0E6F3FF}"/>
              </a:ext>
            </a:extLst>
          </p:cNvPr>
          <p:cNvSpPr>
            <a:spLocks noGrp="1"/>
          </p:cNvSpPr>
          <p:nvPr>
            <p:ph type="sldNum" sz="quarter" idx="12"/>
          </p:nvPr>
        </p:nvSpPr>
        <p:spPr/>
        <p:txBody>
          <a:bodyPr/>
          <a:lstStyle/>
          <a:p>
            <a:fld id="{1AF0871D-372A-47AD-BC54-FFFFDFDF8B91}" type="slidenum">
              <a:rPr lang="en-GB" smtClean="0"/>
              <a:t>3</a:t>
            </a:fld>
            <a:endParaRPr lang="en-GB"/>
          </a:p>
        </p:txBody>
      </p:sp>
      <p:sp>
        <p:nvSpPr>
          <p:cNvPr id="5" name="Footer Placeholder 4">
            <a:extLst>
              <a:ext uri="{FF2B5EF4-FFF2-40B4-BE49-F238E27FC236}">
                <a16:creationId xmlns:a16="http://schemas.microsoft.com/office/drawing/2014/main" xmlns="" id="{8FADD901-E512-4288-847B-9FF14B2468F5}"/>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644147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0C701F-CF80-4E69-8F21-EC8CFCB8EBCD}"/>
              </a:ext>
            </a:extLst>
          </p:cNvPr>
          <p:cNvSpPr>
            <a:spLocks noGrp="1"/>
          </p:cNvSpPr>
          <p:nvPr>
            <p:ph type="title"/>
          </p:nvPr>
        </p:nvSpPr>
        <p:spPr>
          <a:xfrm>
            <a:off x="838200" y="365126"/>
            <a:ext cx="10515600" cy="1052858"/>
          </a:xfrm>
        </p:spPr>
        <p:txBody>
          <a:bodyPr>
            <a:normAutofit fontScale="90000"/>
          </a:bodyPr>
          <a:lstStyle/>
          <a:p>
            <a:r>
              <a:rPr lang="en-GB" sz="4000" b="1" dirty="0">
                <a:latin typeface="+mn-lt"/>
              </a:rPr>
              <a:t>6. SOME GOVERNANCE ISSUES – QUALITY OF AUDIT</a:t>
            </a:r>
          </a:p>
        </p:txBody>
      </p:sp>
      <p:sp>
        <p:nvSpPr>
          <p:cNvPr id="3" name="Content Placeholder 2">
            <a:extLst>
              <a:ext uri="{FF2B5EF4-FFF2-40B4-BE49-F238E27FC236}">
                <a16:creationId xmlns:a16="http://schemas.microsoft.com/office/drawing/2014/main" xmlns="" id="{804A176C-2F74-4D53-9B99-4796FFEA71AF}"/>
              </a:ext>
            </a:extLst>
          </p:cNvPr>
          <p:cNvSpPr>
            <a:spLocks noGrp="1"/>
          </p:cNvSpPr>
          <p:nvPr>
            <p:ph idx="1"/>
          </p:nvPr>
        </p:nvSpPr>
        <p:spPr>
          <a:xfrm>
            <a:off x="838200" y="1417984"/>
            <a:ext cx="10515600" cy="4758979"/>
          </a:xfrm>
        </p:spPr>
        <p:txBody>
          <a:bodyPr>
            <a:normAutofit lnSpcReduction="10000"/>
          </a:bodyPr>
          <a:lstStyle/>
          <a:p>
            <a:r>
              <a:rPr lang="en-GB" dirty="0"/>
              <a:t>Non-independence of auditors</a:t>
            </a:r>
          </a:p>
          <a:p>
            <a:r>
              <a:rPr lang="en-GB" dirty="0"/>
              <a:t>Compromised quality of audit work due to reduced fees</a:t>
            </a:r>
          </a:p>
          <a:p>
            <a:r>
              <a:rPr lang="en-GB" dirty="0"/>
              <a:t>Lack of understanding of the client’s business and risk – e.g. insurance</a:t>
            </a:r>
          </a:p>
          <a:p>
            <a:r>
              <a:rPr lang="en-GB" dirty="0"/>
              <a:t>Rotation of Auditors</a:t>
            </a:r>
          </a:p>
          <a:p>
            <a:r>
              <a:rPr lang="en-GB" dirty="0"/>
              <a:t>Poor quality of staff joining practising firms</a:t>
            </a:r>
          </a:p>
          <a:p>
            <a:r>
              <a:rPr lang="en-GB" dirty="0"/>
              <a:t>Competence of those with practising certificates</a:t>
            </a:r>
          </a:p>
          <a:p>
            <a:r>
              <a:rPr lang="en-GB" dirty="0"/>
              <a:t>Poor training regimes – Pre and post qualification (learn from Medical School residency)</a:t>
            </a:r>
          </a:p>
          <a:p>
            <a:endParaRPr lang="en-GB" dirty="0"/>
          </a:p>
          <a:p>
            <a:r>
              <a:rPr lang="en-GB" b="1" dirty="0">
                <a:solidFill>
                  <a:srgbClr val="FF0000"/>
                </a:solidFill>
              </a:rPr>
              <a:t>SHOOTING OURSELVES IN THE FOOT</a:t>
            </a:r>
          </a:p>
        </p:txBody>
      </p:sp>
      <p:sp>
        <p:nvSpPr>
          <p:cNvPr id="4" name="Slide Number Placeholder 3">
            <a:extLst>
              <a:ext uri="{FF2B5EF4-FFF2-40B4-BE49-F238E27FC236}">
                <a16:creationId xmlns:a16="http://schemas.microsoft.com/office/drawing/2014/main" xmlns="" id="{F3E16633-7244-42BB-AE2A-5AB71A75ECAF}"/>
              </a:ext>
            </a:extLst>
          </p:cNvPr>
          <p:cNvSpPr>
            <a:spLocks noGrp="1"/>
          </p:cNvSpPr>
          <p:nvPr>
            <p:ph type="sldNum" sz="quarter" idx="12"/>
          </p:nvPr>
        </p:nvSpPr>
        <p:spPr/>
        <p:txBody>
          <a:bodyPr/>
          <a:lstStyle/>
          <a:p>
            <a:fld id="{1AF0871D-372A-47AD-BC54-FFFFDFDF8B91}" type="slidenum">
              <a:rPr lang="en-GB" smtClean="0"/>
              <a:t>30</a:t>
            </a:fld>
            <a:endParaRPr lang="en-GB"/>
          </a:p>
        </p:txBody>
      </p:sp>
      <p:sp>
        <p:nvSpPr>
          <p:cNvPr id="5" name="Footer Placeholder 4">
            <a:extLst>
              <a:ext uri="{FF2B5EF4-FFF2-40B4-BE49-F238E27FC236}">
                <a16:creationId xmlns:a16="http://schemas.microsoft.com/office/drawing/2014/main" xmlns="" id="{DBD72D90-E8C9-4043-A432-0043E4610D8E}"/>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439700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11233A-FDE2-4B8E-B4EF-241D0CA62B2E}"/>
              </a:ext>
            </a:extLst>
          </p:cNvPr>
          <p:cNvSpPr>
            <a:spLocks noGrp="1"/>
          </p:cNvSpPr>
          <p:nvPr>
            <p:ph type="title"/>
          </p:nvPr>
        </p:nvSpPr>
        <p:spPr>
          <a:xfrm>
            <a:off x="838200" y="365125"/>
            <a:ext cx="10515600" cy="1158875"/>
          </a:xfrm>
        </p:spPr>
        <p:txBody>
          <a:bodyPr/>
          <a:lstStyle/>
          <a:p>
            <a:r>
              <a:rPr lang="en-GB" b="1" dirty="0">
                <a:latin typeface="+mn-lt"/>
              </a:rPr>
              <a:t>7. LEADERS IN CORPORATE FAILURES</a:t>
            </a:r>
          </a:p>
        </p:txBody>
      </p:sp>
      <p:sp>
        <p:nvSpPr>
          <p:cNvPr id="3" name="Content Placeholder 2">
            <a:extLst>
              <a:ext uri="{FF2B5EF4-FFF2-40B4-BE49-F238E27FC236}">
                <a16:creationId xmlns:a16="http://schemas.microsoft.com/office/drawing/2014/main" xmlns="" id="{78880F1D-4CAF-4D1D-994D-2B5E13493889}"/>
              </a:ext>
            </a:extLst>
          </p:cNvPr>
          <p:cNvSpPr>
            <a:spLocks noGrp="1"/>
          </p:cNvSpPr>
          <p:nvPr>
            <p:ph idx="1"/>
          </p:nvPr>
        </p:nvSpPr>
        <p:spPr>
          <a:xfrm>
            <a:off x="838200" y="1825624"/>
            <a:ext cx="10515600" cy="4530725"/>
          </a:xfrm>
        </p:spPr>
        <p:txBody>
          <a:bodyPr/>
          <a:lstStyle/>
          <a:p>
            <a:pPr marL="0" indent="0">
              <a:buNone/>
            </a:pPr>
            <a:r>
              <a:rPr lang="en-GB" b="1" dirty="0"/>
              <a:t>ELSEWHERE</a:t>
            </a:r>
            <a:r>
              <a:rPr lang="en-GB" dirty="0"/>
              <a:t>:</a:t>
            </a:r>
          </a:p>
          <a:p>
            <a:r>
              <a:rPr lang="en-GB" dirty="0"/>
              <a:t>Auditors have been in the firing line following corporate failures</a:t>
            </a:r>
          </a:p>
          <a:p>
            <a:r>
              <a:rPr lang="en-GB" dirty="0"/>
              <a:t>CEOs and Boards have also been called to task</a:t>
            </a:r>
          </a:p>
          <a:p>
            <a:r>
              <a:rPr lang="en-GB" dirty="0"/>
              <a:t>Leaders in corporate failures have been sentenced to jail, paid substantial fines and walked away with reputations a little less intact.</a:t>
            </a:r>
          </a:p>
          <a:p>
            <a:pPr marL="0" indent="0">
              <a:buNone/>
            </a:pPr>
            <a:r>
              <a:rPr lang="en-GB" b="1" dirty="0"/>
              <a:t>THIS IS NOT THE CASE IN GHANA</a:t>
            </a:r>
          </a:p>
          <a:p>
            <a:pPr marL="0" indent="0">
              <a:buNone/>
            </a:pPr>
            <a:endParaRPr lang="en-GB" dirty="0"/>
          </a:p>
          <a:p>
            <a:pPr marL="0" indent="0">
              <a:buNone/>
            </a:pPr>
            <a:r>
              <a:rPr lang="en-GB" dirty="0"/>
              <a:t>The CAPITAL MARKET in Ghana cannot develop if we do not punish corporate failures</a:t>
            </a:r>
          </a:p>
        </p:txBody>
      </p:sp>
      <p:sp>
        <p:nvSpPr>
          <p:cNvPr id="4" name="Slide Number Placeholder 3">
            <a:extLst>
              <a:ext uri="{FF2B5EF4-FFF2-40B4-BE49-F238E27FC236}">
                <a16:creationId xmlns:a16="http://schemas.microsoft.com/office/drawing/2014/main" xmlns="" id="{51C5D494-8FDA-4417-88D1-EFF515A07425}"/>
              </a:ext>
            </a:extLst>
          </p:cNvPr>
          <p:cNvSpPr>
            <a:spLocks noGrp="1"/>
          </p:cNvSpPr>
          <p:nvPr>
            <p:ph type="sldNum" sz="quarter" idx="12"/>
          </p:nvPr>
        </p:nvSpPr>
        <p:spPr/>
        <p:txBody>
          <a:bodyPr/>
          <a:lstStyle/>
          <a:p>
            <a:fld id="{1AF0871D-372A-47AD-BC54-FFFFDFDF8B91}" type="slidenum">
              <a:rPr lang="en-GB" smtClean="0"/>
              <a:t>31</a:t>
            </a:fld>
            <a:endParaRPr lang="en-GB"/>
          </a:p>
        </p:txBody>
      </p:sp>
      <p:sp>
        <p:nvSpPr>
          <p:cNvPr id="5" name="Footer Placeholder 4">
            <a:extLst>
              <a:ext uri="{FF2B5EF4-FFF2-40B4-BE49-F238E27FC236}">
                <a16:creationId xmlns:a16="http://schemas.microsoft.com/office/drawing/2014/main" xmlns="" id="{1FC5ABC1-D84B-451C-8D69-C59CE2CDA6E5}"/>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3496930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E2CBBA-7153-43CB-9340-6057F2AB416F}"/>
              </a:ext>
            </a:extLst>
          </p:cNvPr>
          <p:cNvSpPr>
            <a:spLocks noGrp="1"/>
          </p:cNvSpPr>
          <p:nvPr>
            <p:ph type="title"/>
          </p:nvPr>
        </p:nvSpPr>
        <p:spPr/>
        <p:txBody>
          <a:bodyPr/>
          <a:lstStyle/>
          <a:p>
            <a:r>
              <a:rPr lang="en-GB" b="1" dirty="0">
                <a:latin typeface="+mn-lt"/>
              </a:rPr>
              <a:t>8. RECOMMENDATIONS TO ICA</a:t>
            </a:r>
          </a:p>
        </p:txBody>
      </p:sp>
      <p:sp>
        <p:nvSpPr>
          <p:cNvPr id="3" name="Content Placeholder 2">
            <a:extLst>
              <a:ext uri="{FF2B5EF4-FFF2-40B4-BE49-F238E27FC236}">
                <a16:creationId xmlns:a16="http://schemas.microsoft.com/office/drawing/2014/main" xmlns="" id="{80F18FCB-60CE-49CA-BBA7-F98FA0E756FB}"/>
              </a:ext>
            </a:extLst>
          </p:cNvPr>
          <p:cNvSpPr>
            <a:spLocks noGrp="1"/>
          </p:cNvSpPr>
          <p:nvPr>
            <p:ph idx="1"/>
          </p:nvPr>
        </p:nvSpPr>
        <p:spPr/>
        <p:txBody>
          <a:bodyPr/>
          <a:lstStyle/>
          <a:p>
            <a:r>
              <a:rPr lang="en-GB" dirty="0"/>
              <a:t>Gravitas</a:t>
            </a:r>
          </a:p>
          <a:p>
            <a:r>
              <a:rPr lang="en-GB" dirty="0"/>
              <a:t>Accountants as whistle blowers?</a:t>
            </a:r>
          </a:p>
          <a:p>
            <a:r>
              <a:rPr lang="en-GB" dirty="0"/>
              <a:t>The Institute should come to the aid of honest accountants</a:t>
            </a:r>
          </a:p>
          <a:p>
            <a:r>
              <a:rPr lang="en-GB" dirty="0"/>
              <a:t>Institute should work with SEC to develop governance framework</a:t>
            </a:r>
          </a:p>
          <a:p>
            <a:r>
              <a:rPr lang="en-GB" dirty="0"/>
              <a:t>Experience accountants should be recommended to board positions</a:t>
            </a:r>
          </a:p>
          <a:p>
            <a:r>
              <a:rPr lang="en-GB" dirty="0"/>
              <a:t>Research Corporate failures to serve as training material for young accountants</a:t>
            </a:r>
          </a:p>
          <a:p>
            <a:r>
              <a:rPr lang="en-GB" dirty="0"/>
              <a:t>Carry out continuous training on </a:t>
            </a:r>
            <a:r>
              <a:rPr lang="en-GB" b="1" dirty="0"/>
              <a:t>INTEGRITY</a:t>
            </a:r>
          </a:p>
        </p:txBody>
      </p:sp>
      <p:sp>
        <p:nvSpPr>
          <p:cNvPr id="4" name="Slide Number Placeholder 3">
            <a:extLst>
              <a:ext uri="{FF2B5EF4-FFF2-40B4-BE49-F238E27FC236}">
                <a16:creationId xmlns:a16="http://schemas.microsoft.com/office/drawing/2014/main" xmlns="" id="{AF2E568D-9C07-4638-9D67-E0600CAD010F}"/>
              </a:ext>
            </a:extLst>
          </p:cNvPr>
          <p:cNvSpPr>
            <a:spLocks noGrp="1"/>
          </p:cNvSpPr>
          <p:nvPr>
            <p:ph type="sldNum" sz="quarter" idx="12"/>
          </p:nvPr>
        </p:nvSpPr>
        <p:spPr/>
        <p:txBody>
          <a:bodyPr/>
          <a:lstStyle/>
          <a:p>
            <a:fld id="{1AF0871D-372A-47AD-BC54-FFFFDFDF8B91}" type="slidenum">
              <a:rPr lang="en-GB" smtClean="0"/>
              <a:t>32</a:t>
            </a:fld>
            <a:endParaRPr lang="en-GB"/>
          </a:p>
        </p:txBody>
      </p:sp>
      <p:sp>
        <p:nvSpPr>
          <p:cNvPr id="5" name="Footer Placeholder 4">
            <a:extLst>
              <a:ext uri="{FF2B5EF4-FFF2-40B4-BE49-F238E27FC236}">
                <a16:creationId xmlns:a16="http://schemas.microsoft.com/office/drawing/2014/main" xmlns="" id="{56670950-D19A-4455-8116-6520CC4A8891}"/>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233850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15F0F2-AFEE-4B84-BCA2-43E9179FC0BA}"/>
              </a:ext>
            </a:extLst>
          </p:cNvPr>
          <p:cNvSpPr>
            <a:spLocks noGrp="1"/>
          </p:cNvSpPr>
          <p:nvPr>
            <p:ph type="title"/>
          </p:nvPr>
        </p:nvSpPr>
        <p:spPr>
          <a:xfrm>
            <a:off x="838200" y="365126"/>
            <a:ext cx="10515600" cy="960092"/>
          </a:xfrm>
        </p:spPr>
        <p:txBody>
          <a:bodyPr/>
          <a:lstStyle/>
          <a:p>
            <a:r>
              <a:rPr lang="en-GB" b="1" dirty="0">
                <a:latin typeface="+mn-lt"/>
              </a:rPr>
              <a:t>9. CONCLUSION</a:t>
            </a:r>
          </a:p>
        </p:txBody>
      </p:sp>
      <p:sp>
        <p:nvSpPr>
          <p:cNvPr id="3" name="Content Placeholder 2">
            <a:extLst>
              <a:ext uri="{FF2B5EF4-FFF2-40B4-BE49-F238E27FC236}">
                <a16:creationId xmlns:a16="http://schemas.microsoft.com/office/drawing/2014/main" xmlns="" id="{832BB94F-CC35-4068-9D35-B050B725A1BF}"/>
              </a:ext>
            </a:extLst>
          </p:cNvPr>
          <p:cNvSpPr>
            <a:spLocks noGrp="1"/>
          </p:cNvSpPr>
          <p:nvPr>
            <p:ph idx="1"/>
          </p:nvPr>
        </p:nvSpPr>
        <p:spPr>
          <a:xfrm>
            <a:off x="838200" y="1325218"/>
            <a:ext cx="10515600" cy="4851745"/>
          </a:xfrm>
        </p:spPr>
        <p:txBody>
          <a:bodyPr/>
          <a:lstStyle/>
          <a:p>
            <a:pPr marL="0" indent="0">
              <a:buNone/>
            </a:pPr>
            <a:endParaRPr lang="en-GB" dirty="0"/>
          </a:p>
          <a:p>
            <a:pPr algn="just"/>
            <a:r>
              <a:rPr lang="en-GB" dirty="0"/>
              <a:t>The attempt at curbing corporate failures in the form of more stringent legislation and regulation does not appear to have had the desired impact</a:t>
            </a:r>
          </a:p>
          <a:p>
            <a:pPr algn="just"/>
            <a:r>
              <a:rPr lang="en-GB" dirty="0"/>
              <a:t>The study of specific character traits in corporate failures could provide insight in why more legislation and regulation has not reduced the occurrence of management fraud.</a:t>
            </a:r>
          </a:p>
          <a:p>
            <a:pPr algn="just"/>
            <a:r>
              <a:rPr lang="en-GB" dirty="0"/>
              <a:t>ICA should support the Capital Market in Ghana to interrogate Market Conduct</a:t>
            </a:r>
          </a:p>
          <a:p>
            <a:pPr algn="just"/>
            <a:r>
              <a:rPr lang="en-GB" dirty="0"/>
              <a:t>Accountants and Auditors need to build capacity to operate at a higher level if Corporate failure is to reduce.</a:t>
            </a:r>
          </a:p>
          <a:p>
            <a:pPr algn="just"/>
            <a:endParaRPr lang="en-GB" dirty="0"/>
          </a:p>
        </p:txBody>
      </p:sp>
      <p:sp>
        <p:nvSpPr>
          <p:cNvPr id="4" name="Slide Number Placeholder 3">
            <a:extLst>
              <a:ext uri="{FF2B5EF4-FFF2-40B4-BE49-F238E27FC236}">
                <a16:creationId xmlns:a16="http://schemas.microsoft.com/office/drawing/2014/main" xmlns="" id="{3D64917A-E889-4C5B-8A79-D9F3C4934450}"/>
              </a:ext>
            </a:extLst>
          </p:cNvPr>
          <p:cNvSpPr>
            <a:spLocks noGrp="1"/>
          </p:cNvSpPr>
          <p:nvPr>
            <p:ph type="sldNum" sz="quarter" idx="12"/>
          </p:nvPr>
        </p:nvSpPr>
        <p:spPr/>
        <p:txBody>
          <a:bodyPr/>
          <a:lstStyle/>
          <a:p>
            <a:fld id="{1AF0871D-372A-47AD-BC54-FFFFDFDF8B91}" type="slidenum">
              <a:rPr lang="en-GB" smtClean="0"/>
              <a:t>33</a:t>
            </a:fld>
            <a:endParaRPr lang="en-GB"/>
          </a:p>
        </p:txBody>
      </p:sp>
      <p:sp>
        <p:nvSpPr>
          <p:cNvPr id="5" name="Footer Placeholder 4">
            <a:extLst>
              <a:ext uri="{FF2B5EF4-FFF2-40B4-BE49-F238E27FC236}">
                <a16:creationId xmlns:a16="http://schemas.microsoft.com/office/drawing/2014/main" xmlns="" id="{569A8664-0BE2-4FF4-AEE1-9990D36B84E7}"/>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798539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EB1A3F-8B10-4910-A180-3B421F9DAA4A}"/>
              </a:ext>
            </a:extLst>
          </p:cNvPr>
          <p:cNvSpPr>
            <a:spLocks noGrp="1"/>
          </p:cNvSpPr>
          <p:nvPr>
            <p:ph type="title"/>
          </p:nvPr>
        </p:nvSpPr>
        <p:spPr>
          <a:xfrm>
            <a:off x="838200" y="365125"/>
            <a:ext cx="10515600" cy="973345"/>
          </a:xfrm>
        </p:spPr>
        <p:txBody>
          <a:bodyPr/>
          <a:lstStyle/>
          <a:p>
            <a:r>
              <a:rPr lang="en-GB" b="1" dirty="0">
                <a:latin typeface="+mn-lt"/>
              </a:rPr>
              <a:t>1. WHAT IS CORPORATE FAILURE (Contd.)</a:t>
            </a:r>
          </a:p>
        </p:txBody>
      </p:sp>
      <p:sp>
        <p:nvSpPr>
          <p:cNvPr id="3" name="Content Placeholder 2">
            <a:extLst>
              <a:ext uri="{FF2B5EF4-FFF2-40B4-BE49-F238E27FC236}">
                <a16:creationId xmlns:a16="http://schemas.microsoft.com/office/drawing/2014/main" xmlns="" id="{A3A0182F-4954-444C-BA5A-211C89CF8BD0}"/>
              </a:ext>
            </a:extLst>
          </p:cNvPr>
          <p:cNvSpPr>
            <a:spLocks noGrp="1"/>
          </p:cNvSpPr>
          <p:nvPr>
            <p:ph idx="1"/>
          </p:nvPr>
        </p:nvSpPr>
        <p:spPr>
          <a:xfrm>
            <a:off x="838200" y="1577008"/>
            <a:ext cx="10515600" cy="4779341"/>
          </a:xfrm>
        </p:spPr>
        <p:txBody>
          <a:bodyPr>
            <a:normAutofit/>
          </a:bodyPr>
          <a:lstStyle/>
          <a:p>
            <a:pPr algn="just"/>
            <a:r>
              <a:rPr lang="en-GB" sz="3200" dirty="0"/>
              <a:t>Corporate failures are an integral part of a dynamic free enterprise system, where competition from similar and alternative products, and market saturation leave little room for error and complacency</a:t>
            </a:r>
          </a:p>
          <a:p>
            <a:pPr algn="just"/>
            <a:r>
              <a:rPr lang="en-GB" sz="3200" dirty="0"/>
              <a:t>It is true that the performance of every enterprise is not same, some are exceptionally successful, and some underperform, even some enterprises fail. </a:t>
            </a:r>
          </a:p>
          <a:p>
            <a:pPr algn="just"/>
            <a:r>
              <a:rPr lang="en-GB" sz="3200" dirty="0"/>
              <a:t>The overall success of the enterprise depends on the people it hires and control of the management of the firm’s activities.</a:t>
            </a:r>
          </a:p>
        </p:txBody>
      </p:sp>
      <p:sp>
        <p:nvSpPr>
          <p:cNvPr id="4" name="Slide Number Placeholder 3">
            <a:extLst>
              <a:ext uri="{FF2B5EF4-FFF2-40B4-BE49-F238E27FC236}">
                <a16:creationId xmlns:a16="http://schemas.microsoft.com/office/drawing/2014/main" xmlns="" id="{94EDDEE9-5DBC-46EE-9E15-D53C256D346F}"/>
              </a:ext>
            </a:extLst>
          </p:cNvPr>
          <p:cNvSpPr>
            <a:spLocks noGrp="1"/>
          </p:cNvSpPr>
          <p:nvPr>
            <p:ph type="sldNum" sz="quarter" idx="12"/>
          </p:nvPr>
        </p:nvSpPr>
        <p:spPr/>
        <p:txBody>
          <a:bodyPr/>
          <a:lstStyle/>
          <a:p>
            <a:fld id="{1AF0871D-372A-47AD-BC54-FFFFDFDF8B91}" type="slidenum">
              <a:rPr lang="en-GB" smtClean="0"/>
              <a:t>4</a:t>
            </a:fld>
            <a:endParaRPr lang="en-GB"/>
          </a:p>
        </p:txBody>
      </p:sp>
      <p:sp>
        <p:nvSpPr>
          <p:cNvPr id="5" name="Footer Placeholder 4">
            <a:extLst>
              <a:ext uri="{FF2B5EF4-FFF2-40B4-BE49-F238E27FC236}">
                <a16:creationId xmlns:a16="http://schemas.microsoft.com/office/drawing/2014/main" xmlns="" id="{6FA4AB68-8B6D-4925-BF1D-F2E49FC0CBF7}"/>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29891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A29CEE-56FF-42FD-932B-2E2A28464329}"/>
              </a:ext>
            </a:extLst>
          </p:cNvPr>
          <p:cNvSpPr>
            <a:spLocks noGrp="1"/>
          </p:cNvSpPr>
          <p:nvPr>
            <p:ph type="title"/>
          </p:nvPr>
        </p:nvSpPr>
        <p:spPr>
          <a:xfrm>
            <a:off x="838200" y="365126"/>
            <a:ext cx="10515600" cy="1092614"/>
          </a:xfrm>
        </p:spPr>
        <p:txBody>
          <a:bodyPr/>
          <a:lstStyle/>
          <a:p>
            <a:r>
              <a:rPr lang="en-GB" dirty="0">
                <a:latin typeface="+mn-lt"/>
              </a:rPr>
              <a:t>2. BASIC SYMPTOMS OF CORPORATE FAILURE</a:t>
            </a:r>
          </a:p>
        </p:txBody>
      </p:sp>
      <p:sp>
        <p:nvSpPr>
          <p:cNvPr id="3" name="Content Placeholder 2">
            <a:extLst>
              <a:ext uri="{FF2B5EF4-FFF2-40B4-BE49-F238E27FC236}">
                <a16:creationId xmlns:a16="http://schemas.microsoft.com/office/drawing/2014/main" xmlns="" id="{F1DD118E-2C43-4162-BD51-034BD6CE0E29}"/>
              </a:ext>
            </a:extLst>
          </p:cNvPr>
          <p:cNvSpPr>
            <a:spLocks noGrp="1"/>
          </p:cNvSpPr>
          <p:nvPr>
            <p:ph idx="1"/>
          </p:nvPr>
        </p:nvSpPr>
        <p:spPr>
          <a:xfrm>
            <a:off x="838200" y="1616765"/>
            <a:ext cx="10515600" cy="4560198"/>
          </a:xfrm>
        </p:spPr>
        <p:txBody>
          <a:bodyPr>
            <a:normAutofit/>
          </a:bodyPr>
          <a:lstStyle/>
          <a:p>
            <a:r>
              <a:rPr lang="en-GB" dirty="0"/>
              <a:t>LOW PROFITABILITY</a:t>
            </a:r>
          </a:p>
          <a:p>
            <a:r>
              <a:rPr lang="en-GB" dirty="0"/>
              <a:t>HIGH GEARING </a:t>
            </a:r>
          </a:p>
          <a:p>
            <a:r>
              <a:rPr lang="en-GB" dirty="0"/>
              <a:t>LOW LIQUIDITY</a:t>
            </a:r>
          </a:p>
          <a:p>
            <a:endParaRPr lang="en-GB" sz="4500" dirty="0"/>
          </a:p>
          <a:p>
            <a:pPr algn="just"/>
            <a:r>
              <a:rPr lang="en-GB" sz="3000" dirty="0"/>
              <a:t>The company’s financial trends may represent these symptoms, which are related to one another. First of all, the company encounters a downfall in its profit, which is reflected in the profitability ratios, such as Profit Margin, Return on Capital Employed and Return on Net Assets.</a:t>
            </a:r>
          </a:p>
          <a:p>
            <a:endParaRPr lang="en-GB" dirty="0"/>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67053F0D-1969-4DF8-A5E5-DB5DC33B17FB}"/>
              </a:ext>
            </a:extLst>
          </p:cNvPr>
          <p:cNvSpPr>
            <a:spLocks noGrp="1"/>
          </p:cNvSpPr>
          <p:nvPr>
            <p:ph type="sldNum" sz="quarter" idx="12"/>
          </p:nvPr>
        </p:nvSpPr>
        <p:spPr/>
        <p:txBody>
          <a:bodyPr/>
          <a:lstStyle/>
          <a:p>
            <a:fld id="{1AF0871D-372A-47AD-BC54-FFFFDFDF8B91}" type="slidenum">
              <a:rPr lang="en-GB" smtClean="0"/>
              <a:t>5</a:t>
            </a:fld>
            <a:endParaRPr lang="en-GB"/>
          </a:p>
        </p:txBody>
      </p:sp>
      <p:sp>
        <p:nvSpPr>
          <p:cNvPr id="5" name="Footer Placeholder 4">
            <a:extLst>
              <a:ext uri="{FF2B5EF4-FFF2-40B4-BE49-F238E27FC236}">
                <a16:creationId xmlns:a16="http://schemas.microsoft.com/office/drawing/2014/main" xmlns="" id="{608FB037-6DCE-4544-9337-EE73BA9BC437}"/>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2006076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33"/>
            <a:ext cx="10515600" cy="761302"/>
          </a:xfrm>
        </p:spPr>
        <p:txBody>
          <a:bodyPr>
            <a:normAutofit fontScale="90000"/>
          </a:bodyPr>
          <a:lstStyle/>
          <a:p>
            <a:r>
              <a:rPr lang="en-GB" sz="4800" b="1" dirty="0">
                <a:latin typeface="+mn-lt"/>
              </a:rPr>
              <a:t>2.BASIC SYMPTOMS OF CORPORATE FAILURE</a:t>
            </a:r>
          </a:p>
        </p:txBody>
      </p:sp>
      <p:sp>
        <p:nvSpPr>
          <p:cNvPr id="3" name="Content Placeholder 2"/>
          <p:cNvSpPr>
            <a:spLocks noGrp="1"/>
          </p:cNvSpPr>
          <p:nvPr>
            <p:ph idx="1"/>
          </p:nvPr>
        </p:nvSpPr>
        <p:spPr>
          <a:xfrm>
            <a:off x="838200" y="1126435"/>
            <a:ext cx="10515600" cy="5050532"/>
          </a:xfrm>
        </p:spPr>
        <p:txBody>
          <a:bodyPr>
            <a:normAutofit/>
          </a:bodyPr>
          <a:lstStyle/>
          <a:p>
            <a:pPr marL="0" indent="0">
              <a:buNone/>
            </a:pPr>
            <a:r>
              <a:rPr lang="en-GB" sz="3600" dirty="0"/>
              <a:t>Cost of Funds for some selected Banks – 2017 </a:t>
            </a:r>
          </a:p>
          <a:p>
            <a:pPr marL="457200" lvl="1" indent="0">
              <a:buNone/>
            </a:pPr>
            <a:r>
              <a:rPr lang="en-GB" sz="3200" dirty="0">
                <a:solidFill>
                  <a:srgbClr val="FF0000"/>
                </a:solidFill>
              </a:rPr>
              <a:t> </a:t>
            </a:r>
          </a:p>
          <a:p>
            <a:pPr marL="457200" lvl="1" indent="0">
              <a:buNone/>
            </a:pPr>
            <a:endParaRPr lang="en-GB" sz="3200" dirty="0"/>
          </a:p>
          <a:p>
            <a:pPr marL="457200" lvl="1" indent="0">
              <a:buNone/>
            </a:pPr>
            <a:endParaRPr lang="en-GB" sz="3200" dirty="0"/>
          </a:p>
          <a:p>
            <a:pPr marL="457200" lvl="1" indent="0">
              <a:buNone/>
            </a:pPr>
            <a:endParaRPr lang="en-GB" sz="3200" dirty="0"/>
          </a:p>
          <a:p>
            <a:pPr marL="457200" lvl="1" indent="0">
              <a:buNone/>
            </a:pPr>
            <a:endParaRPr lang="en-GB" sz="3200" dirty="0"/>
          </a:p>
          <a:p>
            <a:endParaRPr lang="en-GB" sz="3600" dirty="0"/>
          </a:p>
          <a:p>
            <a:pPr marL="0" indent="0">
              <a:buNone/>
            </a:pPr>
            <a:endParaRPr lang="en-GB" sz="3500" dirty="0"/>
          </a:p>
        </p:txBody>
      </p:sp>
      <p:sp>
        <p:nvSpPr>
          <p:cNvPr id="5" name="Slide Number Placeholder 4"/>
          <p:cNvSpPr>
            <a:spLocks noGrp="1"/>
          </p:cNvSpPr>
          <p:nvPr>
            <p:ph type="sldNum" sz="quarter" idx="12"/>
          </p:nvPr>
        </p:nvSpPr>
        <p:spPr/>
        <p:txBody>
          <a:bodyPr/>
          <a:lstStyle/>
          <a:p>
            <a:fld id="{3ABA4379-B5A5-4910-B217-2920366525F3}" type="slidenum">
              <a:rPr lang="en-GB" smtClean="0"/>
              <a:t>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984909304"/>
              </p:ext>
            </p:extLst>
          </p:nvPr>
        </p:nvGraphicFramePr>
        <p:xfrm>
          <a:off x="1298713" y="1887738"/>
          <a:ext cx="9342783" cy="4392168"/>
        </p:xfrm>
        <a:graphic>
          <a:graphicData uri="http://schemas.openxmlformats.org/drawingml/2006/table">
            <a:tbl>
              <a:tblPr firstRow="1" firstCol="1" bandRow="1">
                <a:tableStyleId>{5C22544A-7EE6-4342-B048-85BDC9FD1C3A}</a:tableStyleId>
              </a:tblPr>
              <a:tblGrid>
                <a:gridCol w="5346610">
                  <a:extLst>
                    <a:ext uri="{9D8B030D-6E8A-4147-A177-3AD203B41FA5}">
                      <a16:colId xmlns:a16="http://schemas.microsoft.com/office/drawing/2014/main" xmlns="" val="20000"/>
                    </a:ext>
                  </a:extLst>
                </a:gridCol>
                <a:gridCol w="3996173">
                  <a:extLst>
                    <a:ext uri="{9D8B030D-6E8A-4147-A177-3AD203B41FA5}">
                      <a16:colId xmlns:a16="http://schemas.microsoft.com/office/drawing/2014/main" xmlns="" val="20001"/>
                    </a:ext>
                  </a:extLst>
                </a:gridCol>
              </a:tblGrid>
              <a:tr h="1172102">
                <a:tc>
                  <a:txBody>
                    <a:bodyPr/>
                    <a:lstStyle/>
                    <a:p>
                      <a:pPr>
                        <a:lnSpc>
                          <a:spcPct val="107000"/>
                        </a:lnSpc>
                        <a:spcAft>
                          <a:spcPts val="0"/>
                        </a:spcAft>
                      </a:pPr>
                      <a:r>
                        <a:rPr lang="en-GB" sz="4000" dirty="0">
                          <a:effectLst/>
                        </a:rPr>
                        <a:t>BANK</a:t>
                      </a:r>
                      <a:endParaRPr lang="en-GB"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4000" dirty="0">
                          <a:effectLst/>
                        </a:rPr>
                        <a:t>AVERAGE COST OF FUNDS</a:t>
                      </a:r>
                      <a:endParaRPr lang="en-GB"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572777">
                <a:tc>
                  <a:txBody>
                    <a:bodyPr/>
                    <a:lstStyle/>
                    <a:p>
                      <a:pPr>
                        <a:lnSpc>
                          <a:spcPct val="107000"/>
                        </a:lnSpc>
                        <a:spcAft>
                          <a:spcPts val="0"/>
                        </a:spcAft>
                      </a:pPr>
                      <a:r>
                        <a:rPr lang="en-GB" sz="4000">
                          <a:effectLst/>
                        </a:rPr>
                        <a:t>Bank A</a:t>
                      </a:r>
                      <a:endParaRPr lang="en-GB" sz="4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GB" sz="4000" dirty="0">
                          <a:effectLst/>
                        </a:rPr>
                        <a:t>17.07%</a:t>
                      </a:r>
                      <a:endParaRPr lang="en-GB"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572777">
                <a:tc>
                  <a:txBody>
                    <a:bodyPr/>
                    <a:lstStyle/>
                    <a:p>
                      <a:pPr>
                        <a:lnSpc>
                          <a:spcPct val="107000"/>
                        </a:lnSpc>
                        <a:spcAft>
                          <a:spcPts val="0"/>
                        </a:spcAft>
                      </a:pPr>
                      <a:r>
                        <a:rPr lang="en-GB" sz="4000">
                          <a:effectLst/>
                        </a:rPr>
                        <a:t>Bank B</a:t>
                      </a:r>
                      <a:endParaRPr lang="en-GB" sz="4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GB" sz="4000" dirty="0">
                          <a:effectLst/>
                        </a:rPr>
                        <a:t>20.19%</a:t>
                      </a:r>
                      <a:endParaRPr lang="en-GB"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572777">
                <a:tc>
                  <a:txBody>
                    <a:bodyPr/>
                    <a:lstStyle/>
                    <a:p>
                      <a:pPr>
                        <a:lnSpc>
                          <a:spcPct val="107000"/>
                        </a:lnSpc>
                        <a:spcAft>
                          <a:spcPts val="0"/>
                        </a:spcAft>
                      </a:pPr>
                      <a:r>
                        <a:rPr lang="en-GB" sz="4000">
                          <a:effectLst/>
                        </a:rPr>
                        <a:t>Bank C</a:t>
                      </a:r>
                      <a:endParaRPr lang="en-GB" sz="4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GB" sz="4000" dirty="0">
                          <a:effectLst/>
                        </a:rPr>
                        <a:t>42.89%</a:t>
                      </a:r>
                      <a:endParaRPr lang="en-GB"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72777">
                <a:tc>
                  <a:txBody>
                    <a:bodyPr/>
                    <a:lstStyle/>
                    <a:p>
                      <a:pPr>
                        <a:lnSpc>
                          <a:spcPct val="107000"/>
                        </a:lnSpc>
                        <a:spcAft>
                          <a:spcPts val="0"/>
                        </a:spcAft>
                      </a:pPr>
                      <a:r>
                        <a:rPr lang="en-GB" sz="4000">
                          <a:effectLst/>
                        </a:rPr>
                        <a:t>Bank D</a:t>
                      </a:r>
                      <a:endParaRPr lang="en-GB" sz="4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GB" sz="4000" dirty="0">
                          <a:effectLst/>
                        </a:rPr>
                        <a:t>48.32%</a:t>
                      </a:r>
                      <a:endParaRPr lang="en-GB"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572777">
                <a:tc>
                  <a:txBody>
                    <a:bodyPr/>
                    <a:lstStyle/>
                    <a:p>
                      <a:pPr>
                        <a:lnSpc>
                          <a:spcPct val="107000"/>
                        </a:lnSpc>
                        <a:spcAft>
                          <a:spcPts val="0"/>
                        </a:spcAft>
                      </a:pPr>
                      <a:r>
                        <a:rPr lang="en-GB" sz="4000">
                          <a:effectLst/>
                        </a:rPr>
                        <a:t>Bank E</a:t>
                      </a:r>
                      <a:endParaRPr lang="en-GB" sz="4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GB" sz="4000" dirty="0">
                          <a:effectLst/>
                        </a:rPr>
                        <a:t>50.13%</a:t>
                      </a:r>
                      <a:endParaRPr lang="en-GB"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bl>
          </a:graphicData>
        </a:graphic>
      </p:graphicFrame>
      <p:sp>
        <p:nvSpPr>
          <p:cNvPr id="7" name="Footer Placeholder 6">
            <a:extLst>
              <a:ext uri="{FF2B5EF4-FFF2-40B4-BE49-F238E27FC236}">
                <a16:creationId xmlns:a16="http://schemas.microsoft.com/office/drawing/2014/main" xmlns="" id="{664E633D-F631-45C9-8327-C9D9A322CDDE}"/>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364025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DF765F-55E1-43F6-A6B4-C6BC5B287A0A}"/>
              </a:ext>
            </a:extLst>
          </p:cNvPr>
          <p:cNvSpPr>
            <a:spLocks noGrp="1"/>
          </p:cNvSpPr>
          <p:nvPr>
            <p:ph type="title"/>
          </p:nvPr>
        </p:nvSpPr>
        <p:spPr>
          <a:xfrm>
            <a:off x="838200" y="365125"/>
            <a:ext cx="10515600" cy="973345"/>
          </a:xfrm>
        </p:spPr>
        <p:txBody>
          <a:bodyPr/>
          <a:lstStyle/>
          <a:p>
            <a:r>
              <a:rPr lang="en-GB" dirty="0">
                <a:latin typeface="+mn-lt"/>
              </a:rPr>
              <a:t>2. BASIC SYMPTOMS OF CORPORATE FAILURE</a:t>
            </a:r>
          </a:p>
        </p:txBody>
      </p:sp>
      <p:sp>
        <p:nvSpPr>
          <p:cNvPr id="3" name="Content Placeholder 2">
            <a:extLst>
              <a:ext uri="{FF2B5EF4-FFF2-40B4-BE49-F238E27FC236}">
                <a16:creationId xmlns:a16="http://schemas.microsoft.com/office/drawing/2014/main" xmlns="" id="{120A2474-E5E6-4D1D-B75E-BA43E071E421}"/>
              </a:ext>
            </a:extLst>
          </p:cNvPr>
          <p:cNvSpPr>
            <a:spLocks noGrp="1"/>
          </p:cNvSpPr>
          <p:nvPr>
            <p:ph idx="1"/>
          </p:nvPr>
        </p:nvSpPr>
        <p:spPr/>
        <p:txBody>
          <a:bodyPr>
            <a:normAutofit lnSpcReduction="10000"/>
          </a:bodyPr>
          <a:lstStyle/>
          <a:p>
            <a:r>
              <a:rPr lang="en-GB" dirty="0"/>
              <a:t>In </a:t>
            </a:r>
            <a:r>
              <a:rPr lang="en-GB" b="1" i="1" dirty="0"/>
              <a:t>How the Mighty Fall,</a:t>
            </a:r>
            <a:r>
              <a:rPr lang="en-GB" b="1" dirty="0"/>
              <a:t> </a:t>
            </a:r>
            <a:r>
              <a:rPr lang="en-GB" u="sng" dirty="0"/>
              <a:t>Jim Collins </a:t>
            </a:r>
            <a:r>
              <a:rPr lang="en-GB" dirty="0"/>
              <a:t>identifies </a:t>
            </a:r>
            <a:r>
              <a:rPr lang="en-GB" u="sng" dirty="0"/>
              <a:t>five signals </a:t>
            </a:r>
            <a:r>
              <a:rPr lang="en-GB" dirty="0"/>
              <a:t>– stages of decline:</a:t>
            </a:r>
          </a:p>
          <a:p>
            <a:pPr marL="514350" indent="-514350">
              <a:buAutoNum type="arabicPeriod"/>
            </a:pPr>
            <a:r>
              <a:rPr lang="en-GB" dirty="0"/>
              <a:t>Hubris Born of Success, leadership becomes arrogant, as it considers success an entitlement;</a:t>
            </a:r>
          </a:p>
          <a:p>
            <a:pPr marL="514350" indent="-514350">
              <a:buAutoNum type="arabicPeriod"/>
            </a:pPr>
            <a:r>
              <a:rPr lang="en-GB" dirty="0"/>
              <a:t>Undisciplined Pursuit of More, reckless behaviour sets the company at great risk;</a:t>
            </a:r>
          </a:p>
          <a:p>
            <a:pPr marL="514350" indent="-514350">
              <a:buAutoNum type="arabicPeriod"/>
            </a:pPr>
            <a:r>
              <a:rPr lang="en-GB" dirty="0"/>
              <a:t>Denial of Risk and Peril, failure of leadership to recognise and address risks;</a:t>
            </a:r>
          </a:p>
          <a:p>
            <a:pPr marL="514350" indent="-514350">
              <a:buAutoNum type="arabicPeriod"/>
            </a:pPr>
            <a:r>
              <a:rPr lang="en-GB" dirty="0"/>
              <a:t>Grasping for Salvation, a sharp decline visible to the public;</a:t>
            </a:r>
          </a:p>
          <a:p>
            <a:pPr marL="514350" indent="-514350">
              <a:buAutoNum type="arabicPeriod"/>
            </a:pPr>
            <a:r>
              <a:rPr lang="en-GB" dirty="0"/>
              <a:t>Capitulation to irrelevance or Death</a:t>
            </a:r>
          </a:p>
          <a:p>
            <a:pPr marL="514350" indent="-514350">
              <a:buAutoNum type="arabicPeriod"/>
            </a:pPr>
            <a:endParaRPr lang="en-GB" dirty="0"/>
          </a:p>
          <a:p>
            <a:endParaRPr lang="en-GB" dirty="0"/>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92596CF0-D848-455D-A5D2-193D1A8203F5}"/>
              </a:ext>
            </a:extLst>
          </p:cNvPr>
          <p:cNvSpPr>
            <a:spLocks noGrp="1"/>
          </p:cNvSpPr>
          <p:nvPr>
            <p:ph type="sldNum" sz="quarter" idx="12"/>
          </p:nvPr>
        </p:nvSpPr>
        <p:spPr/>
        <p:txBody>
          <a:bodyPr/>
          <a:lstStyle/>
          <a:p>
            <a:fld id="{1AF0871D-372A-47AD-BC54-FFFFDFDF8B91}" type="slidenum">
              <a:rPr lang="en-GB" smtClean="0"/>
              <a:t>7</a:t>
            </a:fld>
            <a:endParaRPr lang="en-GB"/>
          </a:p>
        </p:txBody>
      </p:sp>
      <p:sp>
        <p:nvSpPr>
          <p:cNvPr id="5" name="Footer Placeholder 4">
            <a:extLst>
              <a:ext uri="{FF2B5EF4-FFF2-40B4-BE49-F238E27FC236}">
                <a16:creationId xmlns:a16="http://schemas.microsoft.com/office/drawing/2014/main" xmlns="" id="{244F05CB-5221-4D0E-9EBD-D5EE97D18D45}"/>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233020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FEF573-B032-4BD2-B137-79DA1F25403E}"/>
              </a:ext>
            </a:extLst>
          </p:cNvPr>
          <p:cNvSpPr>
            <a:spLocks noGrp="1"/>
          </p:cNvSpPr>
          <p:nvPr>
            <p:ph type="title"/>
          </p:nvPr>
        </p:nvSpPr>
        <p:spPr>
          <a:xfrm>
            <a:off x="838200" y="365126"/>
            <a:ext cx="10515600" cy="946840"/>
          </a:xfrm>
        </p:spPr>
        <p:txBody>
          <a:bodyPr>
            <a:normAutofit fontScale="90000"/>
          </a:bodyPr>
          <a:lstStyle/>
          <a:p>
            <a:r>
              <a:rPr lang="en-GB" sz="4000" b="1" dirty="0">
                <a:latin typeface="+mn-lt"/>
              </a:rPr>
              <a:t>2. BASIC SYMPTOMS – The Role of the Accountants</a:t>
            </a:r>
          </a:p>
        </p:txBody>
      </p:sp>
      <p:sp>
        <p:nvSpPr>
          <p:cNvPr id="3" name="Content Placeholder 2">
            <a:extLst>
              <a:ext uri="{FF2B5EF4-FFF2-40B4-BE49-F238E27FC236}">
                <a16:creationId xmlns:a16="http://schemas.microsoft.com/office/drawing/2014/main" xmlns="" id="{7D96B4F9-8ECA-43AA-AD11-B1A8D4AB0AFA}"/>
              </a:ext>
            </a:extLst>
          </p:cNvPr>
          <p:cNvSpPr>
            <a:spLocks noGrp="1"/>
          </p:cNvSpPr>
          <p:nvPr>
            <p:ph idx="1"/>
          </p:nvPr>
        </p:nvSpPr>
        <p:spPr>
          <a:xfrm>
            <a:off x="340985" y="1122899"/>
            <a:ext cx="13085907" cy="6797795"/>
          </a:xfrm>
        </p:spPr>
        <p:txBody>
          <a:bodyPr/>
          <a:lstStyle/>
          <a:p>
            <a:r>
              <a:rPr lang="en-GB" dirty="0"/>
              <a:t>Management accounts to tell the story</a:t>
            </a:r>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0DBA1D71-6455-4A3E-85D2-5C264B66A927}"/>
              </a:ext>
            </a:extLst>
          </p:cNvPr>
          <p:cNvSpPr>
            <a:spLocks noGrp="1"/>
          </p:cNvSpPr>
          <p:nvPr>
            <p:ph type="sldNum" sz="quarter" idx="12"/>
          </p:nvPr>
        </p:nvSpPr>
        <p:spPr/>
        <p:txBody>
          <a:bodyPr/>
          <a:lstStyle/>
          <a:p>
            <a:fld id="{1AF0871D-372A-47AD-BC54-FFFFDFDF8B91}" type="slidenum">
              <a:rPr lang="en-GB" smtClean="0"/>
              <a:t>8</a:t>
            </a:fld>
            <a:endParaRPr lang="en-GB"/>
          </a:p>
        </p:txBody>
      </p:sp>
      <p:sp>
        <p:nvSpPr>
          <p:cNvPr id="5" name="Footer Placeholder 4">
            <a:extLst>
              <a:ext uri="{FF2B5EF4-FFF2-40B4-BE49-F238E27FC236}">
                <a16:creationId xmlns:a16="http://schemas.microsoft.com/office/drawing/2014/main" xmlns="" id="{F4984300-23C7-4C45-8CC4-0FC94264B7B0}"/>
              </a:ext>
            </a:extLst>
          </p:cNvPr>
          <p:cNvSpPr>
            <a:spLocks noGrp="1"/>
          </p:cNvSpPr>
          <p:nvPr>
            <p:ph type="ftr" sz="quarter" idx="11"/>
          </p:nvPr>
        </p:nvSpPr>
        <p:spPr/>
        <p:txBody>
          <a:bodyPr/>
          <a:lstStyle/>
          <a:p>
            <a:r>
              <a:rPr lang="fr-FR"/>
              <a:t>IC PUBLIC LECTURE/DR SEDDOH</a:t>
            </a:r>
            <a:endParaRPr lang="en-GB"/>
          </a:p>
        </p:txBody>
      </p:sp>
      <p:pic>
        <p:nvPicPr>
          <p:cNvPr id="1030" name="Picture 6" descr="Bookkeeper Accountant Office Coffee Calcul">
            <a:extLst>
              <a:ext uri="{FF2B5EF4-FFF2-40B4-BE49-F238E27FC236}">
                <a16:creationId xmlns:a16="http://schemas.microsoft.com/office/drawing/2014/main" xmlns="" id="{6D0120B2-BA54-400A-A99C-B3C6A07C6C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4017" y="1550503"/>
            <a:ext cx="6387548" cy="4704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4535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D3BE5E-EBC6-491C-9D39-5A6983060CC9}"/>
              </a:ext>
            </a:extLst>
          </p:cNvPr>
          <p:cNvSpPr>
            <a:spLocks noGrp="1"/>
          </p:cNvSpPr>
          <p:nvPr>
            <p:ph type="title"/>
          </p:nvPr>
        </p:nvSpPr>
        <p:spPr>
          <a:xfrm>
            <a:off x="838200" y="365126"/>
            <a:ext cx="10515600" cy="893832"/>
          </a:xfrm>
        </p:spPr>
        <p:txBody>
          <a:bodyPr/>
          <a:lstStyle/>
          <a:p>
            <a:r>
              <a:rPr lang="en-GB" b="1" dirty="0">
                <a:latin typeface="+mn-lt"/>
              </a:rPr>
              <a:t>3. CAUSES OF CORPORATE FAILURE</a:t>
            </a:r>
          </a:p>
        </p:txBody>
      </p:sp>
      <p:sp>
        <p:nvSpPr>
          <p:cNvPr id="3" name="Content Placeholder 2">
            <a:extLst>
              <a:ext uri="{FF2B5EF4-FFF2-40B4-BE49-F238E27FC236}">
                <a16:creationId xmlns:a16="http://schemas.microsoft.com/office/drawing/2014/main" xmlns="" id="{24EAF772-F5B2-4760-A359-99F34FD10266}"/>
              </a:ext>
            </a:extLst>
          </p:cNvPr>
          <p:cNvSpPr>
            <a:spLocks noGrp="1"/>
          </p:cNvSpPr>
          <p:nvPr>
            <p:ph idx="1"/>
          </p:nvPr>
        </p:nvSpPr>
        <p:spPr>
          <a:xfrm>
            <a:off x="838200" y="1258958"/>
            <a:ext cx="10515600" cy="5097392"/>
          </a:xfrm>
        </p:spPr>
        <p:txBody>
          <a:bodyPr>
            <a:normAutofit fontScale="92500" lnSpcReduction="10000"/>
          </a:bodyPr>
          <a:lstStyle/>
          <a:p>
            <a:pPr algn="just"/>
            <a:r>
              <a:rPr lang="en-GB" b="1" dirty="0"/>
              <a:t>ECONOMIC DISTRESS:</a:t>
            </a:r>
            <a:r>
              <a:rPr lang="en-GB" dirty="0"/>
              <a:t> Economic downturn is one of the major causes of corporate failures, across many businesses. The decline in the economy may lead to the reduction in the activities, which adversely affects the performance of many firms in the economy.</a:t>
            </a:r>
          </a:p>
          <a:p>
            <a:pPr lvl="1" algn="just">
              <a:buFont typeface="Wingdings" panose="05000000000000000000" pitchFamily="2" charset="2"/>
              <a:buChar char="Ø"/>
            </a:pPr>
            <a:endParaRPr lang="en-GB" b="1" dirty="0"/>
          </a:p>
          <a:p>
            <a:pPr lvl="1" algn="just">
              <a:buFont typeface="Wingdings" panose="05000000000000000000" pitchFamily="2" charset="2"/>
              <a:buChar char="Ø"/>
            </a:pPr>
            <a:r>
              <a:rPr lang="en-GB" sz="2600" dirty="0"/>
              <a:t>Inflation</a:t>
            </a:r>
          </a:p>
          <a:p>
            <a:pPr lvl="1" algn="just">
              <a:buFont typeface="Wingdings" panose="05000000000000000000" pitchFamily="2" charset="2"/>
              <a:buChar char="Ø"/>
            </a:pPr>
            <a:r>
              <a:rPr lang="en-GB" sz="2600" dirty="0"/>
              <a:t>Interest rate</a:t>
            </a:r>
          </a:p>
          <a:p>
            <a:pPr lvl="1" algn="just">
              <a:buFont typeface="Wingdings" panose="05000000000000000000" pitchFamily="2" charset="2"/>
              <a:buChar char="Ø"/>
            </a:pPr>
            <a:r>
              <a:rPr lang="en-GB" sz="2600" dirty="0"/>
              <a:t>Exchange rate</a:t>
            </a:r>
          </a:p>
          <a:p>
            <a:pPr lvl="1" algn="just">
              <a:buFont typeface="Wingdings" panose="05000000000000000000" pitchFamily="2" charset="2"/>
              <a:buChar char="Ø"/>
            </a:pPr>
            <a:r>
              <a:rPr lang="en-GB" sz="2600" dirty="0"/>
              <a:t>Balance of Payment</a:t>
            </a:r>
          </a:p>
          <a:p>
            <a:pPr lvl="1" algn="just">
              <a:buFont typeface="Wingdings" panose="05000000000000000000" pitchFamily="2" charset="2"/>
              <a:buChar char="Ø"/>
            </a:pPr>
            <a:r>
              <a:rPr lang="en-GB" sz="2600" dirty="0"/>
              <a:t>Reserves</a:t>
            </a:r>
          </a:p>
          <a:p>
            <a:pPr lvl="1" algn="just">
              <a:buFont typeface="Wingdings" panose="05000000000000000000" pitchFamily="2" charset="2"/>
              <a:buChar char="Ø"/>
            </a:pPr>
            <a:r>
              <a:rPr lang="en-GB" sz="2600" dirty="0"/>
              <a:t>Cocoa/Gold/Crude etc</a:t>
            </a:r>
          </a:p>
          <a:p>
            <a:pPr algn="just"/>
            <a:endParaRPr lang="en-GB" b="1" dirty="0"/>
          </a:p>
          <a:p>
            <a:pPr algn="just"/>
            <a:r>
              <a:rPr lang="en-GB" b="1" dirty="0"/>
              <a:t>ONLY THE PARANOID SURVIVE – ANDY GROVE</a:t>
            </a:r>
          </a:p>
          <a:p>
            <a:endParaRPr lang="en-GB" dirty="0"/>
          </a:p>
          <a:p>
            <a:endParaRPr lang="en-GB" dirty="0"/>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247A63A5-21E4-4E50-8B62-7B70A37F156C}"/>
              </a:ext>
            </a:extLst>
          </p:cNvPr>
          <p:cNvSpPr>
            <a:spLocks noGrp="1"/>
          </p:cNvSpPr>
          <p:nvPr>
            <p:ph type="sldNum" sz="quarter" idx="12"/>
          </p:nvPr>
        </p:nvSpPr>
        <p:spPr/>
        <p:txBody>
          <a:bodyPr/>
          <a:lstStyle/>
          <a:p>
            <a:fld id="{1AF0871D-372A-47AD-BC54-FFFFDFDF8B91}" type="slidenum">
              <a:rPr lang="en-GB" smtClean="0"/>
              <a:t>9</a:t>
            </a:fld>
            <a:endParaRPr lang="en-GB"/>
          </a:p>
        </p:txBody>
      </p:sp>
      <p:sp>
        <p:nvSpPr>
          <p:cNvPr id="5" name="Footer Placeholder 4">
            <a:extLst>
              <a:ext uri="{FF2B5EF4-FFF2-40B4-BE49-F238E27FC236}">
                <a16:creationId xmlns:a16="http://schemas.microsoft.com/office/drawing/2014/main" xmlns="" id="{BF67DC62-63EC-4376-9C38-1143FA75B6D6}"/>
              </a:ext>
            </a:extLst>
          </p:cNvPr>
          <p:cNvSpPr>
            <a:spLocks noGrp="1"/>
          </p:cNvSpPr>
          <p:nvPr>
            <p:ph type="ftr" sz="quarter" idx="11"/>
          </p:nvPr>
        </p:nvSpPr>
        <p:spPr/>
        <p:txBody>
          <a:bodyPr/>
          <a:lstStyle/>
          <a:p>
            <a:r>
              <a:rPr lang="fr-FR"/>
              <a:t>IC PUBLIC LECTURE/DR SEDDOH</a:t>
            </a:r>
            <a:endParaRPr lang="en-GB"/>
          </a:p>
        </p:txBody>
      </p:sp>
    </p:spTree>
    <p:extLst>
      <p:ext uri="{BB962C8B-B14F-4D97-AF65-F5344CB8AC3E}">
        <p14:creationId xmlns:p14="http://schemas.microsoft.com/office/powerpoint/2010/main" val="1287100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5069</TotalTime>
  <Words>2335</Words>
  <Application>Microsoft Office PowerPoint</Application>
  <PresentationFormat>Widescreen</PresentationFormat>
  <Paragraphs>321</Paragraphs>
  <Slides>33</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Calibri Light</vt:lpstr>
      <vt:lpstr>Courier New</vt:lpstr>
      <vt:lpstr>Times New Roman</vt:lpstr>
      <vt:lpstr>Wingdings</vt:lpstr>
      <vt:lpstr>Office Theme</vt:lpstr>
      <vt:lpstr>INSTITUTE OF CHARTERED ACCOUNTANTS</vt:lpstr>
      <vt:lpstr>PRESENTATION OUTLINE</vt:lpstr>
      <vt:lpstr>1. WHAT IS CORPORATE FAILURE</vt:lpstr>
      <vt:lpstr>1. WHAT IS CORPORATE FAILURE (Contd.)</vt:lpstr>
      <vt:lpstr>2. BASIC SYMPTOMS OF CORPORATE FAILURE</vt:lpstr>
      <vt:lpstr>2.BASIC SYMPTOMS OF CORPORATE FAILURE</vt:lpstr>
      <vt:lpstr>2. BASIC SYMPTOMS OF CORPORATE FAILURE</vt:lpstr>
      <vt:lpstr>2. BASIC SYMPTOMS – The Role of the Accountants</vt:lpstr>
      <vt:lpstr>3. CAUSES OF CORPORATE FAILURE</vt:lpstr>
      <vt:lpstr>3. CAUSES OF CORPORATE FAILURE(Contd.)</vt:lpstr>
      <vt:lpstr>3. CAUSES OF CORPORATE FAILURE(Contd.)</vt:lpstr>
      <vt:lpstr>3. CAUSES OF CORPORATE FAILURE(Contd.)</vt:lpstr>
      <vt:lpstr>3. CAUSES OF CORPORATE FAILURE - DUN &amp; BRADSTREET</vt:lpstr>
      <vt:lpstr>3. CAUSES OF CORPORATE FAILURE(Contd.)</vt:lpstr>
      <vt:lpstr>4.CAUSES OF CORPORATE FAILURE</vt:lpstr>
      <vt:lpstr>4.CORPORATE GOVERNANCE</vt:lpstr>
      <vt:lpstr>4.1 WHY IS CORPORATE FAILURE OF CONCERN TO US</vt:lpstr>
      <vt:lpstr>4.1 WHY IS CORPORATE FAILURE OF CONCERN TO US</vt:lpstr>
      <vt:lpstr>4.1 WHY IS CORPORATE FAILURE OF CONCERN IN GHANA</vt:lpstr>
      <vt:lpstr>5.THE ROLE OF ACCOUNTANTS AND AUDITORS</vt:lpstr>
      <vt:lpstr>5.THE ROLE OF ACCOUNTANTS AND AUDITORS (Contd.)</vt:lpstr>
      <vt:lpstr>5.THE ROLE OF ACCOUNTANTS AND AUDITORS (Contd.)</vt:lpstr>
      <vt:lpstr>5.THE ROLE OF ACCOUNTANTS AND AUDITORS (Contd.)</vt:lpstr>
      <vt:lpstr>6. SOME GOVERNANCE ISSUES - STRUCTURE</vt:lpstr>
      <vt:lpstr>6. SOME GOVERNANCE ISSUES – NON-INDEPENDENCE</vt:lpstr>
      <vt:lpstr>6. SOME GOVERNANCE ISSUES - QUALIFICATION</vt:lpstr>
      <vt:lpstr>6. SOME GOVERNANCE ISSUES - IGNORANCE</vt:lpstr>
      <vt:lpstr>6. SOME GOVERNANCE ISSUES – IGNORANCE STATEMENT OF DIRECTORS’ RESPONSIBILITIES</vt:lpstr>
      <vt:lpstr>6. SOME GOVERNANCE ISSUES - UNDERMINING</vt:lpstr>
      <vt:lpstr>6. SOME GOVERNANCE ISSUES – QUALITY OF AUDIT</vt:lpstr>
      <vt:lpstr>7. LEADERS IN CORPORATE FAILURES</vt:lpstr>
      <vt:lpstr>8. RECOMMENDATIONS TO ICA</vt:lpstr>
      <vt:lpstr>9. 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Dan Seddoh</dc:creator>
  <cp:lastModifiedBy>Ofori Henneh Frimpong</cp:lastModifiedBy>
  <cp:revision>73</cp:revision>
  <cp:lastPrinted>2018-06-27T14:12:06Z</cp:lastPrinted>
  <dcterms:created xsi:type="dcterms:W3CDTF">2018-06-23T08:43:14Z</dcterms:created>
  <dcterms:modified xsi:type="dcterms:W3CDTF">2018-06-27T14:59:22Z</dcterms:modified>
</cp:coreProperties>
</file>